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8"/>
    <p:sldMasterId id="2147483756" r:id="rId9"/>
    <p:sldMasterId id="2147483764" r:id="rId10"/>
    <p:sldMasterId id="2147483838" r:id="rId11"/>
  </p:sldMasterIdLst>
  <p:notesMasterIdLst>
    <p:notesMasterId r:id="rId24"/>
  </p:notesMasterIdLst>
  <p:handoutMasterIdLst>
    <p:handoutMasterId r:id="rId25"/>
  </p:handoutMasterIdLst>
  <p:sldIdLst>
    <p:sldId id="2145706717" r:id="rId12"/>
    <p:sldId id="2147481872" r:id="rId13"/>
    <p:sldId id="2147479869" r:id="rId14"/>
    <p:sldId id="2147481878" r:id="rId15"/>
    <p:sldId id="2147481855" r:id="rId16"/>
    <p:sldId id="2147481873" r:id="rId17"/>
    <p:sldId id="2147481876" r:id="rId18"/>
    <p:sldId id="2147481877" r:id="rId19"/>
    <p:sldId id="2147481874" r:id="rId20"/>
    <p:sldId id="2147481875" r:id="rId21"/>
    <p:sldId id="2147481862" r:id="rId22"/>
    <p:sldId id="21474818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1CEC50-9B26-4BCC-851B-D96F8FA4A180}">
          <p14:sldIdLst>
            <p14:sldId id="2145706717"/>
            <p14:sldId id="2147481872"/>
            <p14:sldId id="2147479869"/>
            <p14:sldId id="2147481878"/>
            <p14:sldId id="2147481855"/>
            <p14:sldId id="2147481873"/>
            <p14:sldId id="2147481876"/>
            <p14:sldId id="2147481877"/>
            <p14:sldId id="2147481874"/>
            <p14:sldId id="2147481875"/>
            <p14:sldId id="2147481862"/>
            <p14:sldId id="2147481869"/>
          </p14:sldIdLst>
        </p14:section>
        <p14:section name="To be deleted" id="{F77C8065-BE52-4ECB-9049-1E1F9C0632BD}">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B9B504-4F0B-C9D4-06E2-5423311D2A05}" name="Murphy, Trey" initials="MT" userId="S::Trey.Murphy@forvis.com::08c115b0-8fb6-48b2-95af-e9ee789c4e62" providerId="AD"/>
  <p188:author id="{179D4908-03B4-ACAC-EA72-F4DAFA606B56}" name="Higginbotham, Ella" initials="EH" userId="S::Ella.Higginbotham@us.forvismazars.com::82e0add6-9389-4746-b192-1abad2708514" providerId="AD"/>
  <p188:author id="{154B2A13-87A3-BA41-3861-2569C3A915EF}" name="Dillavou, Kristin" initials="DK" userId="S::kristin.dillavou@us.forvismazars.com::9d8adecb-3173-441e-b1cb-9619473fcab3" providerId="AD"/>
  <p188:author id="{E05A4F16-72B9-B858-F634-93246D50B22F}" name="Muslawski, Anika" initials="MA" userId="S::Anika.Muslawski@forvis.com::6618dbd8-5638-455f-a80b-bb67d16902e2" providerId="AD"/>
  <p188:author id="{2B366E28-9A0C-9192-FC3A-AD9F831CA6D6}" name="Franchin, Carlotta" initials="CF" userId="S::Carlotta.Franchin@us.forvismazars.com::3616de8a-2b8f-4d25-8f01-c90090963b4f" providerId="AD"/>
  <p188:author id="{A2DDBA30-0792-0138-5DD2-ECC986C0FB18}" name="Kulkarni, Rucha" initials="KR" userId="S::rucha.kulkarni@us.forvismazars.com::4f80aba2-d77f-4254-953d-e27c9d69068c" providerId="AD"/>
  <p188:author id="{6DB53B56-CC79-B881-F215-072D9093F037}" name="Kulkarni, Rucha" initials="RK" userId="S::Rucha.Kulkarni@us.forvismazars.com::4f80aba2-d77f-4254-953d-e27c9d69068c" providerId="AD"/>
  <p188:author id="{ECDB9157-521A-D0FC-65BC-6D307BA29D7F}" name="Watson, Melissa" initials="MW" userId="S::Melissa.Watson@forvis.com::39412165-5877-4b7b-9054-6bf58abd7f87" providerId="AD"/>
  <p188:author id="{857CF560-D46D-72C3-80E8-9A067BD85937}" name="Franchin, Carlotta" initials="FC" userId="S::Carlotta.Franchin@forvis.com::3616de8a-2b8f-4d25-8f01-c90090963b4f" providerId="AD"/>
  <p188:author id="{6CE4477B-DA42-A8C3-22EC-491034E7FA11}" name="Dindial, Visanty" initials="DV" userId="S::Visanty.Dindial@forvis.com::c57c50b7-01c0-431d-9f5d-2ae1c0c25a1e" providerId="AD"/>
  <p188:author id="{AE352BA6-5B99-2F6E-600E-FB1B025EBEB9}" name="Dillavou, Kristin" initials="KD" userId="S::Kristin.Dillavou@us.forvismazars.com::9d8adecb-3173-441e-b1cb-9619473fcab3" providerId="AD"/>
  <p188:author id="{241D24B3-4243-7DA7-AEE3-F8817D8A5594}" name="Dillavou, Kristin" initials="DK" userId="S::Kristin.Dillavou@forvis.com::9d8adecb-3173-441e-b1cb-9619473fcab3" providerId="AD"/>
  <p188:author id="{C7C8C7E6-9F2C-81C7-4A0A-DC114575B408}" name="Baker, Yolonda" initials="" userId="S::yolonda.baker@dhg.com::af9db0e2-edad-4264-a007-4e69631c4086" providerId="AD"/>
  <p188:author id="{710004EC-5A2E-01C7-1994-6128815BDB96}" name="Munsayac, Jenn" initials="MJ" userId="S::Jenn.Munsayac@forvis.com::6f39f651-9bc6-4f60-8bb7-bcedd7806d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9EBEE1"/>
    <a:srgbClr val="D9D9D9"/>
    <a:srgbClr val="0A1F8F"/>
    <a:srgbClr val="D0D1D1"/>
    <a:srgbClr val="464B4B"/>
    <a:srgbClr val="DDDDDD"/>
    <a:srgbClr val="E1E7E9"/>
    <a:srgbClr val="B1B3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17E79-2856-4B5C-8512-7FA7745D905E}" v="159" dt="2025-03-13T13:24:00.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19" autoAdjust="0"/>
  </p:normalViewPr>
  <p:slideViewPr>
    <p:cSldViewPr snapToGrid="0">
      <p:cViewPr varScale="1">
        <p:scale>
          <a:sx n="70" d="100"/>
          <a:sy n="70" d="100"/>
        </p:scale>
        <p:origin x="1138" y="278"/>
      </p:cViewPr>
      <p:guideLst>
        <p:guide pos="3816"/>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3.xml"/><Relationship Id="rId19" Type="http://schemas.openxmlformats.org/officeDocument/2006/relationships/slide" Target="slides/slide8.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E814B-EC8C-4A6F-B7B5-5C41CF708135}"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46FBB4F1-9C4E-42D4-996B-25CF48B55BF1}">
      <dgm:prSet phldrT="[Text]" custT="1"/>
      <dgm:spPr/>
      <dgm:t>
        <a:bodyPr/>
        <a:lstStyle/>
        <a:p>
          <a:r>
            <a:rPr lang="en-US" sz="1600" dirty="0"/>
            <a:t>New York</a:t>
          </a:r>
        </a:p>
      </dgm:t>
    </dgm:pt>
    <dgm:pt modelId="{3CA617D8-1D80-43BC-AF0F-E20DF780B17E}" type="parTrans" cxnId="{9B5EDD8F-BCCD-4E31-A7FB-8E421993101D}">
      <dgm:prSet/>
      <dgm:spPr/>
      <dgm:t>
        <a:bodyPr/>
        <a:lstStyle/>
        <a:p>
          <a:endParaRPr lang="en-US"/>
        </a:p>
      </dgm:t>
    </dgm:pt>
    <dgm:pt modelId="{FBAB3288-AA66-42B4-AC9A-9A7D974254AF}" type="sibTrans" cxnId="{9B5EDD8F-BCCD-4E31-A7FB-8E421993101D}">
      <dgm:prSet/>
      <dgm:spPr/>
      <dgm:t>
        <a:bodyPr/>
        <a:lstStyle/>
        <a:p>
          <a:endParaRPr lang="en-US"/>
        </a:p>
      </dgm:t>
    </dgm:pt>
    <dgm:pt modelId="{3724FCA2-45AF-47F6-B0F2-E4E1A4DEFDE3}">
      <dgm:prSet phldrT="[Text]" custT="1"/>
      <dgm:spPr/>
      <dgm:t>
        <a:bodyPr/>
        <a:lstStyle/>
        <a:p>
          <a:r>
            <a:rPr lang="en-US" sz="1600" dirty="0"/>
            <a:t>Illinois</a:t>
          </a:r>
          <a:endParaRPr lang="en-US" sz="1400" dirty="0"/>
        </a:p>
      </dgm:t>
    </dgm:pt>
    <dgm:pt modelId="{8C5E0465-C20F-4386-8A75-31630AD8354B}" type="parTrans" cxnId="{1B085B09-BDF8-4A2E-B4D3-F242A41C4C3B}">
      <dgm:prSet/>
      <dgm:spPr/>
      <dgm:t>
        <a:bodyPr/>
        <a:lstStyle/>
        <a:p>
          <a:endParaRPr lang="en-US"/>
        </a:p>
      </dgm:t>
    </dgm:pt>
    <dgm:pt modelId="{2290B3CD-8FD4-4C7F-85DA-1F8862E41E6B}" type="sibTrans" cxnId="{1B085B09-BDF8-4A2E-B4D3-F242A41C4C3B}">
      <dgm:prSet/>
      <dgm:spPr/>
      <dgm:t>
        <a:bodyPr/>
        <a:lstStyle/>
        <a:p>
          <a:endParaRPr lang="en-US"/>
        </a:p>
      </dgm:t>
    </dgm:pt>
    <dgm:pt modelId="{7979F294-8E23-44E5-8BFD-BECDA1C87000}">
      <dgm:prSet phldrT="[Text]" custT="1"/>
      <dgm:spPr/>
      <dgm:t>
        <a:bodyPr/>
        <a:lstStyle/>
        <a:p>
          <a:r>
            <a:rPr lang="en-US" sz="1600" dirty="0"/>
            <a:t>New Jersey</a:t>
          </a:r>
        </a:p>
      </dgm:t>
    </dgm:pt>
    <dgm:pt modelId="{A15A69FA-B8D9-4DAB-808F-C24CA6AA18C7}" type="parTrans" cxnId="{5D7D7774-E18A-4BF0-9304-722AC06E486E}">
      <dgm:prSet/>
      <dgm:spPr/>
      <dgm:t>
        <a:bodyPr/>
        <a:lstStyle/>
        <a:p>
          <a:endParaRPr lang="en-US"/>
        </a:p>
      </dgm:t>
    </dgm:pt>
    <dgm:pt modelId="{809324F7-11BF-4FC8-9AF2-76F61EC635B6}" type="sibTrans" cxnId="{5D7D7774-E18A-4BF0-9304-722AC06E486E}">
      <dgm:prSet/>
      <dgm:spPr/>
      <dgm:t>
        <a:bodyPr/>
        <a:lstStyle/>
        <a:p>
          <a:endParaRPr lang="en-US"/>
        </a:p>
      </dgm:t>
    </dgm:pt>
    <dgm:pt modelId="{FB4BC560-6FC6-43F7-ABEE-31232CE4BE40}" type="pres">
      <dgm:prSet presAssocID="{E67E814B-EC8C-4A6F-B7B5-5C41CF708135}" presName="Name0" presStyleCnt="0">
        <dgm:presLayoutVars>
          <dgm:chMax/>
          <dgm:chPref/>
          <dgm:dir/>
          <dgm:animLvl val="lvl"/>
        </dgm:presLayoutVars>
      </dgm:prSet>
      <dgm:spPr/>
    </dgm:pt>
    <dgm:pt modelId="{7B50DF3D-CA43-4AC0-A4A2-D91F478B1991}" type="pres">
      <dgm:prSet presAssocID="{46FBB4F1-9C4E-42D4-996B-25CF48B55BF1}" presName="composite" presStyleCnt="0"/>
      <dgm:spPr/>
    </dgm:pt>
    <dgm:pt modelId="{2B2E7172-FBEA-4EE6-8CE4-7ACE2B4E6604}" type="pres">
      <dgm:prSet presAssocID="{46FBB4F1-9C4E-42D4-996B-25CF48B55BF1}" presName="Parent1" presStyleLbl="node1" presStyleIdx="0" presStyleCnt="6">
        <dgm:presLayoutVars>
          <dgm:chMax val="1"/>
          <dgm:chPref val="1"/>
          <dgm:bulletEnabled val="1"/>
        </dgm:presLayoutVars>
      </dgm:prSet>
      <dgm:spPr/>
    </dgm:pt>
    <dgm:pt modelId="{4A36C77D-E28C-401F-8F10-A86A066BA64B}" type="pres">
      <dgm:prSet presAssocID="{46FBB4F1-9C4E-42D4-996B-25CF48B55BF1}" presName="Childtext1" presStyleLbl="revTx" presStyleIdx="0" presStyleCnt="3">
        <dgm:presLayoutVars>
          <dgm:chMax val="0"/>
          <dgm:chPref val="0"/>
          <dgm:bulletEnabled val="1"/>
        </dgm:presLayoutVars>
      </dgm:prSet>
      <dgm:spPr/>
    </dgm:pt>
    <dgm:pt modelId="{0450332B-B851-4E9C-9FBD-CBEF8178ED93}" type="pres">
      <dgm:prSet presAssocID="{46FBB4F1-9C4E-42D4-996B-25CF48B55BF1}" presName="BalanceSpacing" presStyleCnt="0"/>
      <dgm:spPr/>
    </dgm:pt>
    <dgm:pt modelId="{8D0105B6-D609-4588-9F80-7268F2EDF5FF}" type="pres">
      <dgm:prSet presAssocID="{46FBB4F1-9C4E-42D4-996B-25CF48B55BF1}" presName="BalanceSpacing1" presStyleCnt="0"/>
      <dgm:spPr/>
    </dgm:pt>
    <dgm:pt modelId="{86963FED-E495-4C44-9BDD-92297E3F1356}" type="pres">
      <dgm:prSet presAssocID="{FBAB3288-AA66-42B4-AC9A-9A7D974254AF}" presName="Accent1Text" presStyleLbl="node1" presStyleIdx="1" presStyleCnt="6"/>
      <dgm:spPr/>
    </dgm:pt>
    <dgm:pt modelId="{84B0E116-E94A-4F43-AF8B-7A5A57B31A91}" type="pres">
      <dgm:prSet presAssocID="{FBAB3288-AA66-42B4-AC9A-9A7D974254AF}" presName="spaceBetweenRectangles" presStyleCnt="0"/>
      <dgm:spPr/>
    </dgm:pt>
    <dgm:pt modelId="{B118251F-50AC-4119-A7C7-99BCED9DFBC1}" type="pres">
      <dgm:prSet presAssocID="{3724FCA2-45AF-47F6-B0F2-E4E1A4DEFDE3}" presName="composite" presStyleCnt="0"/>
      <dgm:spPr/>
    </dgm:pt>
    <dgm:pt modelId="{6ABC736A-1E8E-4672-A6D0-CD438218A9DA}" type="pres">
      <dgm:prSet presAssocID="{3724FCA2-45AF-47F6-B0F2-E4E1A4DEFDE3}" presName="Parent1" presStyleLbl="node1" presStyleIdx="2" presStyleCnt="6">
        <dgm:presLayoutVars>
          <dgm:chMax val="1"/>
          <dgm:chPref val="1"/>
          <dgm:bulletEnabled val="1"/>
        </dgm:presLayoutVars>
      </dgm:prSet>
      <dgm:spPr/>
    </dgm:pt>
    <dgm:pt modelId="{8F350C72-A725-4289-885E-EA14AB346044}" type="pres">
      <dgm:prSet presAssocID="{3724FCA2-45AF-47F6-B0F2-E4E1A4DEFDE3}" presName="Childtext1" presStyleLbl="revTx" presStyleIdx="1" presStyleCnt="3">
        <dgm:presLayoutVars>
          <dgm:chMax val="0"/>
          <dgm:chPref val="0"/>
          <dgm:bulletEnabled val="1"/>
        </dgm:presLayoutVars>
      </dgm:prSet>
      <dgm:spPr/>
    </dgm:pt>
    <dgm:pt modelId="{ACFB8346-A101-4813-B49E-B3A0389FDF91}" type="pres">
      <dgm:prSet presAssocID="{3724FCA2-45AF-47F6-B0F2-E4E1A4DEFDE3}" presName="BalanceSpacing" presStyleCnt="0"/>
      <dgm:spPr/>
    </dgm:pt>
    <dgm:pt modelId="{E308AC5A-E003-4FDC-B9C6-682F6EB0E335}" type="pres">
      <dgm:prSet presAssocID="{3724FCA2-45AF-47F6-B0F2-E4E1A4DEFDE3}" presName="BalanceSpacing1" presStyleCnt="0"/>
      <dgm:spPr/>
    </dgm:pt>
    <dgm:pt modelId="{6364BB93-D2EC-45B3-8B61-E652C8DE62AF}" type="pres">
      <dgm:prSet presAssocID="{2290B3CD-8FD4-4C7F-85DA-1F8862E41E6B}" presName="Accent1Text" presStyleLbl="node1" presStyleIdx="3" presStyleCnt="6"/>
      <dgm:spPr/>
    </dgm:pt>
    <dgm:pt modelId="{3E582DC7-F880-4880-99C8-B30A25F794A0}" type="pres">
      <dgm:prSet presAssocID="{2290B3CD-8FD4-4C7F-85DA-1F8862E41E6B}" presName="spaceBetweenRectangles" presStyleCnt="0"/>
      <dgm:spPr/>
    </dgm:pt>
    <dgm:pt modelId="{CC77C966-7169-4066-8296-6BFD87D336F5}" type="pres">
      <dgm:prSet presAssocID="{7979F294-8E23-44E5-8BFD-BECDA1C87000}" presName="composite" presStyleCnt="0"/>
      <dgm:spPr/>
    </dgm:pt>
    <dgm:pt modelId="{E7042BE8-96BA-4699-9F09-B335B150075B}" type="pres">
      <dgm:prSet presAssocID="{7979F294-8E23-44E5-8BFD-BECDA1C87000}" presName="Parent1" presStyleLbl="node1" presStyleIdx="4" presStyleCnt="6">
        <dgm:presLayoutVars>
          <dgm:chMax val="1"/>
          <dgm:chPref val="1"/>
          <dgm:bulletEnabled val="1"/>
        </dgm:presLayoutVars>
      </dgm:prSet>
      <dgm:spPr/>
    </dgm:pt>
    <dgm:pt modelId="{9453CB3B-3B36-4D2B-8991-1A438D7F9C22}" type="pres">
      <dgm:prSet presAssocID="{7979F294-8E23-44E5-8BFD-BECDA1C87000}" presName="Childtext1" presStyleLbl="revTx" presStyleIdx="2" presStyleCnt="3">
        <dgm:presLayoutVars>
          <dgm:chMax val="0"/>
          <dgm:chPref val="0"/>
          <dgm:bulletEnabled val="1"/>
        </dgm:presLayoutVars>
      </dgm:prSet>
      <dgm:spPr/>
    </dgm:pt>
    <dgm:pt modelId="{CA1FA096-24DA-4FF6-9543-E9CF12323E28}" type="pres">
      <dgm:prSet presAssocID="{7979F294-8E23-44E5-8BFD-BECDA1C87000}" presName="BalanceSpacing" presStyleCnt="0"/>
      <dgm:spPr/>
    </dgm:pt>
    <dgm:pt modelId="{B0073276-F879-4A9D-BFBA-E8BB4475AFD8}" type="pres">
      <dgm:prSet presAssocID="{7979F294-8E23-44E5-8BFD-BECDA1C87000}" presName="BalanceSpacing1" presStyleCnt="0"/>
      <dgm:spPr/>
    </dgm:pt>
    <dgm:pt modelId="{108D5836-3A5E-4520-9141-CDE47E76E25F}" type="pres">
      <dgm:prSet presAssocID="{809324F7-11BF-4FC8-9AF2-76F61EC635B6}" presName="Accent1Text" presStyleLbl="node1" presStyleIdx="5" presStyleCnt="6"/>
      <dgm:spPr/>
    </dgm:pt>
  </dgm:ptLst>
  <dgm:cxnLst>
    <dgm:cxn modelId="{4CE3AE03-C768-4B82-9857-4E1D6FD32078}" type="presOf" srcId="{809324F7-11BF-4FC8-9AF2-76F61EC635B6}" destId="{108D5836-3A5E-4520-9141-CDE47E76E25F}" srcOrd="0" destOrd="0" presId="urn:microsoft.com/office/officeart/2008/layout/AlternatingHexagons"/>
    <dgm:cxn modelId="{1B085B09-BDF8-4A2E-B4D3-F242A41C4C3B}" srcId="{E67E814B-EC8C-4A6F-B7B5-5C41CF708135}" destId="{3724FCA2-45AF-47F6-B0F2-E4E1A4DEFDE3}" srcOrd="1" destOrd="0" parTransId="{8C5E0465-C20F-4386-8A75-31630AD8354B}" sibTransId="{2290B3CD-8FD4-4C7F-85DA-1F8862E41E6B}"/>
    <dgm:cxn modelId="{D10DD332-ADA6-4CDB-90E2-660FCB3E277D}" type="presOf" srcId="{E67E814B-EC8C-4A6F-B7B5-5C41CF708135}" destId="{FB4BC560-6FC6-43F7-ABEE-31232CE4BE40}" srcOrd="0" destOrd="0" presId="urn:microsoft.com/office/officeart/2008/layout/AlternatingHexagons"/>
    <dgm:cxn modelId="{5D7D7774-E18A-4BF0-9304-722AC06E486E}" srcId="{E67E814B-EC8C-4A6F-B7B5-5C41CF708135}" destId="{7979F294-8E23-44E5-8BFD-BECDA1C87000}" srcOrd="2" destOrd="0" parTransId="{A15A69FA-B8D9-4DAB-808F-C24CA6AA18C7}" sibTransId="{809324F7-11BF-4FC8-9AF2-76F61EC635B6}"/>
    <dgm:cxn modelId="{64350E84-967D-455B-84CB-9F91C976B07E}" type="presOf" srcId="{7979F294-8E23-44E5-8BFD-BECDA1C87000}" destId="{E7042BE8-96BA-4699-9F09-B335B150075B}" srcOrd="0" destOrd="0" presId="urn:microsoft.com/office/officeart/2008/layout/AlternatingHexagons"/>
    <dgm:cxn modelId="{9B5EDD8F-BCCD-4E31-A7FB-8E421993101D}" srcId="{E67E814B-EC8C-4A6F-B7B5-5C41CF708135}" destId="{46FBB4F1-9C4E-42D4-996B-25CF48B55BF1}" srcOrd="0" destOrd="0" parTransId="{3CA617D8-1D80-43BC-AF0F-E20DF780B17E}" sibTransId="{FBAB3288-AA66-42B4-AC9A-9A7D974254AF}"/>
    <dgm:cxn modelId="{3153C7D9-DDD4-4206-815E-F2B4F1694F6B}" type="presOf" srcId="{46FBB4F1-9C4E-42D4-996B-25CF48B55BF1}" destId="{2B2E7172-FBEA-4EE6-8CE4-7ACE2B4E6604}" srcOrd="0" destOrd="0" presId="urn:microsoft.com/office/officeart/2008/layout/AlternatingHexagons"/>
    <dgm:cxn modelId="{8D961EE8-DD7F-4834-BE66-5EF7340DD2DF}" type="presOf" srcId="{2290B3CD-8FD4-4C7F-85DA-1F8862E41E6B}" destId="{6364BB93-D2EC-45B3-8B61-E652C8DE62AF}" srcOrd="0" destOrd="0" presId="urn:microsoft.com/office/officeart/2008/layout/AlternatingHexagons"/>
    <dgm:cxn modelId="{D2811FF3-85F8-4C00-8A62-A2F3CD39C007}" type="presOf" srcId="{FBAB3288-AA66-42B4-AC9A-9A7D974254AF}" destId="{86963FED-E495-4C44-9BDD-92297E3F1356}" srcOrd="0" destOrd="0" presId="urn:microsoft.com/office/officeart/2008/layout/AlternatingHexagons"/>
    <dgm:cxn modelId="{09CDADF6-E9D4-4C07-BBFB-2BCF6C25D452}" type="presOf" srcId="{3724FCA2-45AF-47F6-B0F2-E4E1A4DEFDE3}" destId="{6ABC736A-1E8E-4672-A6D0-CD438218A9DA}" srcOrd="0" destOrd="0" presId="urn:microsoft.com/office/officeart/2008/layout/AlternatingHexagons"/>
    <dgm:cxn modelId="{90FF059A-152F-49F8-9D54-C59E7E85AF24}" type="presParOf" srcId="{FB4BC560-6FC6-43F7-ABEE-31232CE4BE40}" destId="{7B50DF3D-CA43-4AC0-A4A2-D91F478B1991}" srcOrd="0" destOrd="0" presId="urn:microsoft.com/office/officeart/2008/layout/AlternatingHexagons"/>
    <dgm:cxn modelId="{23FACFC8-EF66-44B8-9676-68552855D085}" type="presParOf" srcId="{7B50DF3D-CA43-4AC0-A4A2-D91F478B1991}" destId="{2B2E7172-FBEA-4EE6-8CE4-7ACE2B4E6604}" srcOrd="0" destOrd="0" presId="urn:microsoft.com/office/officeart/2008/layout/AlternatingHexagons"/>
    <dgm:cxn modelId="{FFDC19A6-635D-4ADC-BC85-254E04327285}" type="presParOf" srcId="{7B50DF3D-CA43-4AC0-A4A2-D91F478B1991}" destId="{4A36C77D-E28C-401F-8F10-A86A066BA64B}" srcOrd="1" destOrd="0" presId="urn:microsoft.com/office/officeart/2008/layout/AlternatingHexagons"/>
    <dgm:cxn modelId="{A604F972-2BC7-4F1A-B6E0-DFB03E3BB562}" type="presParOf" srcId="{7B50DF3D-CA43-4AC0-A4A2-D91F478B1991}" destId="{0450332B-B851-4E9C-9FBD-CBEF8178ED93}" srcOrd="2" destOrd="0" presId="urn:microsoft.com/office/officeart/2008/layout/AlternatingHexagons"/>
    <dgm:cxn modelId="{DE5F715E-0AAE-47A5-AF07-ECF8030974F9}" type="presParOf" srcId="{7B50DF3D-CA43-4AC0-A4A2-D91F478B1991}" destId="{8D0105B6-D609-4588-9F80-7268F2EDF5FF}" srcOrd="3" destOrd="0" presId="urn:microsoft.com/office/officeart/2008/layout/AlternatingHexagons"/>
    <dgm:cxn modelId="{7A3B91E1-773F-4E13-B1F8-8CD6B62657C1}" type="presParOf" srcId="{7B50DF3D-CA43-4AC0-A4A2-D91F478B1991}" destId="{86963FED-E495-4C44-9BDD-92297E3F1356}" srcOrd="4" destOrd="0" presId="urn:microsoft.com/office/officeart/2008/layout/AlternatingHexagons"/>
    <dgm:cxn modelId="{516D1FF8-449C-42C7-ACA2-2461B4D545CB}" type="presParOf" srcId="{FB4BC560-6FC6-43F7-ABEE-31232CE4BE40}" destId="{84B0E116-E94A-4F43-AF8B-7A5A57B31A91}" srcOrd="1" destOrd="0" presId="urn:microsoft.com/office/officeart/2008/layout/AlternatingHexagons"/>
    <dgm:cxn modelId="{5610B8A2-C4FE-48EE-B429-C4511518DEBF}" type="presParOf" srcId="{FB4BC560-6FC6-43F7-ABEE-31232CE4BE40}" destId="{B118251F-50AC-4119-A7C7-99BCED9DFBC1}" srcOrd="2" destOrd="0" presId="urn:microsoft.com/office/officeart/2008/layout/AlternatingHexagons"/>
    <dgm:cxn modelId="{DCE8E65B-8219-4535-8A6B-95D121097D38}" type="presParOf" srcId="{B118251F-50AC-4119-A7C7-99BCED9DFBC1}" destId="{6ABC736A-1E8E-4672-A6D0-CD438218A9DA}" srcOrd="0" destOrd="0" presId="urn:microsoft.com/office/officeart/2008/layout/AlternatingHexagons"/>
    <dgm:cxn modelId="{8721687B-03A0-42B8-AAC7-4383D7C2B6CA}" type="presParOf" srcId="{B118251F-50AC-4119-A7C7-99BCED9DFBC1}" destId="{8F350C72-A725-4289-885E-EA14AB346044}" srcOrd="1" destOrd="0" presId="urn:microsoft.com/office/officeart/2008/layout/AlternatingHexagons"/>
    <dgm:cxn modelId="{CE073E66-7FE9-4BF0-A189-24E11009BBAF}" type="presParOf" srcId="{B118251F-50AC-4119-A7C7-99BCED9DFBC1}" destId="{ACFB8346-A101-4813-B49E-B3A0389FDF91}" srcOrd="2" destOrd="0" presId="urn:microsoft.com/office/officeart/2008/layout/AlternatingHexagons"/>
    <dgm:cxn modelId="{6FC6AEAD-1747-4355-AAC3-1C7B3F76D9C5}" type="presParOf" srcId="{B118251F-50AC-4119-A7C7-99BCED9DFBC1}" destId="{E308AC5A-E003-4FDC-B9C6-682F6EB0E335}" srcOrd="3" destOrd="0" presId="urn:microsoft.com/office/officeart/2008/layout/AlternatingHexagons"/>
    <dgm:cxn modelId="{B11117AE-6AE1-4D8A-BFF0-6D297709306E}" type="presParOf" srcId="{B118251F-50AC-4119-A7C7-99BCED9DFBC1}" destId="{6364BB93-D2EC-45B3-8B61-E652C8DE62AF}" srcOrd="4" destOrd="0" presId="urn:microsoft.com/office/officeart/2008/layout/AlternatingHexagons"/>
    <dgm:cxn modelId="{7C8C7578-5394-4781-B977-0F461FDD3085}" type="presParOf" srcId="{FB4BC560-6FC6-43F7-ABEE-31232CE4BE40}" destId="{3E582DC7-F880-4880-99C8-B30A25F794A0}" srcOrd="3" destOrd="0" presId="urn:microsoft.com/office/officeart/2008/layout/AlternatingHexagons"/>
    <dgm:cxn modelId="{9FE8A579-F6FC-4898-AC3F-1582FEABA88C}" type="presParOf" srcId="{FB4BC560-6FC6-43F7-ABEE-31232CE4BE40}" destId="{CC77C966-7169-4066-8296-6BFD87D336F5}" srcOrd="4" destOrd="0" presId="urn:microsoft.com/office/officeart/2008/layout/AlternatingHexagons"/>
    <dgm:cxn modelId="{DE059BA2-CB7C-440D-B53E-542D8FDB76B3}" type="presParOf" srcId="{CC77C966-7169-4066-8296-6BFD87D336F5}" destId="{E7042BE8-96BA-4699-9F09-B335B150075B}" srcOrd="0" destOrd="0" presId="urn:microsoft.com/office/officeart/2008/layout/AlternatingHexagons"/>
    <dgm:cxn modelId="{2258DC67-9718-4AFF-A1C3-46A99360976A}" type="presParOf" srcId="{CC77C966-7169-4066-8296-6BFD87D336F5}" destId="{9453CB3B-3B36-4D2B-8991-1A438D7F9C22}" srcOrd="1" destOrd="0" presId="urn:microsoft.com/office/officeart/2008/layout/AlternatingHexagons"/>
    <dgm:cxn modelId="{41602716-E865-41CD-B0C5-9A330773F1E0}" type="presParOf" srcId="{CC77C966-7169-4066-8296-6BFD87D336F5}" destId="{CA1FA096-24DA-4FF6-9543-E9CF12323E28}" srcOrd="2" destOrd="0" presId="urn:microsoft.com/office/officeart/2008/layout/AlternatingHexagons"/>
    <dgm:cxn modelId="{48E418B2-3A8B-4C0E-BD45-4D31E57A2159}" type="presParOf" srcId="{CC77C966-7169-4066-8296-6BFD87D336F5}" destId="{B0073276-F879-4A9D-BFBA-E8BB4475AFD8}" srcOrd="3" destOrd="0" presId="urn:microsoft.com/office/officeart/2008/layout/AlternatingHexagons"/>
    <dgm:cxn modelId="{E51B6397-88D8-4EF2-9F25-A8F2506D2830}" type="presParOf" srcId="{CC77C966-7169-4066-8296-6BFD87D336F5}" destId="{108D5836-3A5E-4520-9141-CDE47E76E25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E7172-FBEA-4EE6-8CE4-7ACE2B4E6604}">
      <dsp:nvSpPr>
        <dsp:cNvPr id="0" name=""/>
        <dsp:cNvSpPr/>
      </dsp:nvSpPr>
      <dsp:spPr>
        <a:xfrm rot="5400000">
          <a:off x="3276790" y="91316"/>
          <a:ext cx="1371019" cy="119278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New York</a:t>
          </a:r>
        </a:p>
      </dsp:txBody>
      <dsp:txXfrm rot="-5400000">
        <a:off x="3551782" y="215852"/>
        <a:ext cx="821035" cy="943718"/>
      </dsp:txXfrm>
    </dsp:sp>
    <dsp:sp modelId="{4A36C77D-E28C-401F-8F10-A86A066BA64B}">
      <dsp:nvSpPr>
        <dsp:cNvPr id="0" name=""/>
        <dsp:cNvSpPr/>
      </dsp:nvSpPr>
      <dsp:spPr>
        <a:xfrm>
          <a:off x="4594889" y="276404"/>
          <a:ext cx="1530058" cy="822611"/>
        </a:xfrm>
        <a:prstGeom prst="rect">
          <a:avLst/>
        </a:prstGeom>
        <a:noFill/>
        <a:ln>
          <a:noFill/>
        </a:ln>
        <a:effectLst/>
      </dsp:spPr>
      <dsp:style>
        <a:lnRef idx="0">
          <a:scrgbClr r="0" g="0" b="0"/>
        </a:lnRef>
        <a:fillRef idx="0">
          <a:scrgbClr r="0" g="0" b="0"/>
        </a:fillRef>
        <a:effectRef idx="0">
          <a:scrgbClr r="0" g="0" b="0"/>
        </a:effectRef>
        <a:fontRef idx="minor"/>
      </dsp:style>
    </dsp:sp>
    <dsp:sp modelId="{86963FED-E495-4C44-9BDD-92297E3F1356}">
      <dsp:nvSpPr>
        <dsp:cNvPr id="0" name=""/>
        <dsp:cNvSpPr/>
      </dsp:nvSpPr>
      <dsp:spPr>
        <a:xfrm rot="5400000">
          <a:off x="1988580" y="91316"/>
          <a:ext cx="1371019" cy="1192787"/>
        </a:xfrm>
        <a:prstGeom prst="hexagon">
          <a:avLst>
            <a:gd name="adj" fmla="val 25000"/>
            <a:gd name="vf" fmla="val 115470"/>
          </a:avLst>
        </a:prstGeom>
        <a:solidFill>
          <a:schemeClr val="accent3">
            <a:hueOff val="-842449"/>
            <a:satOff val="-1713"/>
            <a:lumOff val="1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63572" y="215852"/>
        <a:ext cx="821035" cy="943718"/>
      </dsp:txXfrm>
    </dsp:sp>
    <dsp:sp modelId="{6ABC736A-1E8E-4672-A6D0-CD438218A9DA}">
      <dsp:nvSpPr>
        <dsp:cNvPr id="0" name=""/>
        <dsp:cNvSpPr/>
      </dsp:nvSpPr>
      <dsp:spPr>
        <a:xfrm rot="5400000">
          <a:off x="2630217" y="1255038"/>
          <a:ext cx="1371019" cy="1192787"/>
        </a:xfrm>
        <a:prstGeom prst="hexagon">
          <a:avLst>
            <a:gd name="adj" fmla="val 25000"/>
            <a:gd name="vf" fmla="val 115470"/>
          </a:avLst>
        </a:prstGeom>
        <a:solidFill>
          <a:schemeClr val="accent3">
            <a:hueOff val="-1684897"/>
            <a:satOff val="-3426"/>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Illinois</a:t>
          </a:r>
          <a:endParaRPr lang="en-US" sz="1400" kern="1200" dirty="0"/>
        </a:p>
      </dsp:txBody>
      <dsp:txXfrm rot="-5400000">
        <a:off x="2905209" y="1379574"/>
        <a:ext cx="821035" cy="943718"/>
      </dsp:txXfrm>
    </dsp:sp>
    <dsp:sp modelId="{8F350C72-A725-4289-885E-EA14AB346044}">
      <dsp:nvSpPr>
        <dsp:cNvPr id="0" name=""/>
        <dsp:cNvSpPr/>
      </dsp:nvSpPr>
      <dsp:spPr>
        <a:xfrm>
          <a:off x="1189275" y="1440126"/>
          <a:ext cx="1480701" cy="822611"/>
        </a:xfrm>
        <a:prstGeom prst="rect">
          <a:avLst/>
        </a:prstGeom>
        <a:noFill/>
        <a:ln>
          <a:noFill/>
        </a:ln>
        <a:effectLst/>
      </dsp:spPr>
      <dsp:style>
        <a:lnRef idx="0">
          <a:scrgbClr r="0" g="0" b="0"/>
        </a:lnRef>
        <a:fillRef idx="0">
          <a:scrgbClr r="0" g="0" b="0"/>
        </a:fillRef>
        <a:effectRef idx="0">
          <a:scrgbClr r="0" g="0" b="0"/>
        </a:effectRef>
        <a:fontRef idx="minor"/>
      </dsp:style>
    </dsp:sp>
    <dsp:sp modelId="{6364BB93-D2EC-45B3-8B61-E652C8DE62AF}">
      <dsp:nvSpPr>
        <dsp:cNvPr id="0" name=""/>
        <dsp:cNvSpPr/>
      </dsp:nvSpPr>
      <dsp:spPr>
        <a:xfrm rot="5400000">
          <a:off x="3918427" y="1255038"/>
          <a:ext cx="1371019" cy="1192787"/>
        </a:xfrm>
        <a:prstGeom prst="hexagon">
          <a:avLst>
            <a:gd name="adj" fmla="val 25000"/>
            <a:gd name="vf" fmla="val 115470"/>
          </a:avLst>
        </a:prstGeom>
        <a:solidFill>
          <a:schemeClr val="accent3">
            <a:hueOff val="-2527346"/>
            <a:satOff val="-5140"/>
            <a:lumOff val="5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193419" y="1379574"/>
        <a:ext cx="821035" cy="943718"/>
      </dsp:txXfrm>
    </dsp:sp>
    <dsp:sp modelId="{E7042BE8-96BA-4699-9F09-B335B150075B}">
      <dsp:nvSpPr>
        <dsp:cNvPr id="0" name=""/>
        <dsp:cNvSpPr/>
      </dsp:nvSpPr>
      <dsp:spPr>
        <a:xfrm rot="5400000">
          <a:off x="3276790" y="2418760"/>
          <a:ext cx="1371019" cy="1192787"/>
        </a:xfrm>
        <a:prstGeom prst="hexagon">
          <a:avLst>
            <a:gd name="adj" fmla="val 25000"/>
            <a:gd name="vf" fmla="val 115470"/>
          </a:avLst>
        </a:prstGeom>
        <a:solidFill>
          <a:schemeClr val="accent3">
            <a:hueOff val="-3369794"/>
            <a:satOff val="-6853"/>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New Jersey</a:t>
          </a:r>
        </a:p>
      </dsp:txBody>
      <dsp:txXfrm rot="-5400000">
        <a:off x="3551782" y="2543296"/>
        <a:ext cx="821035" cy="943718"/>
      </dsp:txXfrm>
    </dsp:sp>
    <dsp:sp modelId="{9453CB3B-3B36-4D2B-8991-1A438D7F9C22}">
      <dsp:nvSpPr>
        <dsp:cNvPr id="0" name=""/>
        <dsp:cNvSpPr/>
      </dsp:nvSpPr>
      <dsp:spPr>
        <a:xfrm>
          <a:off x="4594889" y="2603847"/>
          <a:ext cx="1530058" cy="822611"/>
        </a:xfrm>
        <a:prstGeom prst="rect">
          <a:avLst/>
        </a:prstGeom>
        <a:noFill/>
        <a:ln>
          <a:noFill/>
        </a:ln>
        <a:effectLst/>
      </dsp:spPr>
      <dsp:style>
        <a:lnRef idx="0">
          <a:scrgbClr r="0" g="0" b="0"/>
        </a:lnRef>
        <a:fillRef idx="0">
          <a:scrgbClr r="0" g="0" b="0"/>
        </a:fillRef>
        <a:effectRef idx="0">
          <a:scrgbClr r="0" g="0" b="0"/>
        </a:effectRef>
        <a:fontRef idx="minor"/>
      </dsp:style>
    </dsp:sp>
    <dsp:sp modelId="{108D5836-3A5E-4520-9141-CDE47E76E25F}">
      <dsp:nvSpPr>
        <dsp:cNvPr id="0" name=""/>
        <dsp:cNvSpPr/>
      </dsp:nvSpPr>
      <dsp:spPr>
        <a:xfrm rot="5400000">
          <a:off x="1988580" y="2418760"/>
          <a:ext cx="1371019" cy="1192787"/>
        </a:xfrm>
        <a:prstGeom prst="hexagon">
          <a:avLst>
            <a:gd name="adj" fmla="val 25000"/>
            <a:gd name="vf" fmla="val 115470"/>
          </a:avLst>
        </a:prstGeom>
        <a:solidFill>
          <a:schemeClr val="accent3">
            <a:hueOff val="-4212242"/>
            <a:satOff val="-856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63572" y="2543296"/>
        <a:ext cx="821035" cy="9437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t>13/03/2025</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a:t>
            </a:fld>
            <a:endParaRPr lang="en-US" dirty="0"/>
          </a:p>
        </p:txBody>
      </p:sp>
    </p:spTree>
    <p:extLst>
      <p:ext uri="{BB962C8B-B14F-4D97-AF65-F5344CB8AC3E}">
        <p14:creationId xmlns:p14="http://schemas.microsoft.com/office/powerpoint/2010/main" val="67632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5C9E3-91CC-8E8B-2AC1-C816B26B4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4F581-E5E0-372C-123E-CBF52CA5B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7BA47-82D8-D4B0-4A67-BA658D32E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946947-A417-7708-5507-44033E1D0782}"/>
              </a:ext>
            </a:extLst>
          </p:cNvPr>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60585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79A6-9625-C29A-F8DB-D36AB60AB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17B6A-5646-8882-581A-520532651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B7E4F-923B-BD3F-5866-0DFA5CE54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ECE418-2C8B-7B50-5E9C-C99CDEE151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652C4-8DDB-4486-9682-2F893AB472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5</a:t>
            </a:fld>
            <a:endParaRPr lang="en-US" dirty="0"/>
          </a:p>
        </p:txBody>
      </p:sp>
    </p:spTree>
    <p:extLst>
      <p:ext uri="{BB962C8B-B14F-4D97-AF65-F5344CB8AC3E}">
        <p14:creationId xmlns:p14="http://schemas.microsoft.com/office/powerpoint/2010/main" val="25921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 of emissions still covered</a:t>
            </a:r>
          </a:p>
        </p:txBody>
      </p:sp>
      <p:sp>
        <p:nvSpPr>
          <p:cNvPr id="4" name="Slide Number Placeholder 3"/>
          <p:cNvSpPr>
            <a:spLocks noGrp="1"/>
          </p:cNvSpPr>
          <p:nvPr>
            <p:ph type="sldNum" sz="quarter" idx="5"/>
          </p:nvPr>
        </p:nvSpPr>
        <p:spPr/>
        <p:txBody>
          <a:bodyPr/>
          <a:lstStyle/>
          <a:p>
            <a:fld id="{395652C4-8DDB-4486-9682-2F893AB472AD}" type="slidenum">
              <a:rPr lang="en-GB" smtClean="0"/>
              <a:t>6</a:t>
            </a:fld>
            <a:endParaRPr lang="en-GB"/>
          </a:p>
        </p:txBody>
      </p:sp>
    </p:spTree>
    <p:extLst>
      <p:ext uri="{BB962C8B-B14F-4D97-AF65-F5344CB8AC3E}">
        <p14:creationId xmlns:p14="http://schemas.microsoft.com/office/powerpoint/2010/main" val="10010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8</a:t>
            </a:fld>
            <a:endParaRPr lang="en-GB"/>
          </a:p>
        </p:txBody>
      </p:sp>
    </p:spTree>
    <p:extLst>
      <p:ext uri="{BB962C8B-B14F-4D97-AF65-F5344CB8AC3E}">
        <p14:creationId xmlns:p14="http://schemas.microsoft.com/office/powerpoint/2010/main" val="56774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38772211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24459045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1F59BBE9-70A1-E073-46D9-AC515C7F622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5B63A91B-AB9F-1950-4CF5-C8D3E818372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3C9849A0-C925-B350-9138-D397816BD0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4722280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t>Forvis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38D062A6-3844-1A44-17C0-20DFB79ED93C}"/>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tx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tx1"/>
                </a:solidFill>
                <a:effectLst/>
                <a:latin typeface="+mj-lt"/>
                <a:cs typeface="Times New Roman" panose="02020603050405020304" pitchFamily="18" charset="0"/>
              </a:rPr>
            </a:br>
            <a:r>
              <a:rPr lang="en-US" sz="1000" kern="100" noProof="0" dirty="0">
                <a:solidFill>
                  <a:schemeClr val="tx1"/>
                </a:solidFill>
                <a:effectLst/>
                <a:latin typeface="+mj-lt"/>
                <a:cs typeface="Times New Roman" panose="02020603050405020304" pitchFamily="18" charset="0"/>
              </a:rPr>
              <a:t>or without changes in industry information and legal authorities.</a:t>
            </a:r>
            <a:endParaRPr lang="en-US" sz="1000" kern="100" noProof="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tx1"/>
                </a:solidFill>
              </a:rPr>
              <a:t>© 2024 Forvis Mazars, LLP. All rights reserved.</a:t>
            </a:r>
          </a:p>
        </p:txBody>
      </p:sp>
    </p:spTree>
    <p:extLst>
      <p:ext uri="{BB962C8B-B14F-4D97-AF65-F5344CB8AC3E}">
        <p14:creationId xmlns:p14="http://schemas.microsoft.com/office/powerpoint/2010/main" val="10736486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TextBox 7">
            <a:extLst>
              <a:ext uri="{FF2B5EF4-FFF2-40B4-BE49-F238E27FC236}">
                <a16:creationId xmlns:a16="http://schemas.microsoft.com/office/drawing/2014/main" id="{6CC55EC4-D6F3-B498-106B-6ABFAF26BB06}"/>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and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2024 Forvis Mazars, LLP. All rights reserved.</a:t>
            </a:r>
          </a:p>
        </p:txBody>
      </p:sp>
    </p:spTree>
    <p:extLst>
      <p:ext uri="{BB962C8B-B14F-4D97-AF65-F5344CB8AC3E}">
        <p14:creationId xmlns:p14="http://schemas.microsoft.com/office/powerpoint/2010/main" val="1602128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and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2024 Forvis Mazars, LLP. All rights reserved.</a:t>
            </a:r>
          </a:p>
        </p:txBody>
      </p:sp>
    </p:spTree>
    <p:extLst>
      <p:ext uri="{BB962C8B-B14F-4D97-AF65-F5344CB8AC3E}">
        <p14:creationId xmlns:p14="http://schemas.microsoft.com/office/powerpoint/2010/main" val="9234864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82602441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06451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5771817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9130197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dirty="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23362146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dirty="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dirty="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dirty="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dirty="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dirty="0"/>
              <a:t>Click icon to add picture</a:t>
            </a:r>
          </a:p>
        </p:txBody>
      </p:sp>
    </p:spTree>
    <p:extLst>
      <p:ext uri="{BB962C8B-B14F-4D97-AF65-F5344CB8AC3E}">
        <p14:creationId xmlns:p14="http://schemas.microsoft.com/office/powerpoint/2010/main" val="11328194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a:t>
            </a:r>
            <a:r>
              <a:rPr lang="en-US" sz="700" noProof="0" dirty="0" err="1"/>
              <a:t>Mazars</a:t>
            </a:r>
            <a:r>
              <a:rPr lang="en-US" sz="700" noProof="0" dirty="0"/>
              <a:t>, LLP. All rights reserved.</a:t>
            </a:r>
          </a:p>
        </p:txBody>
      </p:sp>
    </p:spTree>
    <p:extLst>
      <p:ext uri="{BB962C8B-B14F-4D97-AF65-F5344CB8AC3E}">
        <p14:creationId xmlns:p14="http://schemas.microsoft.com/office/powerpoint/2010/main" val="26515098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5774024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536925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bridge with arches and a body of water&#10;&#10;Description automatically generated">
            <a:extLst>
              <a:ext uri="{FF2B5EF4-FFF2-40B4-BE49-F238E27FC236}">
                <a16:creationId xmlns:a16="http://schemas.microsoft.com/office/drawing/2014/main" id="{61864AC1-A75B-27AC-9CFC-A51A0E532B37}"/>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37153451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136763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4" name="TextBox 3">
            <a:extLst>
              <a:ext uri="{FF2B5EF4-FFF2-40B4-BE49-F238E27FC236}">
                <a16:creationId xmlns:a16="http://schemas.microsoft.com/office/drawing/2014/main" id="{27BDEE42-353D-000C-7FB9-677FC15FB131}"/>
              </a:ext>
            </a:extLst>
          </p:cNvPr>
          <p:cNvSpPr txBox="1"/>
          <p:nvPr userDrawn="1"/>
        </p:nvSpPr>
        <p:spPr>
          <a:xfrm>
            <a:off x="304799" y="4536000"/>
            <a:ext cx="7672553"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noProof="0" dirty="0">
                <a:solidFill>
                  <a:schemeClr val="bg1"/>
                </a:solidFill>
                <a:effectLst/>
                <a:latin typeface="+mj-lt"/>
                <a:cs typeface="Times New Roman" panose="02020603050405020304" pitchFamily="18" charset="0"/>
              </a:rPr>
              <a:t>The information set forth in this presentation contains the analysis and conclusions of the author(s) based upon his/her/their research and analysis of industry information and legal authorities. Such analysis and conclusions should not be deemed opinions or conclusions by Forvis Mazars or the author(s) as to any individual situation as situations are fact-specific. The reader should perform their own analysis and form their own conclusions regarding any specific situation. Further, the author(s)’ conclusions may be revised without notice with </a:t>
            </a:r>
            <a:br>
              <a:rPr lang="en-US" sz="1000" kern="100" noProof="0" dirty="0">
                <a:solidFill>
                  <a:schemeClr val="bg1"/>
                </a:solidFill>
                <a:effectLst/>
                <a:latin typeface="+mj-lt"/>
                <a:cs typeface="Times New Roman" panose="02020603050405020304" pitchFamily="18" charset="0"/>
              </a:rPr>
            </a:br>
            <a:r>
              <a:rPr lang="en-US" sz="1000" kern="100" noProof="0" dirty="0">
                <a:solidFill>
                  <a:schemeClr val="bg1"/>
                </a:solidFill>
                <a:effectLst/>
                <a:latin typeface="+mj-lt"/>
                <a:cs typeface="Times New Roman" panose="02020603050405020304" pitchFamily="18" charset="0"/>
              </a:rPr>
              <a:t>or without changes in industry information and legal authorities.</a:t>
            </a:r>
            <a:endParaRPr lang="en-US" sz="1000" kern="100" noProof="0" dirty="0">
              <a:solidFill>
                <a:schemeClr val="bg1"/>
              </a:solidFill>
              <a:effectLst/>
              <a:latin typeface="+mj-lt"/>
              <a:ea typeface="Aptos" panose="020B0004020202020204" pitchFamily="34" charset="0"/>
              <a:cs typeface="Times New Roman" panose="02020603050405020304" pitchFamily="18" charset="0"/>
            </a:endParaRP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noProof="0" dirty="0">
                <a:solidFill>
                  <a:schemeClr val="bg1"/>
                </a:solidFill>
              </a:rPr>
              <a:t>© 2025 Forvis Mazars, LLP. All rights reserved.</a:t>
            </a:r>
          </a:p>
        </p:txBody>
      </p:sp>
    </p:spTree>
    <p:extLst>
      <p:ext uri="{BB962C8B-B14F-4D97-AF65-F5344CB8AC3E}">
        <p14:creationId xmlns:p14="http://schemas.microsoft.com/office/powerpoint/2010/main" val="390571028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3A473994-D5A3-4973-ECBC-34F515B035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DEB2BA38-83AE-9A7F-AC2D-D73DBE6031E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70F04D77-4350-3323-49B5-4F51034A45A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597745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descr="A group of people standing in front of a solar panel&#10;&#10;Description automatically generated with medium confidence">
            <a:extLst>
              <a:ext uri="{FF2B5EF4-FFF2-40B4-BE49-F238E27FC236}">
                <a16:creationId xmlns:a16="http://schemas.microsoft.com/office/drawing/2014/main" id="{3BE3DFF9-F401-F91B-7CF6-99A736B18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2" y="0"/>
            <a:ext cx="12185615" cy="6858000"/>
          </a:xfrm>
          <a:prstGeom prst="rect">
            <a:avLst/>
          </a:prstGeom>
        </p:spPr>
      </p:pic>
      <p:sp>
        <p:nvSpPr>
          <p:cNvPr id="6" name="Rectangle 5">
            <a:extLst>
              <a:ext uri="{FF2B5EF4-FFF2-40B4-BE49-F238E27FC236}">
                <a16:creationId xmlns:a16="http://schemas.microsoft.com/office/drawing/2014/main" id="{0ED8D21D-E4E7-8E28-7275-668579E2C75A}"/>
              </a:ext>
            </a:extLst>
          </p:cNvPr>
          <p:cNvSpPr/>
          <p:nvPr userDrawn="1"/>
        </p:nvSpPr>
        <p:spPr>
          <a:xfrm rot="10800000">
            <a:off x="0" y="5506948"/>
            <a:ext cx="12192000" cy="1351052"/>
          </a:xfrm>
          <a:prstGeom prst="rect">
            <a:avLst/>
          </a:prstGeom>
          <a:gradFill flip="none" rotWithShape="1">
            <a:gsLst>
              <a:gs pos="7000">
                <a:srgbClr val="181818"/>
              </a:gs>
              <a:gs pos="6000">
                <a:schemeClr val="tx1">
                  <a:alpha val="67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433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Agenda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54312-3C72-2CA6-A64A-8701924918B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23CD67F-5F14-A12A-9DD4-2FFA8F1D05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696"/>
          <a:stretch/>
        </p:blipFill>
        <p:spPr>
          <a:xfrm rot="10800000">
            <a:off x="10258984" y="-472440"/>
            <a:ext cx="1941736" cy="7102398"/>
          </a:xfrm>
          <a:prstGeom prst="rect">
            <a:avLst/>
          </a:prstGeom>
        </p:spPr>
      </p:pic>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FAAA270-C4B3-FF7E-D80A-47F94E3DD3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8720" y="3572"/>
            <a:ext cx="10249711" cy="6854428"/>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9403859" y="6705864"/>
            <a:ext cx="2743200" cy="130811"/>
          </a:xfrm>
        </p:spPr>
        <p:txBody>
          <a:bodyPr/>
          <a:lstStyle>
            <a:lvl1pPr>
              <a:defRPr>
                <a:solidFill>
                  <a:schemeClr val="bg1"/>
                </a:solidFill>
              </a:defRPr>
            </a:lvl1pPr>
          </a:lstStyle>
          <a:p>
            <a:fld id="{B212C38A-D241-7041-9EFC-6446870ABFAA}" type="slidenum">
              <a:rPr lang="en-US" smtClean="0"/>
              <a:pPr/>
              <a:t>‹#›</a:t>
            </a:fld>
            <a:endParaRPr lang="en-US"/>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419" y="6222270"/>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3433157"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Mazars is a trademark of Forvis Mazars,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ED0C261-C4EB-CAA8-0925-5DF548DA3587}"/>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Mazars is a trademark of Forvis Mazars,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D5EB363-7E81-98CE-294C-C8D62A51BD5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6607787"/>
            <a:ext cx="12192000" cy="260540"/>
          </a:xfrm>
          <a:prstGeom prst="rect">
            <a:avLst/>
          </a:prstGeom>
        </p:spPr>
      </p:pic>
      <p:sp>
        <p:nvSpPr>
          <p:cNvPr id="7" name="Slide Number Placeholder 4">
            <a:extLst>
              <a:ext uri="{FF2B5EF4-FFF2-40B4-BE49-F238E27FC236}">
                <a16:creationId xmlns:a16="http://schemas.microsoft.com/office/drawing/2014/main" id="{D4370176-7E75-8A42-C8A9-0724985ACE42}"/>
              </a:ext>
            </a:extLst>
          </p:cNvPr>
          <p:cNvSpPr txBox="1">
            <a:spLocks/>
          </p:cNvSpPr>
          <p:nvPr userDrawn="1"/>
        </p:nvSpPr>
        <p:spPr>
          <a:xfrm>
            <a:off x="9349970" y="6679841"/>
            <a:ext cx="2743200" cy="130811"/>
          </a:xfrm>
          <a:prstGeom prst="rect">
            <a:avLst/>
          </a:prstGeom>
        </p:spPr>
        <p:txBody>
          <a:bodyPr vert="horz" lIns="0" tIns="0" rIns="0" bIns="0" rtlCol="0" anchor="b" anchorCtr="0"/>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2C38A-D241-7041-9EFC-6446870ABFAA}" type="slidenum">
              <a:rPr lang="en-US" sz="1000" smtClean="0"/>
              <a:pPr/>
              <a:t>‹#›</a:t>
            </a:fld>
            <a:endParaRPr lang="en-US" sz="1000"/>
          </a:p>
        </p:txBody>
      </p:sp>
      <p:sp>
        <p:nvSpPr>
          <p:cNvPr id="14" name="Rectangle 13">
            <a:extLst>
              <a:ext uri="{FF2B5EF4-FFF2-40B4-BE49-F238E27FC236}">
                <a16:creationId xmlns:a16="http://schemas.microsoft.com/office/drawing/2014/main" id="{6ADD0082-05FF-6AF9-8645-0C1D0805156D}"/>
              </a:ext>
            </a:extLst>
          </p:cNvPr>
          <p:cNvSpPr/>
          <p:nvPr userDrawn="1"/>
        </p:nvSpPr>
        <p:spPr>
          <a:xfrm>
            <a:off x="133466" y="6686289"/>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Mazars is a trademark of Forvis Mazars,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6F94ABA8-381D-E336-142C-93404EE43C1D}"/>
              </a:ext>
            </a:extLst>
          </p:cNvPr>
          <p:cNvSpPr>
            <a:spLocks noGrp="1"/>
          </p:cNvSpPr>
          <p:nvPr>
            <p:ph type="title"/>
          </p:nvPr>
        </p:nvSpPr>
        <p:spPr>
          <a:xfrm>
            <a:off x="124593" y="322712"/>
            <a:ext cx="3533007" cy="620395"/>
          </a:xfrm>
        </p:spPr>
        <p:txBody>
          <a:bodyPr>
            <a:normAutofit fontScale="90000"/>
          </a:bodyPr>
          <a:lstStyle/>
          <a:p>
            <a:r>
              <a:rPr lang="en-US" sz="3200">
                <a:solidFill>
                  <a:schemeClr val="bg1"/>
                </a:solidFill>
              </a:rPr>
              <a:t>Our Understanding &amp; FORVIS Solutions</a:t>
            </a:r>
          </a:p>
        </p:txBody>
      </p:sp>
    </p:spTree>
    <p:extLst>
      <p:ext uri="{BB962C8B-B14F-4D97-AF65-F5344CB8AC3E}">
        <p14:creationId xmlns:p14="http://schemas.microsoft.com/office/powerpoint/2010/main" val="643445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ody Slide (1)">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204713"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sz="1800"/>
          </a:p>
        </p:txBody>
      </p:sp>
      <p:sp>
        <p:nvSpPr>
          <p:cNvPr id="3" name="New shape"/>
          <p:cNvSpPr/>
          <p:nvPr/>
        </p:nvSpPr>
        <p:spPr>
          <a:xfrm>
            <a:off x="0" y="0"/>
            <a:ext cx="12204713"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sz="1800"/>
          </a:p>
        </p:txBody>
      </p:sp>
      <p:pic>
        <p:nvPicPr>
          <p:cNvPr id="4" name="New picture"/>
          <p:cNvPicPr/>
          <p:nvPr/>
        </p:nvPicPr>
        <p:blipFill>
          <a:blip r:embed="rId2" cstate="screen">
            <a:extLst>
              <a:ext uri="{28A0092B-C50C-407E-A947-70E740481C1C}">
                <a14:useLocalDpi xmlns:a14="http://schemas.microsoft.com/office/drawing/2010/main"/>
              </a:ext>
            </a:extLst>
          </a:blip>
          <a:stretch>
            <a:fillRect/>
          </a:stretch>
        </p:blipFill>
        <p:spPr>
          <a:xfrm>
            <a:off x="0" y="0"/>
            <a:ext cx="12204713" cy="6858000"/>
          </a:xfrm>
          <a:prstGeom prst="rect">
            <a:avLst/>
          </a:prstGeom>
        </p:spPr>
      </p:pic>
      <p:sp>
        <p:nvSpPr>
          <p:cNvPr id="5" name="New shape"/>
          <p:cNvSpPr/>
          <p:nvPr/>
        </p:nvSpPr>
        <p:spPr>
          <a:xfrm>
            <a:off x="477891" y="6326252"/>
            <a:ext cx="1139107" cy="22237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sz="1800"/>
          </a:p>
        </p:txBody>
      </p:sp>
      <p:sp>
        <p:nvSpPr>
          <p:cNvPr id="6" name="New shape"/>
          <p:cNvSpPr/>
          <p:nvPr/>
        </p:nvSpPr>
        <p:spPr>
          <a:xfrm>
            <a:off x="477891" y="6326252"/>
            <a:ext cx="1139107" cy="22237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sz="1800"/>
          </a:p>
        </p:txBody>
      </p:sp>
      <p:pic>
        <p:nvPicPr>
          <p:cNvPr id="7" name="New picture"/>
          <p:cNvPicPr/>
          <p:nvPr/>
        </p:nvPicPr>
        <p:blipFill>
          <a:blip r:embed="rId3" cstate="screen">
            <a:extLst>
              <a:ext uri="{28A0092B-C50C-407E-A947-70E740481C1C}">
                <a14:useLocalDpi xmlns:a14="http://schemas.microsoft.com/office/drawing/2010/main"/>
              </a:ext>
            </a:extLst>
          </a:blip>
          <a:stretch>
            <a:fillRect/>
          </a:stretch>
        </p:blipFill>
        <p:spPr>
          <a:xfrm>
            <a:off x="477891" y="6326252"/>
            <a:ext cx="1139107" cy="222377"/>
          </a:xfrm>
          <a:prstGeom prst="rect">
            <a:avLst/>
          </a:prstGeom>
        </p:spPr>
      </p:pic>
      <p:sp>
        <p:nvSpPr>
          <p:cNvPr id="8" name="New shape"/>
          <p:cNvSpPr/>
          <p:nvPr/>
        </p:nvSpPr>
        <p:spPr>
          <a:xfrm>
            <a:off x="477763" y="6736842"/>
            <a:ext cx="6102357" cy="8458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defTabSz="457200">
              <a:lnSpc>
                <a:spcPct val="100000"/>
              </a:lnSpc>
              <a:spcBef>
                <a:spcPct val="0"/>
              </a:spcBef>
              <a:spcAft>
                <a:spcPct val="0"/>
              </a:spcAft>
            </a:pPr>
            <a:r>
              <a:rPr lang="en-US" sz="500" dirty="0">
                <a:solidFill>
                  <a:srgbClr val="FFFFFF"/>
                </a:solidFill>
                <a:latin typeface="Arial"/>
                <a:ea typeface="Arial"/>
              </a:rPr>
              <a:t>Forvis Mazars</a:t>
            </a:r>
            <a:r>
              <a:rPr sz="500" dirty="0">
                <a:solidFill>
                  <a:srgbClr val="FFFFFF"/>
                </a:solidFill>
                <a:latin typeface="Arial"/>
                <a:ea typeface="Arial"/>
              </a:rPr>
              <a:t> is a trademark of </a:t>
            </a:r>
            <a:r>
              <a:rPr lang="en-US" sz="500" dirty="0">
                <a:solidFill>
                  <a:srgbClr val="FFFFFF"/>
                </a:solidFill>
                <a:latin typeface="Arial"/>
                <a:ea typeface="Arial"/>
              </a:rPr>
              <a:t>Forvis Mazars</a:t>
            </a:r>
            <a:r>
              <a:rPr sz="500" dirty="0">
                <a:solidFill>
                  <a:srgbClr val="FFFFFF"/>
                </a:solidFill>
                <a:latin typeface="Arial"/>
                <a:ea typeface="Arial"/>
              </a:rPr>
              <a:t>, LLP, registration of which is pending with the U.S. Patent and Trademark Office</a:t>
            </a:r>
          </a:p>
        </p:txBody>
      </p:sp>
      <p:sp>
        <p:nvSpPr>
          <p:cNvPr id="9" name="New shape"/>
          <p:cNvSpPr/>
          <p:nvPr/>
        </p:nvSpPr>
        <p:spPr>
          <a:xfrm>
            <a:off x="457550" y="6262625"/>
            <a:ext cx="1352689" cy="310515"/>
          </a:xfrm>
          <a:prstGeom prst="rect">
            <a:avLst/>
          </a:prstGeom>
          <a:ln w="12700">
            <a:noFill/>
            <a:prstDash val="solid"/>
            <a:miter/>
          </a:ln>
        </p:spPr>
        <p:style>
          <a:lnRef idx="2">
            <a:schemeClr val="accent1">
              <a:shade val="50000"/>
            </a:schemeClr>
          </a:lnRef>
          <a:fillRef idx="1">
            <a:srgbClr val="FCFCFC"/>
          </a:fillRef>
          <a:effectRef idx="0">
            <a:schemeClr val="accent1"/>
          </a:effectRef>
          <a:fontRef idx="minor">
            <a:schemeClr val="lt1"/>
          </a:fontRef>
        </p:style>
        <p:txBody>
          <a:bodyPr lIns="91440" tIns="53340" rIns="91440" bIns="91440" rtlCol="0" anchor="ctr"/>
          <a:lstStyle/>
          <a:p>
            <a:endParaRPr sz="1800"/>
          </a:p>
        </p:txBody>
      </p:sp>
    </p:spTree>
    <p:extLst>
      <p:ext uri="{BB962C8B-B14F-4D97-AF65-F5344CB8AC3E}">
        <p14:creationId xmlns:p14="http://schemas.microsoft.com/office/powerpoint/2010/main" val="16220906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3E37F7-F1C1-428F-6E4A-4E423C98AD79}"/>
              </a:ext>
            </a:extLst>
          </p:cNvPr>
          <p:cNvSpPr>
            <a:spLocks noGrp="1"/>
          </p:cNvSpPr>
          <p:nvPr>
            <p:ph type="sldNum" sz="quarter" idx="10"/>
          </p:nvPr>
        </p:nvSpPr>
        <p:spPr/>
        <p:txBody>
          <a:bodyPr/>
          <a:lstStyle/>
          <a:p>
            <a:fld id="{B212C38A-D241-7041-9EFC-6446870ABFAA}" type="slidenum">
              <a:rPr lang="en-US" smtClean="0"/>
              <a:pPr/>
              <a:t>‹#›</a:t>
            </a:fld>
            <a:endParaRPr lang="en-US"/>
          </a:p>
        </p:txBody>
      </p:sp>
      <p:pic>
        <p:nvPicPr>
          <p:cNvPr id="6" name="Picture 5" descr="A group of people sitting at a table&#10;&#10;Description automatically generated with medium confidence">
            <a:extLst>
              <a:ext uri="{FF2B5EF4-FFF2-40B4-BE49-F238E27FC236}">
                <a16:creationId xmlns:a16="http://schemas.microsoft.com/office/drawing/2014/main" id="{720240ED-48F6-BE9A-203F-E93B6BAD12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2" y="0"/>
            <a:ext cx="12185615" cy="6858000"/>
          </a:xfrm>
          <a:prstGeom prst="rect">
            <a:avLst/>
          </a:prstGeom>
        </p:spPr>
      </p:pic>
      <p:sp>
        <p:nvSpPr>
          <p:cNvPr id="2" name="Title 1">
            <a:extLst>
              <a:ext uri="{FF2B5EF4-FFF2-40B4-BE49-F238E27FC236}">
                <a16:creationId xmlns:a16="http://schemas.microsoft.com/office/drawing/2014/main" id="{A649D264-2DDB-9930-F5C4-C2EE967F2793}"/>
              </a:ext>
            </a:extLst>
          </p:cNvPr>
          <p:cNvSpPr>
            <a:spLocks noGrp="1"/>
          </p:cNvSpPr>
          <p:nvPr>
            <p:ph type="title"/>
          </p:nvPr>
        </p:nvSpPr>
        <p:spPr>
          <a:xfrm>
            <a:off x="458994" y="0"/>
            <a:ext cx="4726960" cy="6857999"/>
          </a:xfrm>
          <a:prstGeom prst="rect">
            <a:avLst/>
          </a:prstGeom>
        </p:spPr>
        <p:txBody>
          <a:bodyPr tIns="0" bIns="0" anchor="ctr" anchorCtr="0">
            <a:noAutofit/>
          </a:bodyPr>
          <a:lstStyle>
            <a:lvl1pPr algn="l">
              <a:defRPr sz="5400">
                <a:solidFill>
                  <a:schemeClr val="tx1"/>
                </a:solidFill>
              </a:defRPr>
            </a:lvl1pPr>
          </a:lstStyle>
          <a:p>
            <a:r>
              <a:rPr lang="en-US"/>
              <a:t>Click to edit Master title style</a:t>
            </a:r>
          </a:p>
        </p:txBody>
      </p:sp>
    </p:spTree>
    <p:extLst>
      <p:ext uri="{BB962C8B-B14F-4D97-AF65-F5344CB8AC3E}">
        <p14:creationId xmlns:p14="http://schemas.microsoft.com/office/powerpoint/2010/main" val="375656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392645-FC65-3BF8-CEA6-C4BF2C90B0C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75" y="0"/>
            <a:ext cx="1218565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0"/>
            <a:ext cx="7401896" cy="6857999"/>
          </a:xfrm>
        </p:spPr>
        <p:txBody>
          <a:bodyPr tIns="0" bIns="0" anchor="ctr" anchorCtr="0">
            <a:noAutofit/>
          </a:bodyPr>
          <a:lstStyle>
            <a:lvl1pPr algn="l">
              <a:defRPr sz="6000">
                <a:solidFill>
                  <a:schemeClr val="bg1"/>
                </a:solidFill>
              </a:defRPr>
            </a:lvl1pPr>
          </a:lstStyle>
          <a:p>
            <a:r>
              <a:rPr lang="en-US"/>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a:solidFill>
                  <a:srgbClr val="606264"/>
                </a:solidFill>
                <a:latin typeface="Arial" panose="020B0604020202020204" pitchFamily="34" charset="0"/>
                <a:cs typeface="Arial" panose="020B0604020202020204" pitchFamily="34" charset="0"/>
              </a:rPr>
              <a:t>Assurance  /  Tax  /  Consulting</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 Mazars.com</a:t>
            </a:r>
          </a:p>
        </p:txBody>
      </p:sp>
      <p:sp>
        <p:nvSpPr>
          <p:cNvPr id="5" name="TextBox 4">
            <a:extLst>
              <a:ext uri="{FF2B5EF4-FFF2-40B4-BE49-F238E27FC236}">
                <a16:creationId xmlns:a16="http://schemas.microsoft.com/office/drawing/2014/main" id="{8B4CA13C-75E5-C4B3-CEEE-28C63288B8DF}"/>
              </a:ext>
            </a:extLst>
          </p:cNvPr>
          <p:cNvSpPr txBox="1"/>
          <p:nvPr userDrawn="1"/>
        </p:nvSpPr>
        <p:spPr>
          <a:xfrm>
            <a:off x="486337" y="6271987"/>
            <a:ext cx="6177280" cy="184666"/>
          </a:xfrm>
          <a:prstGeom prst="rect">
            <a:avLst/>
          </a:prstGeom>
          <a:noFill/>
        </p:spPr>
        <p:txBody>
          <a:bodyPr wrap="square" lIns="0">
            <a:spAutoFit/>
          </a:bodyPr>
          <a:lstStyle/>
          <a:p>
            <a:r>
              <a:rPr lang="en-US" sz="600" dirty="0">
                <a:solidFill>
                  <a:schemeClr val="accent6"/>
                </a:solidFill>
                <a:effectLst/>
                <a:latin typeface="Arial" panose="020B0604020202020204" pitchFamily="34" charset="0"/>
              </a:rPr>
              <a:t>Forvis Mazars is a trademark of Forvis Mazars, LLP, registered with the U.S. Patent and Trademark Office. © 2023 Forvis Mazars, LLP. All rights reserved.</a:t>
            </a:r>
          </a:p>
        </p:txBody>
      </p:sp>
    </p:spTree>
    <p:extLst>
      <p:ext uri="{BB962C8B-B14F-4D97-AF65-F5344CB8AC3E}">
        <p14:creationId xmlns:p14="http://schemas.microsoft.com/office/powerpoint/2010/main" val="677648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a:p>
        </p:txBody>
      </p:sp>
      <p:pic>
        <p:nvPicPr>
          <p:cNvPr id="2" name="Picture 1">
            <a:extLst>
              <a:ext uri="{FF2B5EF4-FFF2-40B4-BE49-F238E27FC236}">
                <a16:creationId xmlns:a16="http://schemas.microsoft.com/office/drawing/2014/main" id="{ABCC607F-6323-51AD-C6A6-0307BC3E024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descr="A red and black logo&#10;&#10;Description automatically generated with low confidence">
            <a:extLst>
              <a:ext uri="{FF2B5EF4-FFF2-40B4-BE49-F238E27FC236}">
                <a16:creationId xmlns:a16="http://schemas.microsoft.com/office/drawing/2014/main" id="{59EA2D54-E712-B442-CC6E-63834E7834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4" name="Rectangle 3">
            <a:extLst>
              <a:ext uri="{FF2B5EF4-FFF2-40B4-BE49-F238E27FC236}">
                <a16:creationId xmlns:a16="http://schemas.microsoft.com/office/drawing/2014/main" id="{944653C9-7A7A-36B2-5E0A-1382B7F23323}"/>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724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5B8D3-661C-44B7-D656-62F0E2DF74A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175" y="1786"/>
            <a:ext cx="12185650" cy="6854428"/>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p:spPr>
        <p:txBody>
          <a:bodyPr/>
          <a:lstStyle>
            <a:lvl1pPr algn="ctr">
              <a:defRPr>
                <a:solidFill>
                  <a:schemeClr val="bg1"/>
                </a:solidFill>
              </a:defRPr>
            </a:lvl1pPr>
          </a:lstStyle>
          <a:p>
            <a:r>
              <a:rPr lang="en-US"/>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p:spPr>
        <p:txBody>
          <a:bodyPr>
            <a:normAutofit/>
          </a:bodyPr>
          <a:lstStyle>
            <a:lvl1pPr marL="0" indent="0">
              <a:spcAft>
                <a:spcPts val="3000"/>
              </a:spcAft>
              <a:buNone/>
              <a:defRPr sz="2000"/>
            </a:lvl1pPr>
          </a:lstStyle>
          <a:p>
            <a:pPr lvl="0"/>
            <a:r>
              <a:rPr lang="en-US"/>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42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dirty="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dirty="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7028497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7E0BD4-7310-F756-0551-0D667428BE9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175" y="1786"/>
            <a:ext cx="12185650" cy="6854428"/>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marL="233363" lvl="1"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Second level</a:t>
            </a:r>
          </a:p>
          <a:p>
            <a:pPr marL="233363" lvl="2"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Third level</a:t>
            </a:r>
          </a:p>
          <a:p>
            <a:pPr marL="233363" lvl="3"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Fourth level</a:t>
            </a:r>
          </a:p>
          <a:p>
            <a:pPr marL="233363" lvl="4"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418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89AF6-5F01-25AE-5DD3-E2A696338A3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175" y="1786"/>
            <a:ext cx="12185650" cy="6854428"/>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marL="233363" lvl="1"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Second level</a:t>
            </a:r>
          </a:p>
          <a:p>
            <a:pPr marL="233363" lvl="2"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Third level</a:t>
            </a:r>
          </a:p>
          <a:p>
            <a:pPr marL="233363" lvl="3"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Fourth level</a:t>
            </a:r>
          </a:p>
          <a:p>
            <a:pPr marL="233363" lvl="4"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149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8764749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419698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3" name="Picture 2" descr="Blue letters on a black background&#10;&#10;Description automatically generated">
            <a:extLst>
              <a:ext uri="{FF2B5EF4-FFF2-40B4-BE49-F238E27FC236}">
                <a16:creationId xmlns:a16="http://schemas.microsoft.com/office/drawing/2014/main" id="{C3CAA347-8EDA-E6FA-B076-B1818DCDB96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803483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4" name="Picture 3">
            <a:extLst>
              <a:ext uri="{FF2B5EF4-FFF2-40B4-BE49-F238E27FC236}">
                <a16:creationId xmlns:a16="http://schemas.microsoft.com/office/drawing/2014/main" id="{088E5A72-05D0-F5DE-2AB4-779A716582D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15461055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7" name="Picture 6" descr="A city skyline at night&#10;&#10;Description automatically generated">
            <a:extLst>
              <a:ext uri="{FF2B5EF4-FFF2-40B4-BE49-F238E27FC236}">
                <a16:creationId xmlns:a16="http://schemas.microsoft.com/office/drawing/2014/main" id="{378B7AD8-4B2C-C178-8F79-762B377839E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4447999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5" name="Picture 4" descr="A road with a yellow car on it&#10;&#10;Description automatically generated">
            <a:extLst>
              <a:ext uri="{FF2B5EF4-FFF2-40B4-BE49-F238E27FC236}">
                <a16:creationId xmlns:a16="http://schemas.microsoft.com/office/drawing/2014/main" id="{266864DD-111B-34A2-FAE7-BFC9A232C4E1}"/>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25925"/>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9870937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31FD7D90-5A61-F285-DAED-06DF23FCBC85}"/>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16025677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5" name="Picture 4" descr="A person looking up to the sky&#10;&#10;Description automatically generated">
            <a:extLst>
              <a:ext uri="{FF2B5EF4-FFF2-40B4-BE49-F238E27FC236}">
                <a16:creationId xmlns:a16="http://schemas.microsoft.com/office/drawing/2014/main" id="{40A0E0A9-4DA9-DCEA-1194-876B96700FAC}"/>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noProof="0"/>
              <a:t>Name, Date, Year</a:t>
            </a:r>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0090959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48714242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accent3"/>
        </a:solidFill>
        <a:effectLst/>
      </p:bgPr>
    </p:bg>
    <p:spTree>
      <p:nvGrpSpPr>
        <p:cNvPr id="1" name=""/>
        <p:cNvGrpSpPr/>
        <p:nvPr/>
      </p:nvGrpSpPr>
      <p:grpSpPr>
        <a:xfrm>
          <a:off x="0" y="0"/>
          <a:ext cx="0" cy="0"/>
          <a:chOff x="0" y="0"/>
          <a:chExt cx="0" cy="0"/>
        </a:xfrm>
      </p:grpSpPr>
      <p:pic>
        <p:nvPicPr>
          <p:cNvPr id="6" name="Picture 5" descr="A person looking up to the sky&#10;&#10;Description automatically generated">
            <a:extLst>
              <a:ext uri="{FF2B5EF4-FFF2-40B4-BE49-F238E27FC236}">
                <a16:creationId xmlns:a16="http://schemas.microsoft.com/office/drawing/2014/main" id="{1D259371-31E1-0130-2E5A-48D074406840}"/>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noProof="0"/>
              <a:t>Title</a:t>
            </a:r>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Industry, or Service line</a:t>
            </a:r>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noProof="0"/>
              <a:t>Name, Date, Year</a:t>
            </a:r>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108167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8990237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noProof="0"/>
              <a:t>Agenda</a:t>
            </a:r>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noProof="0"/>
              <a:t>Date</a:t>
            </a:r>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noProof="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US" noProof="0" smtClean="0"/>
              <a:pPr/>
              <a:t>‹#›</a:t>
            </a:fld>
            <a:endParaRPr lang="en-US" noProof="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356865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noProof="0"/>
              <a:t>Agenda</a:t>
            </a:r>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noProof="0"/>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303663BA-E9C1-01A6-B24F-0580859C78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9" name="Slide Number Placeholder 5">
            <a:extLst>
              <a:ext uri="{FF2B5EF4-FFF2-40B4-BE49-F238E27FC236}">
                <a16:creationId xmlns:a16="http://schemas.microsoft.com/office/drawing/2014/main" id="{0F5E29FC-9039-53D4-BFF3-69BACC2E73A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C0F18BE8-FAF9-F6F2-1085-B00E5E90229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86132937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59467940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0833690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34328743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4672620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517168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9043465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noProof="0" dirty="0"/>
              <a:t>Click icon to add picture</a:t>
            </a:r>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Tree>
    <p:extLst>
      <p:ext uri="{BB962C8B-B14F-4D97-AF65-F5344CB8AC3E}">
        <p14:creationId xmlns:p14="http://schemas.microsoft.com/office/powerpoint/2010/main" val="210565336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159596666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38542181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268802587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7454504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EF33E5EC-F505-F130-9822-B117171C349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157892CE-5D7F-B684-EF3C-B936307D26E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FF9E5A83-3496-D81F-8D3F-CCC80B5445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3890334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98785970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F4D1E4-CD12-06AB-39B8-8AB10C4C358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97D39D32-5C11-9111-E101-953489B396A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C70087C-F26D-1EE6-6AA1-9C022617FCE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76444672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4F367CDA-715F-643B-8BB8-FC40F8729BB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36D607AC-AFF4-B4E2-C3FC-EEABABEC4C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268CD464-038B-FB7A-38C1-B8C845CF7F4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75990685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990F8CEC-9EB8-B737-67D2-6706761075F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19D869A1-B2C0-0D83-882E-9A8D825EF12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DFBD64B-5922-1815-793B-32F77D92E09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6899709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5335710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noProof="0"/>
              <a:t>Click to edit Master title style</a:t>
            </a:r>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noProof="0"/>
              <a:t>XX</a:t>
            </a:r>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noProof="0"/>
              <a:t>Section XX</a:t>
            </a:r>
          </a:p>
        </p:txBody>
      </p:sp>
    </p:spTree>
    <p:extLst>
      <p:ext uri="{BB962C8B-B14F-4D97-AF65-F5344CB8AC3E}">
        <p14:creationId xmlns:p14="http://schemas.microsoft.com/office/powerpoint/2010/main" val="342829667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8" name="Footer Placeholder 4">
            <a:extLst>
              <a:ext uri="{FF2B5EF4-FFF2-40B4-BE49-F238E27FC236}">
                <a16:creationId xmlns:a16="http://schemas.microsoft.com/office/drawing/2014/main" id="{0BB72B54-DF08-4EDA-E38C-69BA0016EEA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3" name="Slide Number Placeholder 5">
            <a:extLst>
              <a:ext uri="{FF2B5EF4-FFF2-40B4-BE49-F238E27FC236}">
                <a16:creationId xmlns:a16="http://schemas.microsoft.com/office/drawing/2014/main" id="{5E873E80-DF18-EE8A-8ABE-732B042CC03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F044A6FC-5F6B-C815-4573-33A36058C3F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32434375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Footer Placeholder 4">
            <a:extLst>
              <a:ext uri="{FF2B5EF4-FFF2-40B4-BE49-F238E27FC236}">
                <a16:creationId xmlns:a16="http://schemas.microsoft.com/office/drawing/2014/main" id="{1F82BD59-F208-22C4-8CC7-AB485A4B9B0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A379B036-21CB-903F-14D7-925C6CB943D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DE571A18-10C1-1057-E565-04DAEA58B150}"/>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13109952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6E23CADA-821A-672D-3163-2213A3CE88E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F6C2242-D542-24E6-0810-EADE2AD31C5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BDEFE6C8-9367-FA36-F824-5B52EC70648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74726150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D68993F7-779F-7E40-1B67-36630B14B4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33C69BA3-657C-FB39-17B2-BE1C9C4384D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5" name="Date Placeholder 3">
            <a:extLst>
              <a:ext uri="{FF2B5EF4-FFF2-40B4-BE49-F238E27FC236}">
                <a16:creationId xmlns:a16="http://schemas.microsoft.com/office/drawing/2014/main" id="{D38CBC36-2D09-B333-2FD8-A8ABBEC74E4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40501206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E9C0D843-611C-AEE2-7B25-5B8F77AFD25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A0359F69-68D4-0430-A743-9771F528752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83DB13C1-EEB9-65C2-72E3-C9B97FD6B09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42349589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Footer Placeholder 4">
            <a:extLst>
              <a:ext uri="{FF2B5EF4-FFF2-40B4-BE49-F238E27FC236}">
                <a16:creationId xmlns:a16="http://schemas.microsoft.com/office/drawing/2014/main" id="{AC952033-E15C-2278-6329-4CBA9C75CF0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E938ED08-129F-9914-8A02-7E1C92FBA0B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6B51DB8A-F86D-5188-E971-6A86BE74A43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65040123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Footer Placeholder 4">
            <a:extLst>
              <a:ext uri="{FF2B5EF4-FFF2-40B4-BE49-F238E27FC236}">
                <a16:creationId xmlns:a16="http://schemas.microsoft.com/office/drawing/2014/main" id="{270161F5-8754-23F8-6D5B-B17E6399880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C2695FF0-35A2-BFA3-6A01-97A850C715B5}"/>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4D1F3A33-9CCB-B522-9B84-9305E382A7A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82034942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ooter Placeholder 4">
            <a:extLst>
              <a:ext uri="{FF2B5EF4-FFF2-40B4-BE49-F238E27FC236}">
                <a16:creationId xmlns:a16="http://schemas.microsoft.com/office/drawing/2014/main" id="{8ED79A0C-64A3-58CB-EE50-ECA8FCECBD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4DC27E1F-EE05-1406-572E-EA8B84B0F48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4F019325-F72F-E079-7A94-8A8E192DC26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64146662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Slide Number Placeholder 5">
            <a:extLst>
              <a:ext uri="{FF2B5EF4-FFF2-40B4-BE49-F238E27FC236}">
                <a16:creationId xmlns:a16="http://schemas.microsoft.com/office/drawing/2014/main" id="{01593323-9A9A-3191-4F29-5E955FA2C3B5}"/>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Tree>
    <p:extLst>
      <p:ext uri="{BB962C8B-B14F-4D97-AF65-F5344CB8AC3E}">
        <p14:creationId xmlns:p14="http://schemas.microsoft.com/office/powerpoint/2010/main" val="268542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Footer Placeholder 4">
            <a:extLst>
              <a:ext uri="{FF2B5EF4-FFF2-40B4-BE49-F238E27FC236}">
                <a16:creationId xmlns:a16="http://schemas.microsoft.com/office/drawing/2014/main" id="{094D5A7D-16A7-37E5-715C-DF1DC5152C7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20E0B247-7CD4-755A-0FEB-D726B00E582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219104CE-F85B-66A9-B531-B33D0E8381E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129864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9B059810-75D6-FC37-0840-1C03E415C61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AE11DA95-C8F9-1229-7960-439A2563254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0" name="Date Placeholder 3">
            <a:extLst>
              <a:ext uri="{FF2B5EF4-FFF2-40B4-BE49-F238E27FC236}">
                <a16:creationId xmlns:a16="http://schemas.microsoft.com/office/drawing/2014/main" id="{04EFCDAA-A260-1D30-4D57-AC0303886BA4}"/>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20344218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noProof="0"/>
              <a:t>XX%</a:t>
            </a:r>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noProof="0"/>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noProof="0"/>
              <a:t>Click icon to add picture</a:t>
            </a:r>
          </a:p>
        </p:txBody>
      </p:sp>
      <p:sp>
        <p:nvSpPr>
          <p:cNvPr id="10" name="Footer Placeholder 4">
            <a:extLst>
              <a:ext uri="{FF2B5EF4-FFF2-40B4-BE49-F238E27FC236}">
                <a16:creationId xmlns:a16="http://schemas.microsoft.com/office/drawing/2014/main" id="{925F152D-7EE1-3DA0-6B1B-B45D3702983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1" name="Slide Number Placeholder 5">
            <a:extLst>
              <a:ext uri="{FF2B5EF4-FFF2-40B4-BE49-F238E27FC236}">
                <a16:creationId xmlns:a16="http://schemas.microsoft.com/office/drawing/2014/main" id="{ED519130-316D-2693-42B1-4FF3B1C956AF}"/>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BEF069C-BE51-04F9-20D4-9BF1DAC721F3}"/>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0738063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Footer Placeholder 4">
            <a:extLst>
              <a:ext uri="{FF2B5EF4-FFF2-40B4-BE49-F238E27FC236}">
                <a16:creationId xmlns:a16="http://schemas.microsoft.com/office/drawing/2014/main" id="{AB4995A2-A6FE-E034-D996-0B7D5F4198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1" name="Slide Number Placeholder 5">
            <a:extLst>
              <a:ext uri="{FF2B5EF4-FFF2-40B4-BE49-F238E27FC236}">
                <a16:creationId xmlns:a16="http://schemas.microsoft.com/office/drawing/2014/main" id="{BED5DB04-6401-9280-DABB-80755A8CA3D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2" name="Date Placeholder 3">
            <a:extLst>
              <a:ext uri="{FF2B5EF4-FFF2-40B4-BE49-F238E27FC236}">
                <a16:creationId xmlns:a16="http://schemas.microsoft.com/office/drawing/2014/main" id="{3540EC4B-A463-25E7-7FE9-9C2DD138B02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1120769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86492039-151D-91F6-A74A-6E937BAE8565}"/>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509D5275-2778-AA04-EDA0-9F763DC987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B152F02A-A769-49A2-6263-506D5D9291C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4188315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09214387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noProof="0"/>
              <a:t>Click icon to add picture</a:t>
            </a:r>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noProof="0"/>
              <a:t>Click icon to add picture</a:t>
            </a:r>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76417740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noProof="0"/>
              <a:t>Click icon to add picture</a:t>
            </a:r>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245123627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noProof="0"/>
              <a:t>Click icon to add picture</a:t>
            </a:r>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noProof="0"/>
              <a:t>Click icon to add picture</a:t>
            </a:r>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noProof="0"/>
              <a:t>Click icon to add picture</a:t>
            </a:r>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92615135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noProof="0"/>
              <a:t>Click icon to add picture</a:t>
            </a:r>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noProof="0"/>
              <a:t>Click icon to add picture</a:t>
            </a:r>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noProof="0"/>
              <a:t>Click icon to add picture</a:t>
            </a:r>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noProof="0"/>
              <a:t>Click icon to add picture</a:t>
            </a:r>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noProof="0"/>
              <a:t>Click icon to add picture</a:t>
            </a:r>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160282458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noProof="0"/>
              <a:t>Date</a:t>
            </a:r>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noProof="0"/>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US" noProof="0" smtClean="0"/>
              <a:pPr/>
              <a:t>‹#›</a:t>
            </a:fld>
            <a:endParaRPr lang="en-US" noProof="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noProof="0"/>
              <a:t>Click icon to add picture</a:t>
            </a:r>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noProof="0"/>
              <a:t>Click icon to add picture</a:t>
            </a:r>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noProof="0"/>
              <a:t>Click icon to add picture</a:t>
            </a:r>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noProof="0"/>
              <a:t>Click icon to add picture</a:t>
            </a:r>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noProof="0"/>
              <a:t>Click icon to add picture</a:t>
            </a:r>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noProof="0"/>
              <a:t>Click icon to add picture</a:t>
            </a:r>
          </a:p>
        </p:txBody>
      </p:sp>
    </p:spTree>
    <p:extLst>
      <p:ext uri="{BB962C8B-B14F-4D97-AF65-F5344CB8AC3E}">
        <p14:creationId xmlns:p14="http://schemas.microsoft.com/office/powerpoint/2010/main" val="30862696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noProof="0"/>
              <a:t>Click to edit Master title style</a:t>
            </a:r>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noProof="0"/>
              <a:t>Click to edit Master text styles</a:t>
            </a:r>
          </a:p>
        </p:txBody>
      </p:sp>
      <p:sp>
        <p:nvSpPr>
          <p:cNvPr id="6" name="Footer Placeholder 4">
            <a:extLst>
              <a:ext uri="{FF2B5EF4-FFF2-40B4-BE49-F238E27FC236}">
                <a16:creationId xmlns:a16="http://schemas.microsoft.com/office/drawing/2014/main" id="{816F2F9F-FE1F-C0EE-7E47-104DA4A46E8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180FF724-9881-411C-178F-AE3E90667423}"/>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25EB55E5-3BB2-C20D-D2C4-1582485C35B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643297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noProof="0" dirty="0"/>
              <a:t>Click icon to add picture</a:t>
            </a:r>
          </a:p>
        </p:txBody>
      </p:sp>
      <p:sp>
        <p:nvSpPr>
          <p:cNvPr id="6" name="Footer Placeholder 4">
            <a:extLst>
              <a:ext uri="{FF2B5EF4-FFF2-40B4-BE49-F238E27FC236}">
                <a16:creationId xmlns:a16="http://schemas.microsoft.com/office/drawing/2014/main" id="{88987D76-4500-66B1-02AF-41D151E5BE5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0" name="Slide Number Placeholder 5">
            <a:extLst>
              <a:ext uri="{FF2B5EF4-FFF2-40B4-BE49-F238E27FC236}">
                <a16:creationId xmlns:a16="http://schemas.microsoft.com/office/drawing/2014/main" id="{B22E80F9-4058-7688-6166-6354BA30F76A}"/>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5701119F-D9DF-3462-FFB1-BCBFE32F0A9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353961382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69106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Footer Placeholder 4">
            <a:extLst>
              <a:ext uri="{FF2B5EF4-FFF2-40B4-BE49-F238E27FC236}">
                <a16:creationId xmlns:a16="http://schemas.microsoft.com/office/drawing/2014/main" id="{C80AF953-B478-7206-B1DA-F9FCE66D6B9C}"/>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0" name="Slide Number Placeholder 5">
            <a:extLst>
              <a:ext uri="{FF2B5EF4-FFF2-40B4-BE49-F238E27FC236}">
                <a16:creationId xmlns:a16="http://schemas.microsoft.com/office/drawing/2014/main" id="{35B598B2-12C2-59DD-F69E-2F79AB9875B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1" name="Date Placeholder 3">
            <a:extLst>
              <a:ext uri="{FF2B5EF4-FFF2-40B4-BE49-F238E27FC236}">
                <a16:creationId xmlns:a16="http://schemas.microsoft.com/office/drawing/2014/main" id="{CF15531E-E81D-0ADC-F861-26088F44C3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10632186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54644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2" name="Footer Placeholder 4">
            <a:extLst>
              <a:ext uri="{FF2B5EF4-FFF2-40B4-BE49-F238E27FC236}">
                <a16:creationId xmlns:a16="http://schemas.microsoft.com/office/drawing/2014/main" id="{05E52449-9377-25BC-947B-12597A60041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3" name="Slide Number Placeholder 5">
            <a:extLst>
              <a:ext uri="{FF2B5EF4-FFF2-40B4-BE49-F238E27FC236}">
                <a16:creationId xmlns:a16="http://schemas.microsoft.com/office/drawing/2014/main" id="{43F6ADDE-66A9-D1EF-6733-3E5D0C7CFEB7}"/>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4" name="Date Placeholder 3">
            <a:extLst>
              <a:ext uri="{FF2B5EF4-FFF2-40B4-BE49-F238E27FC236}">
                <a16:creationId xmlns:a16="http://schemas.microsoft.com/office/drawing/2014/main" id="{0C45069A-B8C8-FF02-1311-4E180C40E19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
        <p:nvSpPr>
          <p:cNvPr id="15" name="Footer Placeholder 4">
            <a:extLst>
              <a:ext uri="{FF2B5EF4-FFF2-40B4-BE49-F238E27FC236}">
                <a16:creationId xmlns:a16="http://schemas.microsoft.com/office/drawing/2014/main" id="{7B3D1193-D735-6630-8AB1-B763AE0F87B5}"/>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Tree>
    <p:extLst>
      <p:ext uri="{BB962C8B-B14F-4D97-AF65-F5344CB8AC3E}">
        <p14:creationId xmlns:p14="http://schemas.microsoft.com/office/powerpoint/2010/main" val="248245950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4">
            <a:extLst>
              <a:ext uri="{FF2B5EF4-FFF2-40B4-BE49-F238E27FC236}">
                <a16:creationId xmlns:a16="http://schemas.microsoft.com/office/drawing/2014/main" id="{2C382CE7-813C-CF83-950D-B8E054F65B68}"/>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
        <p:nvSpPr>
          <p:cNvPr id="10" name="Footer Placeholder 4">
            <a:extLst>
              <a:ext uri="{FF2B5EF4-FFF2-40B4-BE49-F238E27FC236}">
                <a16:creationId xmlns:a16="http://schemas.microsoft.com/office/drawing/2014/main" id="{2DCFD000-895F-6D7A-CD09-4F42E65C982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2" name="Slide Number Placeholder 5">
            <a:extLst>
              <a:ext uri="{FF2B5EF4-FFF2-40B4-BE49-F238E27FC236}">
                <a16:creationId xmlns:a16="http://schemas.microsoft.com/office/drawing/2014/main" id="{6BAB8353-272A-2B02-F881-CCC384F7BA6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7E4F901-0212-CE0A-F877-400A3C63EF3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9516055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Footer Placeholder 4">
            <a:extLst>
              <a:ext uri="{FF2B5EF4-FFF2-40B4-BE49-F238E27FC236}">
                <a16:creationId xmlns:a16="http://schemas.microsoft.com/office/drawing/2014/main" id="{CAFCEDA5-C470-C44C-7CD4-E8F622CFE82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66489F12-1DCF-8249-DAC3-03C6551E1E0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D0B9AE3-9AE7-4AE6-0756-8068D04F6C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29663766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noProof="0"/>
              <a:t>Our team</a:t>
            </a:r>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noProof="0"/>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noProof="0"/>
              <a:t>Name surname</a:t>
            </a:r>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noProof="0"/>
              <a:t>Job title</a:t>
            </a:r>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noProof="0"/>
              <a:t>Name surname</a:t>
            </a:r>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noProof="0"/>
              <a:t>Job title</a:t>
            </a:r>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noProof="0"/>
              <a:t>Name surname</a:t>
            </a:r>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noProof="0"/>
              <a:t>Job title</a:t>
            </a:r>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noProof="0"/>
              <a:t>Name surname</a:t>
            </a:r>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noProof="0"/>
              <a:t>Job title</a:t>
            </a:r>
          </a:p>
        </p:txBody>
      </p:sp>
      <p:sp>
        <p:nvSpPr>
          <p:cNvPr id="7" name="Footer Placeholder 4">
            <a:extLst>
              <a:ext uri="{FF2B5EF4-FFF2-40B4-BE49-F238E27FC236}">
                <a16:creationId xmlns:a16="http://schemas.microsoft.com/office/drawing/2014/main" id="{EE1DB583-BD87-141A-581A-65AD084D5B1B}"/>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8" name="Slide Number Placeholder 5">
            <a:extLst>
              <a:ext uri="{FF2B5EF4-FFF2-40B4-BE49-F238E27FC236}">
                <a16:creationId xmlns:a16="http://schemas.microsoft.com/office/drawing/2014/main" id="{43BEF7F3-FAA5-3B3B-894A-21DA2B118A0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9" name="Date Placeholder 3">
            <a:extLst>
              <a:ext uri="{FF2B5EF4-FFF2-40B4-BE49-F238E27FC236}">
                <a16:creationId xmlns:a16="http://schemas.microsoft.com/office/drawing/2014/main" id="{B44C9357-8F2E-17F1-0622-732F0D54C4A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1518803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6103938" y="190999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6103938" y="3263224"/>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6103938" y="461644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Footer Placeholder 4">
            <a:extLst>
              <a:ext uri="{FF2B5EF4-FFF2-40B4-BE49-F238E27FC236}">
                <a16:creationId xmlns:a16="http://schemas.microsoft.com/office/drawing/2014/main" id="{A1073B1F-9E58-C416-F841-BA23FC72C65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7" name="Slide Number Placeholder 5">
            <a:extLst>
              <a:ext uri="{FF2B5EF4-FFF2-40B4-BE49-F238E27FC236}">
                <a16:creationId xmlns:a16="http://schemas.microsoft.com/office/drawing/2014/main" id="{90822775-15E0-7C69-A3CB-2C72092D5CD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0" name="Date Placeholder 3">
            <a:extLst>
              <a:ext uri="{FF2B5EF4-FFF2-40B4-BE49-F238E27FC236}">
                <a16:creationId xmlns:a16="http://schemas.microsoft.com/office/drawing/2014/main" id="{1E3A96DF-A0FD-7DCA-A096-3196C107D1F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521877287"/>
      </p:ext>
    </p:extLst>
  </p:cSld>
  <p:clrMapOvr>
    <a:masterClrMapping/>
  </p:clrMapOvr>
  <p:transition>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4153694" y="190999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4153694" y="3263224"/>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4153694" y="461644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p:cNvSpPr>
          <p:nvPr>
            <p:ph type="pic" sz="quarter" idx="42"/>
          </p:nvPr>
        </p:nvSpPr>
        <p:spPr>
          <a:xfrm>
            <a:off x="8001001" y="190999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p:cNvSpPr>
          <p:nvPr>
            <p:ph type="pic" sz="quarter" idx="45"/>
          </p:nvPr>
        </p:nvSpPr>
        <p:spPr>
          <a:xfrm>
            <a:off x="8001001" y="3263224"/>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p:cNvSpPr>
          <p:nvPr>
            <p:ph type="pic" sz="quarter" idx="48"/>
          </p:nvPr>
        </p:nvSpPr>
        <p:spPr>
          <a:xfrm>
            <a:off x="8001001" y="4616449"/>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35" name="Footer Placeholder 4">
            <a:extLst>
              <a:ext uri="{FF2B5EF4-FFF2-40B4-BE49-F238E27FC236}">
                <a16:creationId xmlns:a16="http://schemas.microsoft.com/office/drawing/2014/main" id="{21B39BF6-CEBC-E7EF-DC01-7AB67F49FC4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36" name="Slide Number Placeholder 5">
            <a:extLst>
              <a:ext uri="{FF2B5EF4-FFF2-40B4-BE49-F238E27FC236}">
                <a16:creationId xmlns:a16="http://schemas.microsoft.com/office/drawing/2014/main" id="{470D5808-CBDA-E504-FC55-ADA9B7B9C200}"/>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37" name="Date Placeholder 3">
            <a:extLst>
              <a:ext uri="{FF2B5EF4-FFF2-40B4-BE49-F238E27FC236}">
                <a16:creationId xmlns:a16="http://schemas.microsoft.com/office/drawing/2014/main" id="{ABFEDE30-C751-8AE6-C6C3-4DAFB147F0B1}"/>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935218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4">
            <a:extLst>
              <a:ext uri="{FF2B5EF4-FFF2-40B4-BE49-F238E27FC236}">
                <a16:creationId xmlns:a16="http://schemas.microsoft.com/office/drawing/2014/main" id="{E0635FE1-4BEF-AB61-CB3D-3ADD7895962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9" name="Slide Number Placeholder 5">
            <a:extLst>
              <a:ext uri="{FF2B5EF4-FFF2-40B4-BE49-F238E27FC236}">
                <a16:creationId xmlns:a16="http://schemas.microsoft.com/office/drawing/2014/main" id="{A074C777-8314-3F1B-DC80-5A2662AFB828}"/>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93F2EB3E-45F7-8452-1894-68DACED1883A}"/>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18071513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noProof="0"/>
              <a:t>Title</a:t>
            </a:r>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17" name="Picture Placeholder 10">
            <a:extLst>
              <a:ext uri="{FF2B5EF4-FFF2-40B4-BE49-F238E27FC236}">
                <a16:creationId xmlns:a16="http://schemas.microsoft.com/office/drawing/2014/main" id="{60516244-1DBC-D2C0-E79A-2036911E6A1C}"/>
              </a:ext>
            </a:extLst>
          </p:cNvPr>
          <p:cNvSpPr>
            <a:spLocks noGrp="1"/>
          </p:cNvSpPr>
          <p:nvPr>
            <p:ph type="pic" sz="quarter" idx="30"/>
          </p:nvPr>
        </p:nvSpPr>
        <p:spPr>
          <a:xfrm>
            <a:off x="306388" y="3429000"/>
            <a:ext cx="900000" cy="900000"/>
          </a:xfrm>
          <a:solidFill>
            <a:schemeClr val="bg1">
              <a:lumMod val="95000"/>
            </a:schemeClr>
          </a:solidFill>
        </p:spPr>
        <p:txBody>
          <a:bodyPr anchor="ctr"/>
          <a:lstStyle>
            <a:lvl1pPr marL="0" indent="0" algn="ctr">
              <a:buNone/>
              <a:defRPr/>
            </a:lvl1pPr>
          </a:lstStyle>
          <a:p>
            <a:r>
              <a:rPr lang="en-US" noProof="0"/>
              <a:t>Click icon to add picture</a:t>
            </a:r>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noProof="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noProof="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Footer Placeholder 4">
            <a:extLst>
              <a:ext uri="{FF2B5EF4-FFF2-40B4-BE49-F238E27FC236}">
                <a16:creationId xmlns:a16="http://schemas.microsoft.com/office/drawing/2014/main" id="{BF537CD1-2D3C-56D4-3FBA-7820C619C8D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9DA5FFFE-3BBD-5D54-603D-579C2A6A439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ED819B05-9363-6516-1B6E-3E24E05FC389}"/>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4310325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9" name="Footer Placeholder 4">
            <a:extLst>
              <a:ext uri="{FF2B5EF4-FFF2-40B4-BE49-F238E27FC236}">
                <a16:creationId xmlns:a16="http://schemas.microsoft.com/office/drawing/2014/main" id="{DA37A3DC-6F95-5C1B-9DE5-AFA6760C410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5" name="Slide Number Placeholder 5">
            <a:extLst>
              <a:ext uri="{FF2B5EF4-FFF2-40B4-BE49-F238E27FC236}">
                <a16:creationId xmlns:a16="http://schemas.microsoft.com/office/drawing/2014/main" id="{B95E9921-7F3E-B3AF-DE54-FCFCBEC3FB74}"/>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6" name="Date Placeholder 3">
            <a:extLst>
              <a:ext uri="{FF2B5EF4-FFF2-40B4-BE49-F238E27FC236}">
                <a16:creationId xmlns:a16="http://schemas.microsoft.com/office/drawing/2014/main" id="{9223778D-2C79-2049-C0BA-AC8A38DAD6B6}"/>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0386306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noProof="0"/>
              <a:t>Room for introductory text (2 lines maximum)</a:t>
            </a:r>
          </a:p>
        </p:txBody>
      </p:sp>
      <p:sp>
        <p:nvSpPr>
          <p:cNvPr id="8" name="Footer Placeholder 4">
            <a:extLst>
              <a:ext uri="{FF2B5EF4-FFF2-40B4-BE49-F238E27FC236}">
                <a16:creationId xmlns:a16="http://schemas.microsoft.com/office/drawing/2014/main" id="{252BEA7D-755F-5051-F9BA-E096B339D4A9}"/>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15" name="Slide Number Placeholder 5">
            <a:extLst>
              <a:ext uri="{FF2B5EF4-FFF2-40B4-BE49-F238E27FC236}">
                <a16:creationId xmlns:a16="http://schemas.microsoft.com/office/drawing/2014/main" id="{E536738E-DF17-53B8-55D2-88C87B1F86AD}"/>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7" name="Date Placeholder 3">
            <a:extLst>
              <a:ext uri="{FF2B5EF4-FFF2-40B4-BE49-F238E27FC236}">
                <a16:creationId xmlns:a16="http://schemas.microsoft.com/office/drawing/2014/main" id="{523F9A51-83F3-4455-BC51-7D23E9E81F9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Tree>
    <p:extLst>
      <p:ext uri="{BB962C8B-B14F-4D97-AF65-F5344CB8AC3E}">
        <p14:creationId xmlns:p14="http://schemas.microsoft.com/office/powerpoint/2010/main" val="82309636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6243F8CA-541B-AD28-3075-5382CB908AE1}"/>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772483EF-5F25-BF1E-E3A3-382D15A4EFEB}"/>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63BC9E6F-FA12-E01B-6102-BF8AC51A4F2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68539023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4" name="Footer Placeholder 4">
            <a:extLst>
              <a:ext uri="{FF2B5EF4-FFF2-40B4-BE49-F238E27FC236}">
                <a16:creationId xmlns:a16="http://schemas.microsoft.com/office/drawing/2014/main" id="{E4F760E3-2DB0-6889-28FB-1F8641C92E8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5" name="Slide Number Placeholder 5">
            <a:extLst>
              <a:ext uri="{FF2B5EF4-FFF2-40B4-BE49-F238E27FC236}">
                <a16:creationId xmlns:a16="http://schemas.microsoft.com/office/drawing/2014/main" id="{8C1CAF93-394D-AC0F-F65B-D785A6C418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6" name="Date Placeholder 3">
            <a:extLst>
              <a:ext uri="{FF2B5EF4-FFF2-40B4-BE49-F238E27FC236}">
                <a16:creationId xmlns:a16="http://schemas.microsoft.com/office/drawing/2014/main" id="{78669013-E330-19CA-6A21-AE3063953B0C}"/>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402777120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noProof="0"/>
              <a:t>1</a:t>
            </a:r>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noProof="0"/>
              <a:t>2</a:t>
            </a:r>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noProof="0"/>
              <a:t>3</a:t>
            </a:r>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US" noProof="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US" noProof="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US" noProof="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14613"/>
            <a:ext cx="12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7" name="Footer Placeholder 4">
            <a:extLst>
              <a:ext uri="{FF2B5EF4-FFF2-40B4-BE49-F238E27FC236}">
                <a16:creationId xmlns:a16="http://schemas.microsoft.com/office/drawing/2014/main" id="{7076009B-5CC2-8157-0D45-3827EBBCEB3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8" name="Slide Number Placeholder 5">
            <a:extLst>
              <a:ext uri="{FF2B5EF4-FFF2-40B4-BE49-F238E27FC236}">
                <a16:creationId xmlns:a16="http://schemas.microsoft.com/office/drawing/2014/main" id="{A65E7900-FC66-72DF-0216-B78231E3B9C0}"/>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9" name="Date Placeholder 3">
            <a:extLst>
              <a:ext uri="{FF2B5EF4-FFF2-40B4-BE49-F238E27FC236}">
                <a16:creationId xmlns:a16="http://schemas.microsoft.com/office/drawing/2014/main" id="{FE07C9B7-0E5C-2537-72C2-F82DFB4CF45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329952018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5" name="Footer Placeholder 4">
            <a:extLst>
              <a:ext uri="{FF2B5EF4-FFF2-40B4-BE49-F238E27FC236}">
                <a16:creationId xmlns:a16="http://schemas.microsoft.com/office/drawing/2014/main" id="{1F3117F7-2FED-8BED-34E3-F8F8D161B9D6}"/>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6" name="Slide Number Placeholder 5">
            <a:extLst>
              <a:ext uri="{FF2B5EF4-FFF2-40B4-BE49-F238E27FC236}">
                <a16:creationId xmlns:a16="http://schemas.microsoft.com/office/drawing/2014/main" id="{A2F1BDDD-72AF-A577-1B27-229E043B2D6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7" name="Date Placeholder 3">
            <a:extLst>
              <a:ext uri="{FF2B5EF4-FFF2-40B4-BE49-F238E27FC236}">
                <a16:creationId xmlns:a16="http://schemas.microsoft.com/office/drawing/2014/main" id="{28C1524A-2682-C7A5-03D5-1D51F7DB2CFF}"/>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78958911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7" name="Footer Placeholder 4">
            <a:extLst>
              <a:ext uri="{FF2B5EF4-FFF2-40B4-BE49-F238E27FC236}">
                <a16:creationId xmlns:a16="http://schemas.microsoft.com/office/drawing/2014/main" id="{1757284A-C459-3E75-B549-08B8B9F70360}"/>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8" name="Slide Number Placeholder 5">
            <a:extLst>
              <a:ext uri="{FF2B5EF4-FFF2-40B4-BE49-F238E27FC236}">
                <a16:creationId xmlns:a16="http://schemas.microsoft.com/office/drawing/2014/main" id="{B70E0084-689D-E87B-C860-BCDB15B709A6}"/>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9" name="Date Placeholder 3">
            <a:extLst>
              <a:ext uri="{FF2B5EF4-FFF2-40B4-BE49-F238E27FC236}">
                <a16:creationId xmlns:a16="http://schemas.microsoft.com/office/drawing/2014/main" id="{A3CE0CA6-2757-0729-3A8D-9EFC5D604CA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5621685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19" name="Footer Placeholder 4">
            <a:extLst>
              <a:ext uri="{FF2B5EF4-FFF2-40B4-BE49-F238E27FC236}">
                <a16:creationId xmlns:a16="http://schemas.microsoft.com/office/drawing/2014/main" id="{01DC8478-714C-B8B5-BF54-147F2964F902}"/>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0" name="Slide Number Placeholder 5">
            <a:extLst>
              <a:ext uri="{FF2B5EF4-FFF2-40B4-BE49-F238E27FC236}">
                <a16:creationId xmlns:a16="http://schemas.microsoft.com/office/drawing/2014/main" id="{031C110C-F1BC-C7B0-81B8-7A011A2242A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1" name="Date Placeholder 3">
            <a:extLst>
              <a:ext uri="{FF2B5EF4-FFF2-40B4-BE49-F238E27FC236}">
                <a16:creationId xmlns:a16="http://schemas.microsoft.com/office/drawing/2014/main" id="{0AFC0D8F-1F72-F9AC-FF25-855F6422C14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99400250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noProof="0"/>
              <a:t>Title</a:t>
            </a:r>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a:xfrm>
            <a:off x="300037" y="6417000"/>
            <a:ext cx="900000" cy="270000"/>
          </a:xfrm>
          <a:prstGeom prst="rect">
            <a:avLst/>
          </a:prstGeom>
        </p:spPr>
        <p:txBody>
          <a:bodyPr/>
          <a:lstStyle/>
          <a:p>
            <a:fld id="{721C06D9-4617-44B0-8711-1EF1C439A609}" type="slidenum">
              <a:rPr lang="en-US" noProof="0" smtClean="0"/>
              <a:pPr/>
              <a:t>‹#›</a:t>
            </a:fld>
            <a:endParaRPr lang="en-US" noProof="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US" sz="800" noProof="0"/>
              <a:t>NOTE: Adjust the vertical dividers to match the height of your text content (making sure all are of a consistent height).</a:t>
            </a:r>
          </a:p>
        </p:txBody>
      </p:sp>
      <p:sp>
        <p:nvSpPr>
          <p:cNvPr id="21" name="Footer Placeholder 4">
            <a:extLst>
              <a:ext uri="{FF2B5EF4-FFF2-40B4-BE49-F238E27FC236}">
                <a16:creationId xmlns:a16="http://schemas.microsoft.com/office/drawing/2014/main" id="{D23D725A-1F83-740A-5C4B-20E9097B3CDD}"/>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22" name="Slide Number Placeholder 5">
            <a:extLst>
              <a:ext uri="{FF2B5EF4-FFF2-40B4-BE49-F238E27FC236}">
                <a16:creationId xmlns:a16="http://schemas.microsoft.com/office/drawing/2014/main" id="{BD6D447C-2FB8-2AAE-3868-D755B78FEFEF}"/>
              </a:ext>
            </a:extLst>
          </p:cNvPr>
          <p:cNvSpPr txBox="1">
            <a:spLocks/>
          </p:cNvSpPr>
          <p:nvPr userDrawn="1"/>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noProof="0" smtClean="0"/>
              <a:pPr/>
              <a:t>‹#›</a:t>
            </a:fld>
            <a:endParaRPr lang="en-US" noProof="0"/>
          </a:p>
        </p:txBody>
      </p:sp>
      <p:sp>
        <p:nvSpPr>
          <p:cNvPr id="23" name="Date Placeholder 3">
            <a:extLst>
              <a:ext uri="{FF2B5EF4-FFF2-40B4-BE49-F238E27FC236}">
                <a16:creationId xmlns:a16="http://schemas.microsoft.com/office/drawing/2014/main" id="{18904023-23FC-88BD-1B41-A3F1F1B839D8}"/>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41676660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sp>
        <p:nvSpPr>
          <p:cNvPr id="14" name="Footer Placeholder 4">
            <a:extLst>
              <a:ext uri="{FF2B5EF4-FFF2-40B4-BE49-F238E27FC236}">
                <a16:creationId xmlns:a16="http://schemas.microsoft.com/office/drawing/2014/main" id="{80CD6EA9-0FB1-3E51-A102-2673B9B7AC0A}"/>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7" name="Slide Number Placeholder 5">
            <a:extLst>
              <a:ext uri="{FF2B5EF4-FFF2-40B4-BE49-F238E27FC236}">
                <a16:creationId xmlns:a16="http://schemas.microsoft.com/office/drawing/2014/main" id="{C8147A60-9F42-2FBA-B30B-947125FB62FC}"/>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8" name="Date Placeholder 3">
            <a:extLst>
              <a:ext uri="{FF2B5EF4-FFF2-40B4-BE49-F238E27FC236}">
                <a16:creationId xmlns:a16="http://schemas.microsoft.com/office/drawing/2014/main" id="{85ADF337-D867-C746-9065-8291B7F2D47D}"/>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293286870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87E58F99-2D84-6487-C6CD-C3D332610364}"/>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0411987F-2D77-E615-7E4F-B44C9356039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F5193B29-0A78-78A1-A18E-33E8616E231B}"/>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52626416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noProof="0"/>
              <a:t>Title</a:t>
            </a:r>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noProof="0"/>
              <a:t>Subtitle</a:t>
            </a:r>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noProof="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noProof="0"/>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8" name="Footer Placeholder 4">
            <a:extLst>
              <a:ext uri="{FF2B5EF4-FFF2-40B4-BE49-F238E27FC236}">
                <a16:creationId xmlns:a16="http://schemas.microsoft.com/office/drawing/2014/main" id="{67A244B0-1E1C-08D2-DD92-B1B1F61B2277}"/>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Title</a:t>
            </a:r>
          </a:p>
        </p:txBody>
      </p:sp>
      <p:sp>
        <p:nvSpPr>
          <p:cNvPr id="19" name="Slide Number Placeholder 5">
            <a:extLst>
              <a:ext uri="{FF2B5EF4-FFF2-40B4-BE49-F238E27FC236}">
                <a16:creationId xmlns:a16="http://schemas.microsoft.com/office/drawing/2014/main" id="{91160AB3-9039-9C14-CDBE-7146318D6F5E}"/>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20" name="Date Placeholder 3">
            <a:extLst>
              <a:ext uri="{FF2B5EF4-FFF2-40B4-BE49-F238E27FC236}">
                <a16:creationId xmlns:a16="http://schemas.microsoft.com/office/drawing/2014/main" id="{2C8B4B70-0E86-5F58-61F4-AB9A2AC03B3E}"/>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Date</a:t>
            </a:r>
          </a:p>
        </p:txBody>
      </p:sp>
    </p:spTree>
    <p:extLst>
      <p:ext uri="{BB962C8B-B14F-4D97-AF65-F5344CB8AC3E}">
        <p14:creationId xmlns:p14="http://schemas.microsoft.com/office/powerpoint/2010/main" val="14265532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7.xml"/><Relationship Id="rId21" Type="http://schemas.openxmlformats.org/officeDocument/2006/relationships/slideLayout" Target="../slideLayouts/slideLayout52.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63" Type="http://schemas.openxmlformats.org/officeDocument/2006/relationships/slideLayout" Target="../slideLayouts/slideLayout94.xml"/><Relationship Id="rId68" Type="http://schemas.openxmlformats.org/officeDocument/2006/relationships/slideLayout" Target="../slideLayouts/slideLayout99.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66" Type="http://schemas.openxmlformats.org/officeDocument/2006/relationships/slideLayout" Target="../slideLayouts/slideLayout97.xml"/><Relationship Id="rId74" Type="http://schemas.openxmlformats.org/officeDocument/2006/relationships/theme" Target="../theme/theme3.xml"/><Relationship Id="rId5" Type="http://schemas.openxmlformats.org/officeDocument/2006/relationships/slideLayout" Target="../slideLayouts/slideLayout36.xml"/><Relationship Id="rId61" Type="http://schemas.openxmlformats.org/officeDocument/2006/relationships/slideLayout" Target="../slideLayouts/slideLayout92.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69" Type="http://schemas.openxmlformats.org/officeDocument/2006/relationships/slideLayout" Target="../slideLayouts/slideLayout100.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70" Type="http://schemas.openxmlformats.org/officeDocument/2006/relationships/slideLayout" Target="../slideLayouts/slideLayout101.xml"/><Relationship Id="rId75" Type="http://schemas.openxmlformats.org/officeDocument/2006/relationships/image" Target="../media/image18.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73" Type="http://schemas.openxmlformats.org/officeDocument/2006/relationships/slideLayout" Target="../slideLayouts/slideLayout10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9" Type="http://schemas.openxmlformats.org/officeDocument/2006/relationships/slideLayout" Target="../slideLayouts/slideLayout70.xml"/><Relationship Id="rId34" Type="http://schemas.openxmlformats.org/officeDocument/2006/relationships/slideLayout" Target="../slideLayouts/slideLayout65.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 Type="http://schemas.openxmlformats.org/officeDocument/2006/relationships/slideLayout" Target="../slideLayouts/slideLayout38.xml"/><Relationship Id="rId71"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4.xml"/><Relationship Id="rId1"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dirty="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2025 Forvis Mazars, LLP. All rights reserved.</a:t>
            </a:r>
          </a:p>
        </p:txBody>
      </p:sp>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724" r:id="rId1"/>
    <p:sldLayoutId id="2147483730" r:id="rId2"/>
    <p:sldLayoutId id="2147483732" r:id="rId3"/>
    <p:sldLayoutId id="2147483655" r:id="rId4"/>
    <p:sldLayoutId id="2147483658" r:id="rId5"/>
    <p:sldLayoutId id="2147483661" r:id="rId6"/>
    <p:sldLayoutId id="2147483663" r:id="rId7"/>
    <p:sldLayoutId id="2147483665" r:id="rId8"/>
    <p:sldLayoutId id="2147483669" r:id="rId9"/>
    <p:sldLayoutId id="2147483668" r:id="rId10"/>
    <p:sldLayoutId id="2147483670" r:id="rId11"/>
    <p:sldLayoutId id="2147483672" r:id="rId12"/>
    <p:sldLayoutId id="2147483673" r:id="rId13"/>
    <p:sldLayoutId id="2147483676" r:id="rId14"/>
    <p:sldLayoutId id="2147483681" r:id="rId15"/>
    <p:sldLayoutId id="2147483733" r:id="rId16"/>
    <p:sldLayoutId id="2147483690" r:id="rId17"/>
    <p:sldLayoutId id="2147483691" r:id="rId18"/>
    <p:sldLayoutId id="2147483714" r:id="rId19"/>
    <p:sldLayoutId id="2147483695" r:id="rId20"/>
    <p:sldLayoutId id="2147483717" r:id="rId21"/>
    <p:sldLayoutId id="2147483711" r:id="rId22"/>
    <p:sldLayoutId id="2147483734" r:id="rId23"/>
    <p:sldLayoutId id="2147483735" r:id="rId24"/>
    <p:sldLayoutId id="2147483737" r:id="rId25"/>
    <p:sldLayoutId id="2147483738" r:id="rId26"/>
    <p:sldLayoutId id="2147483742" r:id="rId27"/>
    <p:sldLayoutId id="2147483761" r:id="rId28"/>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748"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18168-58FA-880D-FCE7-3574C1E241B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2186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hf hdr="0" ftr="0" dt="0"/>
  <p:txStyles>
    <p:titleStyle>
      <a:lvl1pPr marL="11113" indent="-11113" algn="l" defTabSz="914400" rtl="0" eaLnBrk="1" latinLnBrk="0" hangingPunct="1">
        <a:lnSpc>
          <a:spcPct val="90000"/>
        </a:lnSpc>
        <a:spcBef>
          <a:spcPct val="0"/>
        </a:spcBef>
        <a:buNone/>
        <a:tabLst/>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Clr>
          <a:srgbClr val="D42B1E"/>
        </a:buClr>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42B1E"/>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42B1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42B1E"/>
        </a:buClr>
        <a:buSzPct val="100000"/>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42B1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p15:clr>
            <a:srgbClr val="F26B43"/>
          </p15:clr>
        </p15:guide>
        <p15:guide id="2" pos="288">
          <p15:clr>
            <a:srgbClr val="F26B43"/>
          </p15:clr>
        </p15:guide>
        <p15:guide id="3" pos="73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dirty="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75"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Tree>
    <p:extLst>
      <p:ext uri="{BB962C8B-B14F-4D97-AF65-F5344CB8AC3E}">
        <p14:creationId xmlns:p14="http://schemas.microsoft.com/office/powerpoint/2010/main" val="340985712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3" r:id="rId49"/>
    <p:sldLayoutId id="2147483814" r:id="rId50"/>
    <p:sldLayoutId id="2147483815" r:id="rId51"/>
    <p:sldLayoutId id="2147483816" r:id="rId52"/>
    <p:sldLayoutId id="2147483817" r:id="rId53"/>
    <p:sldLayoutId id="2147483818" r:id="rId54"/>
    <p:sldLayoutId id="2147483819" r:id="rId55"/>
    <p:sldLayoutId id="2147483820" r:id="rId56"/>
    <p:sldLayoutId id="2147483821" r:id="rId57"/>
    <p:sldLayoutId id="2147483822" r:id="rId58"/>
    <p:sldLayoutId id="2147483823" r:id="rId59"/>
    <p:sldLayoutId id="2147483824" r:id="rId60"/>
    <p:sldLayoutId id="2147483825" r:id="rId61"/>
    <p:sldLayoutId id="2147483826" r:id="rId62"/>
    <p:sldLayoutId id="2147483827" r:id="rId63"/>
    <p:sldLayoutId id="2147483828" r:id="rId64"/>
    <p:sldLayoutId id="2147483829" r:id="rId65"/>
    <p:sldLayoutId id="2147483830" r:id="rId66"/>
    <p:sldLayoutId id="2147483831" r:id="rId67"/>
    <p:sldLayoutId id="2147483832" r:id="rId68"/>
    <p:sldLayoutId id="2147483833" r:id="rId69"/>
    <p:sldLayoutId id="2147483834" r:id="rId70"/>
    <p:sldLayoutId id="2147483835" r:id="rId71"/>
    <p:sldLayoutId id="2147483836" r:id="rId72"/>
    <p:sldLayoutId id="2147483837" r:id="rId73"/>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US" sz="800" noProof="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US" sz="800" noProof="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US" sz="800" noProof="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US" sz="800" noProof="0" dirty="0">
                <a:solidFill>
                  <a:schemeClr val="tx1"/>
                </a:solidFill>
              </a:rPr>
              <a:t>Subtitle position</a:t>
            </a:r>
          </a:p>
        </p:txBody>
      </p:sp>
      <p:pic>
        <p:nvPicPr>
          <p:cNvPr id="14" name="Picture 13" descr="Blue letters on a black background&#10;&#10;Description automatically generated">
            <a:extLst>
              <a:ext uri="{FF2B5EF4-FFF2-40B4-BE49-F238E27FC236}">
                <a16:creationId xmlns:a16="http://schemas.microsoft.com/office/drawing/2014/main" id="{31A72188-4963-E80C-F9A0-77D81B83095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7" name="Footer Placeholder 4">
            <a:extLst>
              <a:ext uri="{FF2B5EF4-FFF2-40B4-BE49-F238E27FC236}">
                <a16:creationId xmlns:a16="http://schemas.microsoft.com/office/drawing/2014/main" id="{AE2B5521-E992-8974-645D-CC83B3AB6D4F}"/>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dirty="0"/>
              <a:t>Title</a:t>
            </a:r>
          </a:p>
        </p:txBody>
      </p:sp>
      <p:sp>
        <p:nvSpPr>
          <p:cNvPr id="8" name="Slide Number Placeholder 5">
            <a:extLst>
              <a:ext uri="{FF2B5EF4-FFF2-40B4-BE49-F238E27FC236}">
                <a16:creationId xmlns:a16="http://schemas.microsoft.com/office/drawing/2014/main" id="{CDEDD379-0657-EF27-927D-37AAA8E968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dirty="0"/>
          </a:p>
        </p:txBody>
      </p:sp>
      <p:sp>
        <p:nvSpPr>
          <p:cNvPr id="12" name="Date Placeholder 3">
            <a:extLst>
              <a:ext uri="{FF2B5EF4-FFF2-40B4-BE49-F238E27FC236}">
                <a16:creationId xmlns:a16="http://schemas.microsoft.com/office/drawing/2014/main" id="{EFEF63B3-3397-5227-E119-13984B796B32}"/>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dirty="0"/>
              <a:t>Date</a:t>
            </a:r>
          </a:p>
        </p:txBody>
      </p:sp>
      <p:sp>
        <p:nvSpPr>
          <p:cNvPr id="15" name="Footer Placeholder 4">
            <a:extLst>
              <a:ext uri="{FF2B5EF4-FFF2-40B4-BE49-F238E27FC236}">
                <a16:creationId xmlns:a16="http://schemas.microsoft.com/office/drawing/2014/main" id="{53F142C4-AB57-FCD8-68F8-10B24D8226CE}"/>
              </a:ext>
            </a:extLst>
          </p:cNvPr>
          <p:cNvSpPr txBox="1">
            <a:spLocks/>
          </p:cNvSpPr>
          <p:nvPr userDrawn="1"/>
        </p:nvSpPr>
        <p:spPr>
          <a:xfrm>
            <a:off x="8529638" y="6417000"/>
            <a:ext cx="2014537"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noProof="0" dirty="0"/>
              <a:t>© 2024 Forvis Mazars, LLP. All rights reserved.</a:t>
            </a:r>
          </a:p>
        </p:txBody>
      </p:sp>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839" r:id="rId1"/>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748"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9.xml"/><Relationship Id="rId7" Type="http://schemas.openxmlformats.org/officeDocument/2006/relationships/image" Target="../media/image4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tags" Target="../tags/tag11.xml"/><Relationship Id="rId10" Type="http://schemas.openxmlformats.org/officeDocument/2006/relationships/image" Target="../media/image49.png"/><Relationship Id="rId4" Type="http://schemas.openxmlformats.org/officeDocument/2006/relationships/tags" Target="../tags/tag10.xml"/><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6.png"/><Relationship Id="rId21" Type="http://schemas.openxmlformats.org/officeDocument/2006/relationships/image" Target="../media/image42.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7.jpeg"/><Relationship Id="rId10" Type="http://schemas.openxmlformats.org/officeDocument/2006/relationships/image" Target="../media/image33.png"/><Relationship Id="rId19" Type="http://schemas.openxmlformats.org/officeDocument/2006/relationships/hyperlink" Target="https://financialservices.mazars.com/benchmark-study-of-approaches-to-estimate-probability-of-default-in-the-context-of-climate-risk/" TargetMode="External"/><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hyperlink" Target="https://www.mazars.co.uk/Home/Industries/Financial-Services/Banking-Capital-Markets/Tackling-climate-change-Mazars-OMFIF-report" TargetMode="External"/><Relationship Id="rId2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13A0-217C-61A4-71D6-F267EF66DE30}"/>
              </a:ext>
            </a:extLst>
          </p:cNvPr>
          <p:cNvSpPr>
            <a:spLocks noGrp="1"/>
          </p:cNvSpPr>
          <p:nvPr>
            <p:ph type="ctrTitle"/>
          </p:nvPr>
        </p:nvSpPr>
        <p:spPr/>
        <p:txBody>
          <a:bodyPr/>
          <a:lstStyle/>
          <a:p>
            <a:r>
              <a:rPr lang="en-US" dirty="0"/>
              <a:t>Evolving landscape of sustainability reporting</a:t>
            </a:r>
          </a:p>
        </p:txBody>
      </p:sp>
      <p:sp>
        <p:nvSpPr>
          <p:cNvPr id="3" name="Subtitle 2">
            <a:extLst>
              <a:ext uri="{FF2B5EF4-FFF2-40B4-BE49-F238E27FC236}">
                <a16:creationId xmlns:a16="http://schemas.microsoft.com/office/drawing/2014/main" id="{8D1035F7-95AE-9C84-4A35-49DE572B7799}"/>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92BD81B0-500E-A9E6-E535-0C7CC4CAA9FD}"/>
              </a:ext>
            </a:extLst>
          </p:cNvPr>
          <p:cNvSpPr>
            <a:spLocks noGrp="1"/>
          </p:cNvSpPr>
          <p:nvPr>
            <p:ph type="body" sz="quarter" idx="11"/>
          </p:nvPr>
        </p:nvSpPr>
        <p:spPr/>
        <p:txBody>
          <a:bodyPr/>
          <a:lstStyle/>
          <a:p>
            <a:r>
              <a:rPr lang="en-US" dirty="0"/>
              <a:t>March 2025</a:t>
            </a:r>
          </a:p>
        </p:txBody>
      </p:sp>
    </p:spTree>
    <p:extLst>
      <p:ext uri="{BB962C8B-B14F-4D97-AF65-F5344CB8AC3E}">
        <p14:creationId xmlns:p14="http://schemas.microsoft.com/office/powerpoint/2010/main" val="4529544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5DE7-A94F-19AF-A4F8-2972C0EA1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F7BB6-D394-17DD-D658-B707466C9F98}"/>
              </a:ext>
            </a:extLst>
          </p:cNvPr>
          <p:cNvSpPr>
            <a:spLocks noGrp="1"/>
          </p:cNvSpPr>
          <p:nvPr>
            <p:ph type="title"/>
          </p:nvPr>
        </p:nvSpPr>
        <p:spPr/>
        <p:txBody>
          <a:bodyPr/>
          <a:lstStyle/>
          <a:p>
            <a:r>
              <a:rPr lang="en-US" dirty="0"/>
              <a:t>Face the ultimate challenge</a:t>
            </a:r>
          </a:p>
        </p:txBody>
      </p:sp>
      <p:pic>
        <p:nvPicPr>
          <p:cNvPr id="27" name="Picture Placeholder 26" descr="A river between trees&#10;&#10;AI-generated content may be incorrect.">
            <a:extLst>
              <a:ext uri="{FF2B5EF4-FFF2-40B4-BE49-F238E27FC236}">
                <a16:creationId xmlns:a16="http://schemas.microsoft.com/office/drawing/2014/main" id="{2FE7F3FC-81C6-E79C-7715-5622B3618B3B}"/>
              </a:ext>
            </a:extLst>
          </p:cNvPr>
          <p:cNvPicPr>
            <a:picLocks noGrp="1" noChangeAspect="1"/>
          </p:cNvPicPr>
          <p:nvPr>
            <p:ph type="pic" sz="quarter" idx="21"/>
          </p:nvPr>
        </p:nvPicPr>
        <p:blipFill>
          <a:blip r:embed="rId2" cstate="hqprint">
            <a:extLst>
              <a:ext uri="{28A0092B-C50C-407E-A947-70E740481C1C}">
                <a14:useLocalDpi xmlns:a14="http://schemas.microsoft.com/office/drawing/2010/main"/>
              </a:ext>
            </a:extLst>
          </a:blip>
          <a:srcRect l="22634" r="22634"/>
          <a:stretch>
            <a:fillRect/>
          </a:stretch>
        </p:blipFill>
        <p:spPr/>
      </p:pic>
      <p:sp>
        <p:nvSpPr>
          <p:cNvPr id="7" name="Slide Number Placeholder 6">
            <a:extLst>
              <a:ext uri="{FF2B5EF4-FFF2-40B4-BE49-F238E27FC236}">
                <a16:creationId xmlns:a16="http://schemas.microsoft.com/office/drawing/2014/main" id="{10CB7172-DCB9-1288-5F38-B36ED8218982}"/>
              </a:ext>
            </a:extLst>
          </p:cNvPr>
          <p:cNvSpPr>
            <a:spLocks noGrp="1"/>
          </p:cNvSpPr>
          <p:nvPr>
            <p:ph type="sldNum" sz="quarter" idx="4"/>
          </p:nvPr>
        </p:nvSpPr>
        <p:spPr/>
        <p:txBody>
          <a:bodyPr/>
          <a:lstStyle/>
          <a:p>
            <a:fld id="{721C06D9-4617-44B0-8711-1EF1C439A609}" type="slidenum">
              <a:rPr lang="en-US" noProof="0" smtClean="0"/>
              <a:pPr/>
              <a:t>10</a:t>
            </a:fld>
            <a:endParaRPr lang="en-US" noProof="0" dirty="0"/>
          </a:p>
        </p:txBody>
      </p:sp>
      <p:sp>
        <p:nvSpPr>
          <p:cNvPr id="4" name="TextBox 3">
            <a:extLst>
              <a:ext uri="{FF2B5EF4-FFF2-40B4-BE49-F238E27FC236}">
                <a16:creationId xmlns:a16="http://schemas.microsoft.com/office/drawing/2014/main" id="{FBEFBC68-2E3A-C315-5B94-85163F9A075B}"/>
              </a:ext>
            </a:extLst>
          </p:cNvPr>
          <p:cNvSpPr txBox="1"/>
          <p:nvPr/>
        </p:nvSpPr>
        <p:spPr>
          <a:xfrm>
            <a:off x="1013342" y="2139489"/>
            <a:ext cx="5157460" cy="1754326"/>
          </a:xfrm>
          <a:prstGeom prst="rect">
            <a:avLst/>
          </a:prstGeom>
          <a:noFill/>
        </p:spPr>
        <p:txBody>
          <a:bodyPr wrap="square" rtlCol="0">
            <a:spAutoFit/>
          </a:bodyPr>
          <a:lstStyle/>
          <a:p>
            <a:r>
              <a:rPr lang="en-US" sz="3600" b="1" kern="100" dirty="0">
                <a:solidFill>
                  <a:srgbClr val="0072CE"/>
                </a:solidFill>
                <a:effectLst/>
                <a:latin typeface="Arial" panose="020B0604020202020204" pitchFamily="34" charset="0"/>
                <a:ea typeface="Calibri" panose="020F0502020204030204" pitchFamily="34" charset="0"/>
                <a:cs typeface="Times New Roman" panose="02020603050405020304" pitchFamily="18" charset="0"/>
              </a:rPr>
              <a:t>There’s reporting and disclosing, and then there’s going green…</a:t>
            </a:r>
          </a:p>
        </p:txBody>
      </p:sp>
    </p:spTree>
    <p:extLst>
      <p:ext uri="{BB962C8B-B14F-4D97-AF65-F5344CB8AC3E}">
        <p14:creationId xmlns:p14="http://schemas.microsoft.com/office/powerpoint/2010/main" val="22355094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4855721-89FF-314A-B958-C6780907E82A}"/>
              </a:ext>
            </a:extLst>
          </p:cNvPr>
          <p:cNvSpPr/>
          <p:nvPr/>
        </p:nvSpPr>
        <p:spPr>
          <a:xfrm>
            <a:off x="8470900" y="6438900"/>
            <a:ext cx="977900" cy="279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4">
            <a:extLst>
              <a:ext uri="{FF2B5EF4-FFF2-40B4-BE49-F238E27FC236}">
                <a16:creationId xmlns:a16="http://schemas.microsoft.com/office/drawing/2014/main" id="{188E2CA9-BE30-F093-DDB3-DA9071F8B050}"/>
              </a:ext>
            </a:extLst>
          </p:cNvPr>
          <p:cNvSpPr txBox="1">
            <a:spLocks/>
          </p:cNvSpPr>
          <p:nvPr/>
        </p:nvSpPr>
        <p:spPr>
          <a:xfrm>
            <a:off x="2079952" y="1637881"/>
            <a:ext cx="3310313" cy="2173243"/>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1" i="0" kern="1200">
                <a:solidFill>
                  <a:schemeClr val="bg1"/>
                </a:solidFill>
                <a:latin typeface="Overpass" charset="0"/>
                <a:ea typeface="Overpass" charset="0"/>
                <a:cs typeface="Overpass" charset="0"/>
              </a:defRPr>
            </a:lvl1pPr>
          </a:lstStyle>
          <a:p>
            <a:pPr marL="0" marR="0" lvl="0" indent="0" algn="l" defTabSz="914400" rtl="0" eaLnBrk="1" fontAlgn="auto" latinLnBrk="0" hangingPunct="1">
              <a:lnSpc>
                <a:spcPts val="1180"/>
              </a:lnSpc>
              <a:spcBef>
                <a:spcPct val="0"/>
              </a:spcBef>
              <a:spcAft>
                <a:spcPts val="60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Arial"/>
                <a:ea typeface="+mn-ea"/>
                <a:cs typeface="Arial"/>
              </a:rPr>
              <a:t>Climate risk management</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Climate Risk and Opportunity Assessment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Risk Management Process Integration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Supply Chain/Third-Party Risk Management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Climate Quantitative Solutions – Physical/Transition Risk Modeling and Validation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Scenario Analysis and Stress Testing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Climate Risk Data Strategy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Climate Risk Appetite Statement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a:ea typeface="+mn-ea"/>
                <a:cs typeface="Arial"/>
              </a:rPr>
              <a:t>Business Continuity Planning  </a:t>
            </a:r>
          </a:p>
          <a:p>
            <a:pPr marL="173355"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Climate Change Adaptation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4">
            <a:extLst>
              <a:ext uri="{FF2B5EF4-FFF2-40B4-BE49-F238E27FC236}">
                <a16:creationId xmlns:a16="http://schemas.microsoft.com/office/drawing/2014/main" id="{02B5C6A1-0D53-A5DD-3235-D68318A50D5F}"/>
              </a:ext>
            </a:extLst>
          </p:cNvPr>
          <p:cNvSpPr txBox="1">
            <a:spLocks/>
          </p:cNvSpPr>
          <p:nvPr/>
        </p:nvSpPr>
        <p:spPr>
          <a:xfrm>
            <a:off x="2101218" y="3914323"/>
            <a:ext cx="3346287" cy="1834529"/>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1" i="0" kern="1200">
                <a:solidFill>
                  <a:schemeClr val="bg1"/>
                </a:solidFill>
                <a:latin typeface="Overpass" charset="0"/>
                <a:ea typeface="Overpass" charset="0"/>
                <a:cs typeface="Overpass" charset="0"/>
              </a:defRPr>
            </a:lvl1pPr>
          </a:lstStyle>
          <a:p>
            <a:pPr marL="0" marR="0" lvl="0" indent="0" algn="l" defTabSz="914400" rtl="0" eaLnBrk="1" fontAlgn="auto" latinLnBrk="0" hangingPunct="1">
              <a:lnSpc>
                <a:spcPts val="1180"/>
              </a:lnSpc>
              <a:spcBef>
                <a:spcPct val="0"/>
              </a:spcBef>
              <a:spcAft>
                <a:spcPts val="60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ESG-centric advisory</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Circular Economy and Resource Efficiency Management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Diversity, Equity, and Inclusion (DEI) Assessment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Corporate Social Responsibility (CSR) Development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Environment, Health, and Safety (EHS) Support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Investment Policy and Process Development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Life Cycle and Impact Assessments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Sustainable Finance Methodology and Strategy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 Corp Assessment and Certification Support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Carbon Credit Advisory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Capital and Green Financing Advisory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Overpass ExtraBold"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Overpass ExtraBold" charset="0"/>
              <a:cs typeface="Arial" panose="020B0604020202020204" pitchFamily="34" charset="0"/>
            </a:endParaRPr>
          </a:p>
        </p:txBody>
      </p:sp>
      <p:sp>
        <p:nvSpPr>
          <p:cNvPr id="4" name="Rectangle 3">
            <a:extLst>
              <a:ext uri="{FF2B5EF4-FFF2-40B4-BE49-F238E27FC236}">
                <a16:creationId xmlns:a16="http://schemas.microsoft.com/office/drawing/2014/main" id="{C359D715-ED1F-4AD8-E058-DAD64A2CC410}"/>
              </a:ext>
            </a:extLst>
          </p:cNvPr>
          <p:cNvSpPr/>
          <p:nvPr/>
        </p:nvSpPr>
        <p:spPr>
          <a:xfrm>
            <a:off x="282818" y="713294"/>
            <a:ext cx="11544223" cy="577017"/>
          </a:xfrm>
          <a:prstGeom prst="rect">
            <a:avLst/>
          </a:prstGeom>
        </p:spPr>
        <p:txBody>
          <a:bodyPr wrap="square" lIns="0">
            <a:spAutoFit/>
          </a:bodyPr>
          <a:lstStyle/>
          <a:p>
            <a:pPr marL="0" marR="0" lvl="0" indent="0" algn="l" defTabSz="914400" rtl="0" eaLnBrk="1" fontAlgn="auto" latinLnBrk="0" hangingPunct="1">
              <a:lnSpc>
                <a:spcPts val="1300"/>
              </a:lnSpc>
              <a:spcBef>
                <a:spcPts val="300"/>
              </a:spcBef>
              <a:spcAft>
                <a:spcPts val="400"/>
              </a:spcAft>
              <a:buClrTx/>
              <a:buSzTx/>
              <a:buFontTx/>
              <a:buNone/>
              <a:tabLst/>
              <a:defRPr/>
            </a:pPr>
            <a:r>
              <a:rPr kumimoji="0" lang="en-US" sz="900" b="0" i="0" u="none" strike="noStrike" kern="1200" cap="none" spc="-20" normalizeH="0" baseline="0" noProof="0" dirty="0">
                <a:ln>
                  <a:noFill/>
                </a:ln>
                <a:effectLst/>
                <a:uLnTx/>
                <a:uFillTx/>
                <a:latin typeface="Arial" panose="020B0604020202020204" pitchFamily="34" charset="0"/>
                <a:ea typeface="+mn-ea"/>
                <a:cs typeface="Arial" panose="020B0604020202020204" pitchFamily="34" charset="0"/>
              </a:rPr>
              <a:t>Our global economy has evolved and allowed us to accomplish amazing feats, only dreamed about in generations past. We have changed the way we do business, the way we live, and how we interact with each other. At the same time, our interconnectedness as a global society has caused our symbiotic relationship with the planet to become taxed. Some of our greatest societal achievements have also led to some of our greatest future risks. Our offerings are designed to help clients achieve their goals in the backdrop of this new ESG landscape and contribute to the betterment of the world for generations to come.</a:t>
            </a:r>
          </a:p>
        </p:txBody>
      </p:sp>
      <p:cxnSp>
        <p:nvCxnSpPr>
          <p:cNvPr id="5" name="Straight Connector 4">
            <a:extLst>
              <a:ext uri="{FF2B5EF4-FFF2-40B4-BE49-F238E27FC236}">
                <a16:creationId xmlns:a16="http://schemas.microsoft.com/office/drawing/2014/main" id="{9509186C-F3CE-DA66-8521-364B11C7D995}"/>
              </a:ext>
            </a:extLst>
          </p:cNvPr>
          <p:cNvCxnSpPr>
            <a:cxnSpLocks/>
          </p:cNvCxnSpPr>
          <p:nvPr/>
        </p:nvCxnSpPr>
        <p:spPr>
          <a:xfrm>
            <a:off x="2075800" y="4128306"/>
            <a:ext cx="3383280" cy="0"/>
          </a:xfrm>
          <a:prstGeom prst="line">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ECA037-62EC-047D-3434-A125849A14FB}"/>
              </a:ext>
            </a:extLst>
          </p:cNvPr>
          <p:cNvCxnSpPr>
            <a:cxnSpLocks/>
          </p:cNvCxnSpPr>
          <p:nvPr/>
        </p:nvCxnSpPr>
        <p:spPr>
          <a:xfrm>
            <a:off x="2091835" y="1856263"/>
            <a:ext cx="3383280" cy="0"/>
          </a:xfrm>
          <a:prstGeom prst="line">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E7B9E3-C510-027F-319E-F549260F24B7}"/>
              </a:ext>
            </a:extLst>
          </p:cNvPr>
          <p:cNvCxnSpPr>
            <a:cxnSpLocks/>
          </p:cNvCxnSpPr>
          <p:nvPr/>
        </p:nvCxnSpPr>
        <p:spPr>
          <a:xfrm>
            <a:off x="6449435" y="1843563"/>
            <a:ext cx="3383280" cy="0"/>
          </a:xfrm>
          <a:prstGeom prst="line">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A2FD1024-9950-2F09-00B6-142C5FDA5076}"/>
              </a:ext>
            </a:extLst>
          </p:cNvPr>
          <p:cNvSpPr txBox="1">
            <a:spLocks/>
          </p:cNvSpPr>
          <p:nvPr/>
        </p:nvSpPr>
        <p:spPr>
          <a:xfrm>
            <a:off x="6467425" y="1613576"/>
            <a:ext cx="3371672" cy="1633837"/>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1" i="0" kern="1200">
                <a:solidFill>
                  <a:schemeClr val="bg1"/>
                </a:solidFill>
                <a:latin typeface="Overpass" charset="0"/>
                <a:ea typeface="Overpass" charset="0"/>
                <a:cs typeface="Overpass" charset="0"/>
              </a:defRPr>
            </a:lvl1pPr>
          </a:lstStyle>
          <a:p>
            <a:pPr marL="0" marR="0" lvl="0" indent="0" algn="l" defTabSz="914400" rtl="0" eaLnBrk="1" fontAlgn="auto" latinLnBrk="0" hangingPunct="1">
              <a:lnSpc>
                <a:spcPts val="1180"/>
              </a:lnSpc>
              <a:spcBef>
                <a:spcPct val="0"/>
              </a:spcBef>
              <a:spcAft>
                <a:spcPts val="60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ESG strategy &amp; governance</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Materiality Assessment and Stakeholder Analysis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End-to-End Program Design and Management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Framework Assessment and Alignment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Executive and Board Training and Education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Sustainability Communications and Marketing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Strategic Development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Data and Technology Architecture Strategy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Policy Development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Overpass ExtraBold" charset="0"/>
              <a:cs typeface="Arial" panose="020B0604020202020204" pitchFamily="34" charset="0"/>
            </a:endParaRPr>
          </a:p>
        </p:txBody>
      </p:sp>
      <p:sp>
        <p:nvSpPr>
          <p:cNvPr id="18" name="Title 4">
            <a:extLst>
              <a:ext uri="{FF2B5EF4-FFF2-40B4-BE49-F238E27FC236}">
                <a16:creationId xmlns:a16="http://schemas.microsoft.com/office/drawing/2014/main" id="{A78E3BDB-DDBD-A04A-46D8-D72515F84AFC}"/>
              </a:ext>
            </a:extLst>
          </p:cNvPr>
          <p:cNvSpPr txBox="1">
            <a:spLocks/>
          </p:cNvSpPr>
          <p:nvPr/>
        </p:nvSpPr>
        <p:spPr>
          <a:xfrm>
            <a:off x="6467425" y="3244330"/>
            <a:ext cx="3451749" cy="1632498"/>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1" i="0" kern="1200">
                <a:solidFill>
                  <a:schemeClr val="bg1"/>
                </a:solidFill>
                <a:latin typeface="Overpass" charset="0"/>
                <a:ea typeface="Overpass" charset="0"/>
                <a:cs typeface="Overpass" charset="0"/>
              </a:defRPr>
            </a:lvl1pPr>
          </a:lstStyle>
          <a:p>
            <a:pPr marL="0" marR="0" lvl="0" indent="0" algn="l" defTabSz="914400" rtl="0" eaLnBrk="1" fontAlgn="auto" latinLnBrk="0" hangingPunct="1">
              <a:lnSpc>
                <a:spcPts val="1180"/>
              </a:lnSpc>
              <a:spcBef>
                <a:spcPct val="0"/>
              </a:spcBef>
              <a:spcAft>
                <a:spcPts val="60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Corporate data &amp; reporting</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Data Sourcing Strategy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Internal Controls Readiness and Assurance</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Sustainability Reporting Copy and Design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Data Governance and Data Quality Implementation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Data and Reporting Software Selection/Implementation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Regulatory Disclosure Support and Requirements Management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Sustainability KPI Identification and Dashboards</a:t>
            </a:r>
          </a:p>
        </p:txBody>
      </p:sp>
      <p:sp>
        <p:nvSpPr>
          <p:cNvPr id="19" name="Title 4">
            <a:extLst>
              <a:ext uri="{FF2B5EF4-FFF2-40B4-BE49-F238E27FC236}">
                <a16:creationId xmlns:a16="http://schemas.microsoft.com/office/drawing/2014/main" id="{F84BB1A1-771F-6CB5-DD53-1E7973466810}"/>
              </a:ext>
            </a:extLst>
          </p:cNvPr>
          <p:cNvSpPr txBox="1">
            <a:spLocks/>
          </p:cNvSpPr>
          <p:nvPr/>
        </p:nvSpPr>
        <p:spPr>
          <a:xfrm>
            <a:off x="6467425" y="4871930"/>
            <a:ext cx="3427038" cy="1614685"/>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1" i="0" kern="1200">
                <a:solidFill>
                  <a:schemeClr val="bg1"/>
                </a:solidFill>
                <a:latin typeface="Overpass" charset="0"/>
                <a:ea typeface="Overpass" charset="0"/>
                <a:cs typeface="Overpass" charset="0"/>
              </a:defRPr>
            </a:lvl1pPr>
          </a:lstStyle>
          <a:p>
            <a:pPr marL="0" marR="0" lvl="0" indent="0" algn="l" defTabSz="914400" rtl="0" eaLnBrk="1" fontAlgn="auto" latinLnBrk="0" hangingPunct="1">
              <a:lnSpc>
                <a:spcPts val="1180"/>
              </a:lnSpc>
              <a:spcBef>
                <a:spcPct val="0"/>
              </a:spcBef>
              <a:spcAft>
                <a:spcPts val="60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Sustainable performance improvement</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Carbon Accounting (Scope 1, 2, &amp; 3)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Market Insight and Performance Analysis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Peer Benchmarking and Competitor Analysis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ESG Ratings Review and Management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Sustainability Goal Setting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Net Zero Strategy and Decarbonization Pathways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Science-Based Targets Initiative (SBTi) Submission Support  </a:t>
            </a:r>
          </a:p>
          <a:p>
            <a:pPr marL="173736" marR="0" lvl="0" indent="-171450" algn="l" defTabSz="914400" rtl="0" eaLnBrk="1" fontAlgn="auto" latinLnBrk="0" hangingPunct="1">
              <a:lnSpc>
                <a:spcPts val="1100"/>
              </a:lnSpc>
              <a:spcBef>
                <a:spcPct val="0"/>
              </a:spcBef>
              <a:spcAft>
                <a:spcPts val="200"/>
              </a:spcAft>
              <a:buClr>
                <a:srgbClr val="44546A"/>
              </a:buClr>
              <a:buSzTx/>
              <a:buFont typeface="Wingdings" panose="05000000000000000000" pitchFamily="2" charset="2"/>
              <a:buChar char="§"/>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GHG Emissions Reduction Strategy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Overpass ExtraBold" charset="0"/>
              <a:cs typeface="Arial" panose="020B0604020202020204" pitchFamily="34" charset="0"/>
            </a:endParaRPr>
          </a:p>
        </p:txBody>
      </p:sp>
      <p:cxnSp>
        <p:nvCxnSpPr>
          <p:cNvPr id="20" name="Straight Connector 19">
            <a:extLst>
              <a:ext uri="{FF2B5EF4-FFF2-40B4-BE49-F238E27FC236}">
                <a16:creationId xmlns:a16="http://schemas.microsoft.com/office/drawing/2014/main" id="{31D0317E-445C-990D-D226-2823C28CF53B}"/>
              </a:ext>
            </a:extLst>
          </p:cNvPr>
          <p:cNvCxnSpPr>
            <a:cxnSpLocks/>
          </p:cNvCxnSpPr>
          <p:nvPr/>
        </p:nvCxnSpPr>
        <p:spPr>
          <a:xfrm>
            <a:off x="6489114" y="5087560"/>
            <a:ext cx="3383280" cy="0"/>
          </a:xfrm>
          <a:prstGeom prst="line">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32C0C8-3B21-3C42-12DA-90C3407C7DB4}"/>
              </a:ext>
            </a:extLst>
          </p:cNvPr>
          <p:cNvCxnSpPr>
            <a:cxnSpLocks/>
          </p:cNvCxnSpPr>
          <p:nvPr/>
        </p:nvCxnSpPr>
        <p:spPr>
          <a:xfrm>
            <a:off x="6489114" y="3458144"/>
            <a:ext cx="3383280" cy="0"/>
          </a:xfrm>
          <a:prstGeom prst="line">
            <a:avLst/>
          </a:prstGeom>
          <a:ln w="9525">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7B55B51F-EBBB-2CCF-0674-C98D1CF6B358}"/>
              </a:ext>
            </a:extLst>
          </p:cNvPr>
          <p:cNvSpPr>
            <a:spLocks noGrp="1"/>
          </p:cNvSpPr>
          <p:nvPr>
            <p:ph type="title"/>
          </p:nvPr>
        </p:nvSpPr>
        <p:spPr>
          <a:xfrm>
            <a:off x="306388" y="306388"/>
            <a:ext cx="6640512" cy="360362"/>
          </a:xfrm>
        </p:spPr>
        <p:txBody>
          <a:bodyPr/>
          <a:lstStyle/>
          <a:p>
            <a:r>
              <a:rPr lang="en-US" noProof="0" dirty="0"/>
              <a:t>Full suite of ESG &amp; climate risk solutions</a:t>
            </a:r>
            <a:endParaRPr lang="en-US" dirty="0"/>
          </a:p>
        </p:txBody>
      </p:sp>
      <p:pic>
        <p:nvPicPr>
          <p:cNvPr id="38" name="Picture 37" descr="A graph with a arrow pointing up&#10;&#10;Description automatically generated">
            <a:extLst>
              <a:ext uri="{FF2B5EF4-FFF2-40B4-BE49-F238E27FC236}">
                <a16:creationId xmlns:a16="http://schemas.microsoft.com/office/drawing/2014/main" id="{1159424C-1261-BE9F-4629-03E7BA779D74}"/>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5954294" y="4961371"/>
            <a:ext cx="271079" cy="237194"/>
          </a:xfrm>
          <a:prstGeom prst="rect">
            <a:avLst/>
          </a:prstGeom>
        </p:spPr>
      </p:pic>
      <p:pic>
        <p:nvPicPr>
          <p:cNvPr id="39" name="Picture 38" descr="A black and grey paper with a rectangular corner&#10;&#10;Description automatically generated with medium confidence">
            <a:extLst>
              <a:ext uri="{FF2B5EF4-FFF2-40B4-BE49-F238E27FC236}">
                <a16:creationId xmlns:a16="http://schemas.microsoft.com/office/drawing/2014/main" id="{0969817E-7FFB-4ABD-55F0-2897AFBBA123}"/>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5954294" y="3204665"/>
            <a:ext cx="394958" cy="393700"/>
          </a:xfrm>
          <a:prstGeom prst="rect">
            <a:avLst/>
          </a:prstGeom>
        </p:spPr>
      </p:pic>
      <p:pic>
        <p:nvPicPr>
          <p:cNvPr id="40" name="Picture 39" descr="A light bulb with rays of light coming out of it&#10;&#10;Description automatically generated">
            <a:extLst>
              <a:ext uri="{FF2B5EF4-FFF2-40B4-BE49-F238E27FC236}">
                <a16:creationId xmlns:a16="http://schemas.microsoft.com/office/drawing/2014/main" id="{04418FF6-80A8-0F1C-55A2-667EABF9A97F}"/>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1483894" y="3857324"/>
            <a:ext cx="457226" cy="455770"/>
          </a:xfrm>
          <a:prstGeom prst="rect">
            <a:avLst/>
          </a:prstGeom>
        </p:spPr>
      </p:pic>
      <p:pic>
        <p:nvPicPr>
          <p:cNvPr id="42" name="Picture 41" descr="A black and grey logo&#10;&#10;Description automatically generated">
            <a:extLst>
              <a:ext uri="{FF2B5EF4-FFF2-40B4-BE49-F238E27FC236}">
                <a16:creationId xmlns:a16="http://schemas.microsoft.com/office/drawing/2014/main" id="{8D40EA1C-1F55-4A6D-E4AE-715D1220CAED}"/>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1462083" y="1457024"/>
            <a:ext cx="504649" cy="503042"/>
          </a:xfrm>
          <a:prstGeom prst="rect">
            <a:avLst/>
          </a:prstGeom>
        </p:spPr>
      </p:pic>
      <p:pic>
        <p:nvPicPr>
          <p:cNvPr id="43" name="Picture 42" descr="A grey puzzle pieces on a black background&#10;&#10;Description automatically generated">
            <a:extLst>
              <a:ext uri="{FF2B5EF4-FFF2-40B4-BE49-F238E27FC236}">
                <a16:creationId xmlns:a16="http://schemas.microsoft.com/office/drawing/2014/main" id="{9B469AC7-11D7-E6CF-C31E-971D28519737}"/>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5954294" y="1564188"/>
            <a:ext cx="429152" cy="429152"/>
          </a:xfrm>
          <a:prstGeom prst="rect">
            <a:avLst/>
          </a:prstGeom>
        </p:spPr>
      </p:pic>
      <p:sp>
        <p:nvSpPr>
          <p:cNvPr id="54" name="Slide Number Placeholder 9">
            <a:extLst>
              <a:ext uri="{FF2B5EF4-FFF2-40B4-BE49-F238E27FC236}">
                <a16:creationId xmlns:a16="http://schemas.microsoft.com/office/drawing/2014/main" id="{6461CA46-84F7-9EC8-2212-D6929552E86C}"/>
              </a:ext>
            </a:extLst>
          </p:cNvPr>
          <p:cNvSpPr txBox="1">
            <a:spLocks/>
          </p:cNvSpPr>
          <p:nvPr/>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smtClean="0"/>
              <a:pPr/>
              <a:t>11</a:t>
            </a:fld>
            <a:endParaRPr lang="en-US" dirty="0"/>
          </a:p>
        </p:txBody>
      </p:sp>
    </p:spTree>
    <p:extLst>
      <p:ext uri="{BB962C8B-B14F-4D97-AF65-F5344CB8AC3E}">
        <p14:creationId xmlns:p14="http://schemas.microsoft.com/office/powerpoint/2010/main" val="41363868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0C35B-1D49-4C55-4009-D4F164160938}"/>
              </a:ext>
            </a:extLst>
          </p:cNvPr>
          <p:cNvSpPr/>
          <p:nvPr/>
        </p:nvSpPr>
        <p:spPr bwMode="auto">
          <a:xfrm>
            <a:off x="180474" y="1928974"/>
            <a:ext cx="5382098" cy="1016080"/>
          </a:xfrm>
          <a:prstGeom prst="rect">
            <a:avLst/>
          </a:prstGeom>
          <a:noFill/>
          <a:ln w="12700" cap="flat" cmpd="sng" algn="ctr">
            <a:noFill/>
            <a:prstDash val="solid"/>
            <a:miter lim="800000"/>
          </a:ln>
          <a:effectLst/>
        </p:spPr>
        <p:txBody>
          <a:bodyPr lIns="124521" tIns="124521" rIns="124521" bIns="124521" spcCol="127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1"/>
                </a:solidFill>
                <a:latin typeface="Arial" panose="020B0604020202020204" pitchFamily="34" charset="0"/>
                <a:cs typeface="Arial" panose="020B0604020202020204" pitchFamily="34" charset="0"/>
              </a:rPr>
              <a:t>Phuong Gomard</a:t>
            </a:r>
            <a:r>
              <a:rPr lang="en-US" altLang="en-US" sz="12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Arial" panose="020B0604020202020204" pitchFamily="34" charset="0"/>
                <a:cs typeface="Arial" panose="020B0604020202020204" pitchFamily="34" charset="0"/>
              </a:rPr>
              <a:t>Principal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chemeClr val="bg1"/>
                </a:solidFill>
                <a:latin typeface="Arial" panose="020B0604020202020204" pitchFamily="34" charset="0"/>
                <a:cs typeface="Arial" panose="020B0604020202020204" pitchFamily="34" charset="0"/>
              </a:rPr>
              <a:t>phuong.gomard@us</a:t>
            </a:r>
            <a:r>
              <a:rPr lang="en-US" altLang="en-US" sz="1200" dirty="0">
                <a:solidFill>
                  <a:schemeClr val="bg1"/>
                </a:solidFill>
                <a:latin typeface="Arial" panose="020B0604020202020204" pitchFamily="34" charset="0"/>
                <a:cs typeface="Arial" panose="020B0604020202020204" pitchFamily="34" charset="0"/>
              </a:rPr>
              <a:t>.</a:t>
            </a:r>
            <a:r>
              <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forvismazars.com</a:t>
            </a:r>
            <a:endParaRPr lang="en-US" altLang="en-US" sz="12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EFB9728-FCB5-FCD4-9F1C-5B3697F01561}"/>
              </a:ext>
            </a:extLst>
          </p:cNvPr>
          <p:cNvSpPr txBox="1"/>
          <p:nvPr/>
        </p:nvSpPr>
        <p:spPr>
          <a:xfrm>
            <a:off x="262759" y="6369268"/>
            <a:ext cx="3415862" cy="276999"/>
          </a:xfrm>
          <a:prstGeom prst="rect">
            <a:avLst/>
          </a:prstGeom>
          <a:noFill/>
        </p:spPr>
        <p:txBody>
          <a:bodyPr wrap="square" rtlCol="0">
            <a:spAutoFit/>
          </a:bodyPr>
          <a:lstStyle/>
          <a:p>
            <a:pPr algn="l"/>
            <a:r>
              <a:rPr lang="en-US" sz="1200" b="1" i="0" dirty="0">
                <a:solidFill>
                  <a:schemeClr val="bg1"/>
                </a:solidFill>
                <a:latin typeface="Arial" panose="020B0604020202020204" pitchFamily="34" charset="0"/>
                <a:cs typeface="Arial" panose="020B0604020202020204" pitchFamily="34" charset="0"/>
              </a:rPr>
              <a:t>forvismazars.com</a:t>
            </a:r>
          </a:p>
        </p:txBody>
      </p:sp>
    </p:spTree>
    <p:extLst>
      <p:ext uri="{BB962C8B-B14F-4D97-AF65-F5344CB8AC3E}">
        <p14:creationId xmlns:p14="http://schemas.microsoft.com/office/powerpoint/2010/main" val="32074582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B9FDC-10B9-E5A8-25FB-695A366C8B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DAD8FD-B9A9-8E28-B2E4-D6A52DD4983D}"/>
              </a:ext>
            </a:extLst>
          </p:cNvPr>
          <p:cNvSpPr>
            <a:spLocks noGrp="1"/>
          </p:cNvSpPr>
          <p:nvPr>
            <p:ph type="title"/>
          </p:nvPr>
        </p:nvSpPr>
        <p:spPr>
          <a:xfrm>
            <a:off x="306000" y="306000"/>
            <a:ext cx="5648400" cy="360000"/>
          </a:xfrm>
        </p:spPr>
        <p:txBody>
          <a:bodyPr>
            <a:noAutofit/>
          </a:bodyPr>
          <a:lstStyle/>
          <a:p>
            <a:r>
              <a:rPr lang="en-US"/>
              <a:t>Good morning</a:t>
            </a:r>
            <a:endParaRPr lang="en-US" dirty="0"/>
          </a:p>
        </p:txBody>
      </p:sp>
      <p:sp>
        <p:nvSpPr>
          <p:cNvPr id="27" name="Slide Number Placeholder 9">
            <a:extLst>
              <a:ext uri="{FF2B5EF4-FFF2-40B4-BE49-F238E27FC236}">
                <a16:creationId xmlns:a16="http://schemas.microsoft.com/office/drawing/2014/main" id="{AC05CF5E-6D27-9BEE-6CBA-3D3251AFF72F}"/>
              </a:ext>
            </a:extLst>
          </p:cNvPr>
          <p:cNvSpPr txBox="1">
            <a:spLocks/>
          </p:cNvSpPr>
          <p:nvPr/>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smtClean="0"/>
              <a:pPr/>
              <a:t>2</a:t>
            </a:fld>
            <a:endParaRPr lang="en-US" dirty="0"/>
          </a:p>
        </p:txBody>
      </p:sp>
      <p:pic>
        <p:nvPicPr>
          <p:cNvPr id="7" name="Picture 6" descr="A person in a black suit&#10;&#10;Description automatically generated">
            <a:extLst>
              <a:ext uri="{FF2B5EF4-FFF2-40B4-BE49-F238E27FC236}">
                <a16:creationId xmlns:a16="http://schemas.microsoft.com/office/drawing/2014/main" id="{28C09450-8A43-DB91-86C1-A086D2946B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000" b="94900" l="28067" r="71467">
                        <a14:foregroundMark x1="47867" y1="38500" x2="50333" y2="59300"/>
                        <a14:foregroundMark x1="50333" y1="59300" x2="51600" y2="44800"/>
                        <a14:foregroundMark x1="51600" y1="44800" x2="53000" y2="40000"/>
                        <a14:foregroundMark x1="39333" y1="81500" x2="39467" y2="97500"/>
                        <a14:foregroundMark x1="39467" y1="97500" x2="49867" y2="93600"/>
                        <a14:foregroundMark x1="49867" y1="93600" x2="59733" y2="94900"/>
                        <a14:foregroundMark x1="59733" y1="94900" x2="63467" y2="81700"/>
                        <a14:foregroundMark x1="63467" y1="81700" x2="39933" y2="81800"/>
                        <a14:foregroundMark x1="50400" y1="60200" x2="51200" y2="62500"/>
                        <a14:foregroundMark x1="51400" y1="63100" x2="51800" y2="73800"/>
                        <a14:foregroundMark x1="46067" y1="10100" x2="52333" y2="8300"/>
                        <a14:foregroundMark x1="50933" y1="4000" x2="50933" y2="4000"/>
                      </a14:backgroundRemoval>
                    </a14:imgEffect>
                  </a14:imgLayer>
                </a14:imgProps>
              </a:ext>
              <a:ext uri="{28A0092B-C50C-407E-A947-70E740481C1C}">
                <a14:useLocalDpi xmlns:a14="http://schemas.microsoft.com/office/drawing/2010/main"/>
              </a:ext>
            </a:extLst>
          </a:blip>
          <a:srcRect l="22811" r="23022" b="4567"/>
          <a:stretch/>
        </p:blipFill>
        <p:spPr>
          <a:xfrm>
            <a:off x="7992083" y="1720870"/>
            <a:ext cx="2733576" cy="3210674"/>
          </a:xfrm>
          <a:prstGeom prst="rect">
            <a:avLst/>
          </a:prstGeom>
        </p:spPr>
      </p:pic>
      <p:pic>
        <p:nvPicPr>
          <p:cNvPr id="9" name="Image 3">
            <a:extLst>
              <a:ext uri="{FF2B5EF4-FFF2-40B4-BE49-F238E27FC236}">
                <a16:creationId xmlns:a16="http://schemas.microsoft.com/office/drawing/2014/main" id="{8EA1DA07-529C-1604-9279-280B39F8EE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7200" y="1466227"/>
            <a:ext cx="7342072" cy="3607000"/>
          </a:xfrm>
          <a:prstGeom prst="rect">
            <a:avLst/>
          </a:prstGeom>
        </p:spPr>
      </p:pic>
      <p:pic>
        <p:nvPicPr>
          <p:cNvPr id="2" name="Picture 1" descr="Blue letters on a black background&#10;&#10;Description automatically generated">
            <a:extLst>
              <a:ext uri="{FF2B5EF4-FFF2-40B4-BE49-F238E27FC236}">
                <a16:creationId xmlns:a16="http://schemas.microsoft.com/office/drawing/2014/main" id="{0BAFA7FF-CF2A-7473-125A-AD13485151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1222" y="4985209"/>
            <a:ext cx="1934297" cy="813127"/>
          </a:xfrm>
          <a:prstGeom prst="rect">
            <a:avLst/>
          </a:prstGeom>
        </p:spPr>
      </p:pic>
      <p:sp>
        <p:nvSpPr>
          <p:cNvPr id="5" name="TextBox 4">
            <a:extLst>
              <a:ext uri="{FF2B5EF4-FFF2-40B4-BE49-F238E27FC236}">
                <a16:creationId xmlns:a16="http://schemas.microsoft.com/office/drawing/2014/main" id="{484E203C-BB72-C4B6-8450-5E5E7F2EA364}"/>
              </a:ext>
            </a:extLst>
          </p:cNvPr>
          <p:cNvSpPr txBox="1"/>
          <p:nvPr/>
        </p:nvSpPr>
        <p:spPr>
          <a:xfrm>
            <a:off x="8486987" y="5140961"/>
            <a:ext cx="2147147" cy="369332"/>
          </a:xfrm>
          <a:prstGeom prst="rect">
            <a:avLst/>
          </a:prstGeom>
          <a:noFill/>
        </p:spPr>
        <p:txBody>
          <a:bodyPr wrap="square" rtlCol="0">
            <a:spAutoFit/>
          </a:bodyPr>
          <a:lstStyle/>
          <a:p>
            <a:r>
              <a:rPr lang="en-US" dirty="0"/>
              <a:t>Phuong Gomard</a:t>
            </a:r>
          </a:p>
        </p:txBody>
      </p:sp>
    </p:spTree>
    <p:extLst>
      <p:ext uri="{BB962C8B-B14F-4D97-AF65-F5344CB8AC3E}">
        <p14:creationId xmlns:p14="http://schemas.microsoft.com/office/powerpoint/2010/main" val="26760792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C3251-0220-D325-FBA0-6D7973CAFBB6}"/>
            </a:ext>
          </a:extLst>
        </p:cNvPr>
        <p:cNvGrpSpPr/>
        <p:nvPr/>
      </p:nvGrpSpPr>
      <p:grpSpPr>
        <a:xfrm>
          <a:off x="0" y="0"/>
          <a:ext cx="0" cy="0"/>
          <a:chOff x="0" y="0"/>
          <a:chExt cx="0" cy="0"/>
        </a:xfrm>
      </p:grpSpPr>
      <p:sp>
        <p:nvSpPr>
          <p:cNvPr id="47" name="Rectangle 175">
            <a:extLst>
              <a:ext uri="{FF2B5EF4-FFF2-40B4-BE49-F238E27FC236}">
                <a16:creationId xmlns:a16="http://schemas.microsoft.com/office/drawing/2014/main" id="{B44CECA8-72A2-8780-5F6C-AAF3807B1B41}"/>
              </a:ext>
            </a:extLst>
          </p:cNvPr>
          <p:cNvSpPr/>
          <p:nvPr/>
        </p:nvSpPr>
        <p:spPr>
          <a:xfrm>
            <a:off x="350638" y="1037441"/>
            <a:ext cx="11024492"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797979"/>
                </a:solidFill>
                <a:effectLst/>
                <a:uLnTx/>
                <a:uFillTx/>
                <a:latin typeface="Arial"/>
                <a:ea typeface="+mn-ea"/>
                <a:cs typeface="+mn-cs"/>
              </a:rPr>
              <a:t>We have been at the </a:t>
            </a:r>
            <a:r>
              <a:rPr lang="en-US" sz="1400" b="1" dirty="0">
                <a:solidFill>
                  <a:srgbClr val="0070C0"/>
                </a:solidFill>
                <a:latin typeface="Arial"/>
              </a:rPr>
              <a:t>forefront of providing thought leadership </a:t>
            </a:r>
            <a:r>
              <a:rPr kumimoji="0" lang="en-US" sz="1400" i="0" u="none" strike="noStrike" kern="1200" cap="none" spc="0" normalizeH="0" baseline="0" noProof="0" dirty="0">
                <a:ln>
                  <a:noFill/>
                </a:ln>
                <a:solidFill>
                  <a:srgbClr val="797979"/>
                </a:solidFill>
                <a:effectLst/>
                <a:uLnTx/>
                <a:uFillTx/>
                <a:latin typeface="Arial"/>
                <a:ea typeface="+mn-ea"/>
                <a:cs typeface="+mn-cs"/>
              </a:rPr>
              <a:t>around various sustainability-related topics.</a:t>
            </a:r>
            <a:endParaRPr kumimoji="0" lang="en-US" sz="1400" i="0" u="none" strike="noStrike" kern="1200" cap="none" spc="0" normalizeH="0" baseline="0" noProof="0" dirty="0">
              <a:ln>
                <a:noFill/>
              </a:ln>
              <a:solidFill>
                <a:srgbClr val="797979"/>
              </a:solidFill>
              <a:effectLst/>
              <a:uLnTx/>
              <a:uFillTx/>
              <a:latin typeface="Arial-BoldMT"/>
              <a:ea typeface="+mn-ea"/>
              <a:cs typeface="+mn-cs"/>
            </a:endParaRPr>
          </a:p>
        </p:txBody>
      </p:sp>
      <p:pic>
        <p:nvPicPr>
          <p:cNvPr id="49" name="Picture 142">
            <a:extLst>
              <a:ext uri="{FF2B5EF4-FFF2-40B4-BE49-F238E27FC236}">
                <a16:creationId xmlns:a16="http://schemas.microsoft.com/office/drawing/2014/main" id="{C4A4B92C-0137-2375-D4FA-2B5679253661}"/>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2664120" y="5314298"/>
            <a:ext cx="833814" cy="401343"/>
          </a:xfrm>
          <a:prstGeom prst="rect">
            <a:avLst/>
          </a:prstGeom>
          <a:noFill/>
          <a:effectDag name="">
            <a:xfrm kx="1"/>
          </a:effectDag>
        </p:spPr>
      </p:pic>
      <p:pic>
        <p:nvPicPr>
          <p:cNvPr id="50" name="Picture 143">
            <a:extLst>
              <a:ext uri="{FF2B5EF4-FFF2-40B4-BE49-F238E27FC236}">
                <a16:creationId xmlns:a16="http://schemas.microsoft.com/office/drawing/2014/main" id="{B27862F6-A77D-66F7-0B67-355E1B371656}"/>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3690876" y="5308184"/>
            <a:ext cx="829287" cy="316182"/>
          </a:xfrm>
          <a:prstGeom prst="rect">
            <a:avLst/>
          </a:prstGeom>
          <a:noFill/>
          <a:effectDag name="">
            <a:xfrm kx="1"/>
          </a:effectDag>
        </p:spPr>
      </p:pic>
      <p:pic>
        <p:nvPicPr>
          <p:cNvPr id="51" name="Picture 144">
            <a:extLst>
              <a:ext uri="{FF2B5EF4-FFF2-40B4-BE49-F238E27FC236}">
                <a16:creationId xmlns:a16="http://schemas.microsoft.com/office/drawing/2014/main" id="{C60CE064-F780-2194-B8FB-587DB9E6D1DC}"/>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524824" y="5396918"/>
            <a:ext cx="1206563" cy="236104"/>
          </a:xfrm>
          <a:prstGeom prst="rect">
            <a:avLst/>
          </a:prstGeom>
          <a:noFill/>
        </p:spPr>
      </p:pic>
      <p:pic>
        <p:nvPicPr>
          <p:cNvPr id="52" name="Picture 145">
            <a:extLst>
              <a:ext uri="{FF2B5EF4-FFF2-40B4-BE49-F238E27FC236}">
                <a16:creationId xmlns:a16="http://schemas.microsoft.com/office/drawing/2014/main" id="{4E9FB708-2A91-0584-2287-8C050734CD95}"/>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1897440" y="5330756"/>
            <a:ext cx="634809" cy="316226"/>
          </a:xfrm>
          <a:prstGeom prst="rect">
            <a:avLst/>
          </a:prstGeom>
          <a:noFill/>
        </p:spPr>
      </p:pic>
      <p:pic>
        <p:nvPicPr>
          <p:cNvPr id="53" name="Picture 146">
            <a:extLst>
              <a:ext uri="{FF2B5EF4-FFF2-40B4-BE49-F238E27FC236}">
                <a16:creationId xmlns:a16="http://schemas.microsoft.com/office/drawing/2014/main" id="{0B4D9852-668E-CE55-98FE-AC688C8587DF}"/>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a:xfrm>
            <a:off x="6982870" y="5399961"/>
            <a:ext cx="903218" cy="365662"/>
          </a:xfrm>
          <a:prstGeom prst="rect">
            <a:avLst/>
          </a:prstGeom>
          <a:noFill/>
        </p:spPr>
      </p:pic>
      <p:pic>
        <p:nvPicPr>
          <p:cNvPr id="54" name="Picture 147">
            <a:extLst>
              <a:ext uri="{FF2B5EF4-FFF2-40B4-BE49-F238E27FC236}">
                <a16:creationId xmlns:a16="http://schemas.microsoft.com/office/drawing/2014/main" id="{ABEC7F04-B3DD-88B3-F09A-F54709A5E9AB}"/>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a:xfrm>
            <a:off x="5964620" y="5272287"/>
            <a:ext cx="1018250" cy="539544"/>
          </a:xfrm>
          <a:prstGeom prst="rect">
            <a:avLst/>
          </a:prstGeom>
          <a:noFill/>
        </p:spPr>
      </p:pic>
      <p:pic>
        <p:nvPicPr>
          <p:cNvPr id="55" name="Picture 148">
            <a:extLst>
              <a:ext uri="{FF2B5EF4-FFF2-40B4-BE49-F238E27FC236}">
                <a16:creationId xmlns:a16="http://schemas.microsoft.com/office/drawing/2014/main" id="{12D2437A-3BC3-4781-1615-64814588661C}"/>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a:xfrm>
            <a:off x="8076286" y="5407459"/>
            <a:ext cx="864022" cy="323897"/>
          </a:xfrm>
          <a:prstGeom prst="rect">
            <a:avLst/>
          </a:prstGeom>
          <a:noFill/>
        </p:spPr>
      </p:pic>
      <p:pic>
        <p:nvPicPr>
          <p:cNvPr id="56" name="Picture 172">
            <a:extLst>
              <a:ext uri="{FF2B5EF4-FFF2-40B4-BE49-F238E27FC236}">
                <a16:creationId xmlns:a16="http://schemas.microsoft.com/office/drawing/2014/main" id="{2AFFD400-833B-0425-08DA-AB3FD9A6FFBF}"/>
              </a:ext>
            </a:extLst>
          </p:cNvPr>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a:xfrm>
            <a:off x="9320705" y="5368637"/>
            <a:ext cx="729995" cy="335279"/>
          </a:xfrm>
          <a:prstGeom prst="rect">
            <a:avLst/>
          </a:prstGeom>
          <a:noFill/>
        </p:spPr>
      </p:pic>
      <p:sp>
        <p:nvSpPr>
          <p:cNvPr id="57" name="Rectangle 175">
            <a:extLst>
              <a:ext uri="{FF2B5EF4-FFF2-40B4-BE49-F238E27FC236}">
                <a16:creationId xmlns:a16="http://schemas.microsoft.com/office/drawing/2014/main" id="{EBB81D97-2375-FC3F-E7A7-E656EA43EE0B}"/>
              </a:ext>
            </a:extLst>
          </p:cNvPr>
          <p:cNvSpPr/>
          <p:nvPr/>
        </p:nvSpPr>
        <p:spPr>
          <a:xfrm>
            <a:off x="350638" y="4957794"/>
            <a:ext cx="11343365"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797979"/>
                </a:solidFill>
                <a:effectLst/>
                <a:uLnTx/>
                <a:uFillTx/>
                <a:latin typeface="Arial"/>
                <a:ea typeface="+mn-ea"/>
                <a:cs typeface="+mn-cs"/>
              </a:rPr>
              <a:t>We contribute to the </a:t>
            </a:r>
            <a:r>
              <a:rPr lang="en-US" sz="1400" b="1" dirty="0">
                <a:solidFill>
                  <a:srgbClr val="0070C0"/>
                </a:solidFill>
                <a:latin typeface="Arial"/>
              </a:rPr>
              <a:t>development of ESG regulations </a:t>
            </a:r>
            <a:r>
              <a:rPr kumimoji="0" lang="en-US" sz="1400" i="0" u="none" strike="noStrike" kern="1200" cap="none" spc="0" normalizeH="0" baseline="0" noProof="0" dirty="0">
                <a:ln>
                  <a:noFill/>
                </a:ln>
                <a:solidFill>
                  <a:srgbClr val="797979"/>
                </a:solidFill>
                <a:effectLst/>
                <a:uLnTx/>
                <a:uFillTx/>
                <a:latin typeface="Arial"/>
                <a:ea typeface="+mn-ea"/>
                <a:cs typeface="+mn-cs"/>
              </a:rPr>
              <a:t>and are strongly involved in </a:t>
            </a:r>
            <a:r>
              <a:rPr lang="en-US" sz="1400" b="1" dirty="0">
                <a:solidFill>
                  <a:srgbClr val="0070C0"/>
                </a:solidFill>
                <a:latin typeface="Arial"/>
              </a:rPr>
              <a:t>working groups on industry best practices</a:t>
            </a:r>
            <a:r>
              <a:rPr kumimoji="0" lang="en-US" sz="1400" i="0" u="none" strike="noStrike" kern="1200" cap="none" spc="0" normalizeH="0" baseline="0" noProof="0" dirty="0">
                <a:ln>
                  <a:noFill/>
                </a:ln>
                <a:solidFill>
                  <a:srgbClr val="797979"/>
                </a:solidFill>
                <a:effectLst/>
                <a:uLnTx/>
                <a:uFillTx/>
                <a:latin typeface="Arial"/>
                <a:ea typeface="+mn-ea"/>
                <a:cs typeface="+mn-cs"/>
              </a:rPr>
              <a:t>.</a:t>
            </a:r>
            <a:endParaRPr kumimoji="0" lang="en-US" sz="1400" i="0" u="none" strike="noStrike" kern="1200" cap="none" spc="0" normalizeH="0" baseline="0" noProof="0" dirty="0">
              <a:ln>
                <a:noFill/>
              </a:ln>
              <a:solidFill>
                <a:srgbClr val="797979"/>
              </a:solidFill>
              <a:effectLst/>
              <a:uLnTx/>
              <a:uFillTx/>
              <a:latin typeface="Arial-BoldMT"/>
              <a:ea typeface="+mn-ea"/>
              <a:cs typeface="+mn-cs"/>
            </a:endParaRPr>
          </a:p>
        </p:txBody>
      </p:sp>
      <p:pic>
        <p:nvPicPr>
          <p:cNvPr id="58" name="Image 61">
            <a:extLst>
              <a:ext uri="{FF2B5EF4-FFF2-40B4-BE49-F238E27FC236}">
                <a16:creationId xmlns:a16="http://schemas.microsoft.com/office/drawing/2014/main" id="{C20356A9-2EBC-C300-869F-33C06084EA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85609" y="5431210"/>
            <a:ext cx="1071253" cy="222089"/>
          </a:xfrm>
          <a:prstGeom prst="rect">
            <a:avLst/>
          </a:prstGeom>
        </p:spPr>
      </p:pic>
      <p:pic>
        <p:nvPicPr>
          <p:cNvPr id="75" name="Picture 74">
            <a:extLst>
              <a:ext uri="{FF2B5EF4-FFF2-40B4-BE49-F238E27FC236}">
                <a16:creationId xmlns:a16="http://schemas.microsoft.com/office/drawing/2014/main" id="{DA60BE6C-083D-DAE2-CDED-C783B9A1E9B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26358" y="1624327"/>
            <a:ext cx="750046" cy="1029792"/>
          </a:xfrm>
          <a:prstGeom prst="rect">
            <a:avLst/>
          </a:prstGeom>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4477A6AB-DA32-6FB2-0EAE-861E8D230EF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66212" y="1624327"/>
            <a:ext cx="750046" cy="1013372"/>
          </a:xfrm>
          <a:prstGeom prst="rect">
            <a:avLst/>
          </a:prstGeom>
        </p:spPr>
      </p:pic>
      <p:sp>
        <p:nvSpPr>
          <p:cNvPr id="77" name="Rectangle 76">
            <a:extLst>
              <a:ext uri="{FF2B5EF4-FFF2-40B4-BE49-F238E27FC236}">
                <a16:creationId xmlns:a16="http://schemas.microsoft.com/office/drawing/2014/main" id="{7A97FAE9-04A8-4B63-5036-D993846C5363}"/>
              </a:ext>
            </a:extLst>
          </p:cNvPr>
          <p:cNvSpPr/>
          <p:nvPr/>
        </p:nvSpPr>
        <p:spPr>
          <a:xfrm>
            <a:off x="3648255" y="2698478"/>
            <a:ext cx="2115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Benchmarking sustainability practices of banks and insurers globally</a:t>
            </a:r>
          </a:p>
        </p:txBody>
      </p:sp>
      <p:sp>
        <p:nvSpPr>
          <p:cNvPr id="78" name="Rectangle 77">
            <a:extLst>
              <a:ext uri="{FF2B5EF4-FFF2-40B4-BE49-F238E27FC236}">
                <a16:creationId xmlns:a16="http://schemas.microsoft.com/office/drawing/2014/main" id="{1DE60DA4-8154-C06F-215B-1CF1C347E0AE}"/>
              </a:ext>
            </a:extLst>
          </p:cNvPr>
          <p:cNvSpPr/>
          <p:nvPr/>
        </p:nvSpPr>
        <p:spPr>
          <a:xfrm>
            <a:off x="6158517" y="2699057"/>
            <a:ext cx="156346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Practical guides for Boards and leadership teams</a:t>
            </a:r>
          </a:p>
        </p:txBody>
      </p:sp>
      <p:sp>
        <p:nvSpPr>
          <p:cNvPr id="79" name="Rectangle 78">
            <a:extLst>
              <a:ext uri="{FF2B5EF4-FFF2-40B4-BE49-F238E27FC236}">
                <a16:creationId xmlns:a16="http://schemas.microsoft.com/office/drawing/2014/main" id="{5FDB9C5E-68DA-FB3F-77D3-407A4C25A8CC}"/>
              </a:ext>
            </a:extLst>
          </p:cNvPr>
          <p:cNvSpPr/>
          <p:nvPr/>
        </p:nvSpPr>
        <p:spPr>
          <a:xfrm>
            <a:off x="7826256" y="2678076"/>
            <a:ext cx="235397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Benchmarking on default probability estimation methods for climate risks</a:t>
            </a:r>
          </a:p>
        </p:txBody>
      </p:sp>
      <p:sp>
        <p:nvSpPr>
          <p:cNvPr id="80" name="Rectangle 79">
            <a:extLst>
              <a:ext uri="{FF2B5EF4-FFF2-40B4-BE49-F238E27FC236}">
                <a16:creationId xmlns:a16="http://schemas.microsoft.com/office/drawing/2014/main" id="{A48909E5-4987-F879-D2E2-3238A5503696}"/>
              </a:ext>
            </a:extLst>
          </p:cNvPr>
          <p:cNvSpPr/>
          <p:nvPr/>
        </p:nvSpPr>
        <p:spPr>
          <a:xfrm>
            <a:off x="1291124" y="4280254"/>
            <a:ext cx="206909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Green taxonomy series – spotlights on four sectors</a:t>
            </a:r>
          </a:p>
        </p:txBody>
      </p:sp>
      <p:sp>
        <p:nvSpPr>
          <p:cNvPr id="81" name="Rectangle 80">
            <a:extLst>
              <a:ext uri="{FF2B5EF4-FFF2-40B4-BE49-F238E27FC236}">
                <a16:creationId xmlns:a16="http://schemas.microsoft.com/office/drawing/2014/main" id="{898FFE0E-E5E2-64CE-488C-580CDCA93416}"/>
              </a:ext>
            </a:extLst>
          </p:cNvPr>
          <p:cNvSpPr/>
          <p:nvPr/>
        </p:nvSpPr>
        <p:spPr>
          <a:xfrm>
            <a:off x="3578003" y="4280254"/>
            <a:ext cx="198204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Practical insights on implementing IFRS S1 and S2 disclosures</a:t>
            </a:r>
          </a:p>
        </p:txBody>
      </p:sp>
      <p:sp>
        <p:nvSpPr>
          <p:cNvPr id="82" name="Rectangle 81">
            <a:extLst>
              <a:ext uri="{FF2B5EF4-FFF2-40B4-BE49-F238E27FC236}">
                <a16:creationId xmlns:a16="http://schemas.microsoft.com/office/drawing/2014/main" id="{6F34AFE1-7581-B4A2-4EBB-2AFE03C16945}"/>
              </a:ext>
            </a:extLst>
          </p:cNvPr>
          <p:cNvSpPr/>
          <p:nvPr/>
        </p:nvSpPr>
        <p:spPr>
          <a:xfrm>
            <a:off x="6013497" y="4280254"/>
            <a:ext cx="189982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Explores stages of addressing the ESG data challenge</a:t>
            </a:r>
          </a:p>
        </p:txBody>
      </p:sp>
      <p:pic>
        <p:nvPicPr>
          <p:cNvPr id="83" name="Picture 68">
            <a:hlinkClick r:id="rId14"/>
            <a:extLst>
              <a:ext uri="{FF2B5EF4-FFF2-40B4-BE49-F238E27FC236}">
                <a16:creationId xmlns:a16="http://schemas.microsoft.com/office/drawing/2014/main" id="{AC8E17D9-C108-EFDF-45D7-CD6B28E9320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14813" y="3202880"/>
            <a:ext cx="812045" cy="1044065"/>
          </a:xfrm>
          <a:prstGeom prst="rect">
            <a:avLst/>
          </a:prstGeom>
        </p:spPr>
      </p:pic>
      <p:sp>
        <p:nvSpPr>
          <p:cNvPr id="84" name="Rectangle 83">
            <a:extLst>
              <a:ext uri="{FF2B5EF4-FFF2-40B4-BE49-F238E27FC236}">
                <a16:creationId xmlns:a16="http://schemas.microsoft.com/office/drawing/2014/main" id="{4B08F460-841E-15DF-528F-01FBD497F125}"/>
              </a:ext>
            </a:extLst>
          </p:cNvPr>
          <p:cNvSpPr/>
          <p:nvPr/>
        </p:nvSpPr>
        <p:spPr>
          <a:xfrm>
            <a:off x="7953085" y="4280254"/>
            <a:ext cx="235397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Central Banks surveyed on their guidelines for dealing with climate change</a:t>
            </a:r>
          </a:p>
        </p:txBody>
      </p:sp>
      <p:pic>
        <p:nvPicPr>
          <p:cNvPr id="85" name="Picture 84">
            <a:extLst>
              <a:ext uri="{FF2B5EF4-FFF2-40B4-BE49-F238E27FC236}">
                <a16:creationId xmlns:a16="http://schemas.microsoft.com/office/drawing/2014/main" id="{54288214-0120-4507-C413-181672053BB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21931" y="3214946"/>
            <a:ext cx="991832" cy="1031999"/>
          </a:xfrm>
          <a:prstGeom prst="rect">
            <a:avLst/>
          </a:prstGeom>
        </p:spPr>
      </p:pic>
      <p:pic>
        <p:nvPicPr>
          <p:cNvPr id="86" name="Picture 85">
            <a:extLst>
              <a:ext uri="{FF2B5EF4-FFF2-40B4-BE49-F238E27FC236}">
                <a16:creationId xmlns:a16="http://schemas.microsoft.com/office/drawing/2014/main" id="{872BC5AA-29A2-43B4-8DAA-071F8CE0F70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261164" y="3202880"/>
            <a:ext cx="805910" cy="1027748"/>
          </a:xfrm>
          <a:prstGeom prst="rect">
            <a:avLst/>
          </a:prstGeom>
          <a:effectLst>
            <a:outerShdw blurRad="50800" dist="38100" algn="l" rotWithShape="0">
              <a:prstClr val="black">
                <a:alpha val="40000"/>
              </a:prstClr>
            </a:outerShdw>
          </a:effectLst>
        </p:spPr>
      </p:pic>
      <p:pic>
        <p:nvPicPr>
          <p:cNvPr id="87" name="Picture 86">
            <a:extLst>
              <a:ext uri="{FF2B5EF4-FFF2-40B4-BE49-F238E27FC236}">
                <a16:creationId xmlns:a16="http://schemas.microsoft.com/office/drawing/2014/main" id="{420AD9AA-4689-B80D-EE66-74801E08AC1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473430" y="3202880"/>
            <a:ext cx="855901" cy="980710"/>
          </a:xfrm>
          <a:prstGeom prst="rect">
            <a:avLst/>
          </a:prstGeom>
          <a:effectLst>
            <a:outerShdw blurRad="50800" dist="38100" dir="2700000" algn="tl" rotWithShape="0">
              <a:prstClr val="black">
                <a:alpha val="40000"/>
              </a:prstClr>
            </a:outerShdw>
          </a:effectLst>
        </p:spPr>
      </p:pic>
      <p:pic>
        <p:nvPicPr>
          <p:cNvPr id="88" name="Picture 8" descr="Les autorités françaises contribuent au renouvellement de la stratégie de  l&amp;#39;Union européenne sur la finance durable | Direction générale du Trésor">
            <a:hlinkClick r:id="rId19"/>
            <a:extLst>
              <a:ext uri="{FF2B5EF4-FFF2-40B4-BE49-F238E27FC236}">
                <a16:creationId xmlns:a16="http://schemas.microsoft.com/office/drawing/2014/main" id="{BF54EFC2-D5F1-3568-96D1-9B8C0747D30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422563" y="1624327"/>
            <a:ext cx="779881" cy="10133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AEFA449-E298-5AC6-9A1A-56E8B5596DA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265793" y="5377495"/>
            <a:ext cx="1054220" cy="338146"/>
          </a:xfrm>
          <a:prstGeom prst="rect">
            <a:avLst/>
          </a:prstGeom>
        </p:spPr>
      </p:pic>
      <p:sp>
        <p:nvSpPr>
          <p:cNvPr id="24" name="Title 6">
            <a:extLst>
              <a:ext uri="{FF2B5EF4-FFF2-40B4-BE49-F238E27FC236}">
                <a16:creationId xmlns:a16="http://schemas.microsoft.com/office/drawing/2014/main" id="{AF1EFEF6-2E45-1016-BEF0-A6072E5E5AE6}"/>
              </a:ext>
            </a:extLst>
          </p:cNvPr>
          <p:cNvSpPr>
            <a:spLocks noGrp="1"/>
          </p:cNvSpPr>
          <p:nvPr>
            <p:ph type="title"/>
          </p:nvPr>
        </p:nvSpPr>
        <p:spPr>
          <a:xfrm>
            <a:off x="306000" y="306000"/>
            <a:ext cx="9667340" cy="360000"/>
          </a:xfrm>
        </p:spPr>
        <p:txBody>
          <a:bodyPr vert="horz" lIns="0" tIns="0" rIns="0" bIns="0" rtlCol="0" anchor="ctr">
            <a:noAutofit/>
          </a:bodyPr>
          <a:lstStyle/>
          <a:p>
            <a:pPr>
              <a:spcBef>
                <a:spcPct val="0"/>
              </a:spcBef>
            </a:pPr>
            <a:r>
              <a:rPr lang="en-GB" dirty="0">
                <a:solidFill>
                  <a:schemeClr val="tx1">
                    <a:lumMod val="75000"/>
                  </a:schemeClr>
                </a:solidFill>
              </a:rPr>
              <a:t>Research and publications</a:t>
            </a:r>
          </a:p>
        </p:txBody>
      </p:sp>
      <p:sp>
        <p:nvSpPr>
          <p:cNvPr id="2" name="Rectangle 1">
            <a:extLst>
              <a:ext uri="{FF2B5EF4-FFF2-40B4-BE49-F238E27FC236}">
                <a16:creationId xmlns:a16="http://schemas.microsoft.com/office/drawing/2014/main" id="{45B0B31A-E38A-9B1F-34D4-1A52BDFD93FD}"/>
              </a:ext>
            </a:extLst>
          </p:cNvPr>
          <p:cNvSpPr/>
          <p:nvPr/>
        </p:nvSpPr>
        <p:spPr>
          <a:xfrm>
            <a:off x="1156901" y="2698478"/>
            <a:ext cx="211588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87878"/>
                </a:solidFill>
                <a:effectLst/>
                <a:uLnTx/>
                <a:uFillTx/>
                <a:latin typeface="Arial" panose="020B0604020202020204"/>
                <a:ea typeface="+mn-ea"/>
                <a:cs typeface="+mn-cs"/>
              </a:rPr>
              <a:t>Deep dive into the first Omnibus on sustainability</a:t>
            </a:r>
          </a:p>
        </p:txBody>
      </p:sp>
      <p:pic>
        <p:nvPicPr>
          <p:cNvPr id="4" name="Picture 3">
            <a:extLst>
              <a:ext uri="{FF2B5EF4-FFF2-40B4-BE49-F238E27FC236}">
                <a16:creationId xmlns:a16="http://schemas.microsoft.com/office/drawing/2014/main" id="{99DC01D5-CF49-CC9E-6CAA-29A77B3118DA}"/>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1433111" y="1544918"/>
            <a:ext cx="1563463" cy="1106375"/>
          </a:xfrm>
          <a:prstGeom prst="rect">
            <a:avLst/>
          </a:prstGeom>
        </p:spPr>
      </p:pic>
    </p:spTree>
    <p:extLst>
      <p:ext uri="{BB962C8B-B14F-4D97-AF65-F5344CB8AC3E}">
        <p14:creationId xmlns:p14="http://schemas.microsoft.com/office/powerpoint/2010/main" val="41708139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8B14-B04F-72F0-3C87-1F89E13B04CC}"/>
              </a:ext>
            </a:extLst>
          </p:cNvPr>
          <p:cNvSpPr>
            <a:spLocks noGrp="1"/>
          </p:cNvSpPr>
          <p:nvPr>
            <p:ph type="title"/>
          </p:nvPr>
        </p:nvSpPr>
        <p:spPr/>
        <p:txBody>
          <a:bodyPr/>
          <a:lstStyle/>
          <a:p>
            <a:r>
              <a:rPr lang="en-US" dirty="0"/>
              <a:t>Quite an eventful road…</a:t>
            </a:r>
          </a:p>
        </p:txBody>
      </p:sp>
      <p:sp>
        <p:nvSpPr>
          <p:cNvPr id="7" name="Slide Number Placeholder 6">
            <a:extLst>
              <a:ext uri="{FF2B5EF4-FFF2-40B4-BE49-F238E27FC236}">
                <a16:creationId xmlns:a16="http://schemas.microsoft.com/office/drawing/2014/main" id="{8C8E5581-3A06-F168-0B8C-80DB2B18113C}"/>
              </a:ext>
            </a:extLst>
          </p:cNvPr>
          <p:cNvSpPr>
            <a:spLocks noGrp="1"/>
          </p:cNvSpPr>
          <p:nvPr>
            <p:ph type="sldNum" sz="quarter" idx="4"/>
          </p:nvPr>
        </p:nvSpPr>
        <p:spPr/>
        <p:txBody>
          <a:bodyPr/>
          <a:lstStyle/>
          <a:p>
            <a:fld id="{721C06D9-4617-44B0-8711-1EF1C439A609}" type="slidenum">
              <a:rPr lang="en-US" noProof="0" smtClean="0"/>
              <a:pPr/>
              <a:t>4</a:t>
            </a:fld>
            <a:endParaRPr lang="en-US" noProof="0" dirty="0"/>
          </a:p>
        </p:txBody>
      </p:sp>
      <p:cxnSp>
        <p:nvCxnSpPr>
          <p:cNvPr id="10" name="Straight Arrow Connector 9">
            <a:extLst>
              <a:ext uri="{FF2B5EF4-FFF2-40B4-BE49-F238E27FC236}">
                <a16:creationId xmlns:a16="http://schemas.microsoft.com/office/drawing/2014/main" id="{47E04E03-9489-77E8-248C-AD2EDDC839EA}"/>
              </a:ext>
            </a:extLst>
          </p:cNvPr>
          <p:cNvCxnSpPr>
            <a:cxnSpLocks/>
          </p:cNvCxnSpPr>
          <p:nvPr/>
        </p:nvCxnSpPr>
        <p:spPr>
          <a:xfrm>
            <a:off x="515566" y="3297677"/>
            <a:ext cx="107831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3AF6FE-4697-E2E1-23C5-04ECA6CE5030}"/>
              </a:ext>
            </a:extLst>
          </p:cNvPr>
          <p:cNvSpPr txBox="1"/>
          <p:nvPr/>
        </p:nvSpPr>
        <p:spPr>
          <a:xfrm>
            <a:off x="515565" y="1989306"/>
            <a:ext cx="1911485" cy="461665"/>
          </a:xfrm>
          <a:prstGeom prst="rect">
            <a:avLst/>
          </a:prstGeom>
          <a:solidFill>
            <a:schemeClr val="accent6">
              <a:lumMod val="20000"/>
              <a:lumOff val="80000"/>
            </a:schemeClr>
          </a:solidFill>
        </p:spPr>
        <p:txBody>
          <a:bodyPr wrap="square" rtlCol="0">
            <a:spAutoFit/>
          </a:bodyPr>
          <a:lstStyle/>
          <a:p>
            <a:r>
              <a:rPr lang="en-US" sz="2400" dirty="0"/>
              <a:t>Proliferation</a:t>
            </a:r>
          </a:p>
        </p:txBody>
      </p:sp>
      <p:sp>
        <p:nvSpPr>
          <p:cNvPr id="13" name="TextBox 12">
            <a:extLst>
              <a:ext uri="{FF2B5EF4-FFF2-40B4-BE49-F238E27FC236}">
                <a16:creationId xmlns:a16="http://schemas.microsoft.com/office/drawing/2014/main" id="{9825C9DD-34DB-D852-746C-69BA16FE4196}"/>
              </a:ext>
            </a:extLst>
          </p:cNvPr>
          <p:cNvSpPr txBox="1"/>
          <p:nvPr/>
        </p:nvSpPr>
        <p:spPr>
          <a:xfrm>
            <a:off x="1994169" y="3734934"/>
            <a:ext cx="1836095" cy="461665"/>
          </a:xfrm>
          <a:prstGeom prst="rect">
            <a:avLst/>
          </a:prstGeom>
          <a:solidFill>
            <a:schemeClr val="accent6">
              <a:lumMod val="40000"/>
              <a:lumOff val="60000"/>
            </a:schemeClr>
          </a:solidFill>
        </p:spPr>
        <p:txBody>
          <a:bodyPr wrap="square" rtlCol="0">
            <a:spAutoFit/>
          </a:bodyPr>
          <a:lstStyle/>
          <a:p>
            <a:r>
              <a:rPr lang="en-US" sz="2400" dirty="0"/>
              <a:t>Confusion</a:t>
            </a:r>
          </a:p>
        </p:txBody>
      </p:sp>
      <p:sp>
        <p:nvSpPr>
          <p:cNvPr id="14" name="TextBox 13">
            <a:extLst>
              <a:ext uri="{FF2B5EF4-FFF2-40B4-BE49-F238E27FC236}">
                <a16:creationId xmlns:a16="http://schemas.microsoft.com/office/drawing/2014/main" id="{CBCD7E0F-75CC-818B-3805-7C646651C75E}"/>
              </a:ext>
            </a:extLst>
          </p:cNvPr>
          <p:cNvSpPr txBox="1"/>
          <p:nvPr/>
        </p:nvSpPr>
        <p:spPr>
          <a:xfrm>
            <a:off x="5194569" y="4358590"/>
            <a:ext cx="2244615" cy="461665"/>
          </a:xfrm>
          <a:prstGeom prst="rect">
            <a:avLst/>
          </a:prstGeom>
          <a:solidFill>
            <a:schemeClr val="accent6">
              <a:lumMod val="75000"/>
            </a:schemeClr>
          </a:solidFill>
        </p:spPr>
        <p:txBody>
          <a:bodyPr wrap="square" rtlCol="0">
            <a:spAutoFit/>
          </a:bodyPr>
          <a:lstStyle/>
          <a:p>
            <a:r>
              <a:rPr lang="en-US" sz="2400" dirty="0">
                <a:solidFill>
                  <a:schemeClr val="bg1"/>
                </a:solidFill>
              </a:rPr>
              <a:t>Consolidation </a:t>
            </a:r>
          </a:p>
        </p:txBody>
      </p:sp>
      <p:sp>
        <p:nvSpPr>
          <p:cNvPr id="15" name="TextBox 14">
            <a:extLst>
              <a:ext uri="{FF2B5EF4-FFF2-40B4-BE49-F238E27FC236}">
                <a16:creationId xmlns:a16="http://schemas.microsoft.com/office/drawing/2014/main" id="{CEECE840-13CA-4C1A-3324-31CEFA572B9B}"/>
              </a:ext>
            </a:extLst>
          </p:cNvPr>
          <p:cNvSpPr txBox="1"/>
          <p:nvPr/>
        </p:nvSpPr>
        <p:spPr>
          <a:xfrm>
            <a:off x="3830265" y="2042788"/>
            <a:ext cx="1787458" cy="461665"/>
          </a:xfrm>
          <a:prstGeom prst="rect">
            <a:avLst/>
          </a:prstGeom>
          <a:solidFill>
            <a:schemeClr val="accent6">
              <a:lumMod val="60000"/>
              <a:lumOff val="40000"/>
            </a:schemeClr>
          </a:solidFill>
        </p:spPr>
        <p:txBody>
          <a:bodyPr wrap="square" rtlCol="0">
            <a:spAutoFit/>
          </a:bodyPr>
          <a:lstStyle/>
          <a:p>
            <a:r>
              <a:rPr lang="en-US" sz="2400" dirty="0"/>
              <a:t>Ambition </a:t>
            </a:r>
          </a:p>
        </p:txBody>
      </p:sp>
      <p:sp>
        <p:nvSpPr>
          <p:cNvPr id="16" name="TextBox 15">
            <a:extLst>
              <a:ext uri="{FF2B5EF4-FFF2-40B4-BE49-F238E27FC236}">
                <a16:creationId xmlns:a16="http://schemas.microsoft.com/office/drawing/2014/main" id="{C4B1301F-35E1-F269-C0AC-EBE8CE82132C}"/>
              </a:ext>
            </a:extLst>
          </p:cNvPr>
          <p:cNvSpPr txBox="1"/>
          <p:nvPr/>
        </p:nvSpPr>
        <p:spPr>
          <a:xfrm>
            <a:off x="7112539" y="2595366"/>
            <a:ext cx="2224169" cy="461665"/>
          </a:xfrm>
          <a:prstGeom prst="rect">
            <a:avLst/>
          </a:prstGeom>
          <a:solidFill>
            <a:schemeClr val="accent6">
              <a:lumMod val="50000"/>
            </a:schemeClr>
          </a:solidFill>
        </p:spPr>
        <p:txBody>
          <a:bodyPr wrap="square" rtlCol="0">
            <a:spAutoFit/>
          </a:bodyPr>
          <a:lstStyle/>
          <a:p>
            <a:r>
              <a:rPr lang="en-US" sz="2400" dirty="0">
                <a:solidFill>
                  <a:schemeClr val="bg1"/>
                </a:solidFill>
              </a:rPr>
              <a:t>Opposition  </a:t>
            </a:r>
          </a:p>
        </p:txBody>
      </p:sp>
      <p:sp>
        <p:nvSpPr>
          <p:cNvPr id="17" name="TextBox 16">
            <a:extLst>
              <a:ext uri="{FF2B5EF4-FFF2-40B4-BE49-F238E27FC236}">
                <a16:creationId xmlns:a16="http://schemas.microsoft.com/office/drawing/2014/main" id="{0DB5B255-7685-4F35-BE3B-4AE9393AEEDB}"/>
              </a:ext>
            </a:extLst>
          </p:cNvPr>
          <p:cNvSpPr txBox="1"/>
          <p:nvPr/>
        </p:nvSpPr>
        <p:spPr>
          <a:xfrm>
            <a:off x="9035374" y="4833998"/>
            <a:ext cx="2076856" cy="461665"/>
          </a:xfrm>
          <a:prstGeom prst="rect">
            <a:avLst/>
          </a:prstGeom>
          <a:solidFill>
            <a:schemeClr val="accent2">
              <a:lumMod val="50000"/>
            </a:schemeClr>
          </a:solidFill>
        </p:spPr>
        <p:txBody>
          <a:bodyPr wrap="square" rtlCol="0">
            <a:spAutoFit/>
          </a:bodyPr>
          <a:lstStyle/>
          <a:p>
            <a:r>
              <a:rPr lang="en-US" sz="2400" dirty="0">
                <a:solidFill>
                  <a:schemeClr val="bg1"/>
                </a:solidFill>
              </a:rPr>
              <a:t>Simplification  </a:t>
            </a:r>
          </a:p>
        </p:txBody>
      </p:sp>
      <p:sp>
        <p:nvSpPr>
          <p:cNvPr id="18" name="TextBox 17">
            <a:extLst>
              <a:ext uri="{FF2B5EF4-FFF2-40B4-BE49-F238E27FC236}">
                <a16:creationId xmlns:a16="http://schemas.microsoft.com/office/drawing/2014/main" id="{E6F153FB-1ED0-5EB6-2DDD-802CE5C21226}"/>
              </a:ext>
            </a:extLst>
          </p:cNvPr>
          <p:cNvSpPr txBox="1"/>
          <p:nvPr/>
        </p:nvSpPr>
        <p:spPr>
          <a:xfrm>
            <a:off x="9035374" y="5402405"/>
            <a:ext cx="2076856" cy="461665"/>
          </a:xfrm>
          <a:prstGeom prst="rect">
            <a:avLst/>
          </a:prstGeom>
          <a:solidFill>
            <a:schemeClr val="accent2">
              <a:lumMod val="50000"/>
            </a:schemeClr>
          </a:solidFill>
        </p:spPr>
        <p:txBody>
          <a:bodyPr wrap="square" rtlCol="0">
            <a:spAutoFit/>
          </a:bodyPr>
          <a:lstStyle/>
          <a:p>
            <a:r>
              <a:rPr lang="en-US" sz="2400" dirty="0">
                <a:solidFill>
                  <a:schemeClr val="bg1"/>
                </a:solidFill>
              </a:rPr>
              <a:t>Prioritization  </a:t>
            </a:r>
          </a:p>
        </p:txBody>
      </p:sp>
      <p:cxnSp>
        <p:nvCxnSpPr>
          <p:cNvPr id="22" name="Straight Connector 21">
            <a:extLst>
              <a:ext uri="{FF2B5EF4-FFF2-40B4-BE49-F238E27FC236}">
                <a16:creationId xmlns:a16="http://schemas.microsoft.com/office/drawing/2014/main" id="{51AF0B48-5B12-30B0-03DE-12FC17F2D318}"/>
              </a:ext>
            </a:extLst>
          </p:cNvPr>
          <p:cNvCxnSpPr>
            <a:cxnSpLocks/>
            <a:stCxn id="12" idx="2"/>
          </p:cNvCxnSpPr>
          <p:nvPr/>
        </p:nvCxnSpPr>
        <p:spPr>
          <a:xfrm>
            <a:off x="1471308" y="2450970"/>
            <a:ext cx="0" cy="850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35600-2EDE-25F4-84F6-645AA1CD6433}"/>
              </a:ext>
            </a:extLst>
          </p:cNvPr>
          <p:cNvCxnSpPr>
            <a:cxnSpLocks/>
          </p:cNvCxnSpPr>
          <p:nvPr/>
        </p:nvCxnSpPr>
        <p:spPr>
          <a:xfrm>
            <a:off x="4724717" y="2504453"/>
            <a:ext cx="0" cy="795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6CCD12-BC37-B0EF-A66F-49D414A28B69}"/>
              </a:ext>
            </a:extLst>
          </p:cNvPr>
          <p:cNvCxnSpPr>
            <a:cxnSpLocks/>
          </p:cNvCxnSpPr>
          <p:nvPr/>
        </p:nvCxnSpPr>
        <p:spPr>
          <a:xfrm>
            <a:off x="8161006" y="2979538"/>
            <a:ext cx="0" cy="530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403483-8BB9-F837-852F-E1449A4CF3B1}"/>
              </a:ext>
            </a:extLst>
          </p:cNvPr>
          <p:cNvCxnSpPr>
            <a:cxnSpLocks/>
          </p:cNvCxnSpPr>
          <p:nvPr/>
        </p:nvCxnSpPr>
        <p:spPr>
          <a:xfrm>
            <a:off x="6210286" y="3297677"/>
            <a:ext cx="0" cy="109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B51694-2D3A-F77A-67F9-3CF8AE6AA880}"/>
              </a:ext>
            </a:extLst>
          </p:cNvPr>
          <p:cNvCxnSpPr>
            <a:cxnSpLocks/>
          </p:cNvCxnSpPr>
          <p:nvPr/>
        </p:nvCxnSpPr>
        <p:spPr>
          <a:xfrm>
            <a:off x="10050766" y="3299981"/>
            <a:ext cx="0" cy="1554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C4B844-0C2A-DB42-D750-2143D073E5D9}"/>
              </a:ext>
            </a:extLst>
          </p:cNvPr>
          <p:cNvCxnSpPr>
            <a:cxnSpLocks/>
          </p:cNvCxnSpPr>
          <p:nvPr/>
        </p:nvCxnSpPr>
        <p:spPr>
          <a:xfrm>
            <a:off x="2880015" y="3299981"/>
            <a:ext cx="0" cy="42976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C703A61-D018-0611-9523-1C5BAC76F199}"/>
              </a:ext>
            </a:extLst>
          </p:cNvPr>
          <p:cNvSpPr txBox="1"/>
          <p:nvPr/>
        </p:nvSpPr>
        <p:spPr>
          <a:xfrm>
            <a:off x="5194570" y="4905297"/>
            <a:ext cx="2244616" cy="461665"/>
          </a:xfrm>
          <a:prstGeom prst="rect">
            <a:avLst/>
          </a:prstGeom>
          <a:solidFill>
            <a:schemeClr val="accent6">
              <a:lumMod val="75000"/>
            </a:schemeClr>
          </a:solidFill>
        </p:spPr>
        <p:txBody>
          <a:bodyPr wrap="square" rtlCol="0">
            <a:spAutoFit/>
          </a:bodyPr>
          <a:lstStyle/>
          <a:p>
            <a:r>
              <a:rPr lang="en-US" sz="2400" dirty="0">
                <a:solidFill>
                  <a:schemeClr val="bg1"/>
                </a:solidFill>
              </a:rPr>
              <a:t>Harmonization </a:t>
            </a:r>
          </a:p>
        </p:txBody>
      </p:sp>
      <p:sp>
        <p:nvSpPr>
          <p:cNvPr id="4" name="TextBox 3">
            <a:extLst>
              <a:ext uri="{FF2B5EF4-FFF2-40B4-BE49-F238E27FC236}">
                <a16:creationId xmlns:a16="http://schemas.microsoft.com/office/drawing/2014/main" id="{EDB32586-9E0F-6ECB-4246-0F308CE6AC79}"/>
              </a:ext>
            </a:extLst>
          </p:cNvPr>
          <p:cNvSpPr txBox="1"/>
          <p:nvPr/>
        </p:nvSpPr>
        <p:spPr>
          <a:xfrm>
            <a:off x="7092098" y="3523750"/>
            <a:ext cx="2244614" cy="461665"/>
          </a:xfrm>
          <a:prstGeom prst="rect">
            <a:avLst/>
          </a:prstGeom>
          <a:solidFill>
            <a:schemeClr val="accent6">
              <a:lumMod val="50000"/>
            </a:schemeClr>
          </a:solidFill>
        </p:spPr>
        <p:txBody>
          <a:bodyPr wrap="square" rtlCol="0">
            <a:spAutoFit/>
          </a:bodyPr>
          <a:lstStyle/>
          <a:p>
            <a:r>
              <a:rPr lang="en-US" sz="2400" dirty="0">
                <a:solidFill>
                  <a:schemeClr val="bg1"/>
                </a:solidFill>
              </a:rPr>
              <a:t>Interoperability  </a:t>
            </a:r>
          </a:p>
        </p:txBody>
      </p:sp>
    </p:spTree>
    <p:extLst>
      <p:ext uri="{BB962C8B-B14F-4D97-AF65-F5344CB8AC3E}">
        <p14:creationId xmlns:p14="http://schemas.microsoft.com/office/powerpoint/2010/main" val="3127114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9">
            <a:extLst>
              <a:ext uri="{FF2B5EF4-FFF2-40B4-BE49-F238E27FC236}">
                <a16:creationId xmlns:a16="http://schemas.microsoft.com/office/drawing/2014/main" id="{D768D7D8-CBE7-4FE4-DF52-82DB2122B8E6}"/>
              </a:ext>
            </a:extLst>
          </p:cNvPr>
          <p:cNvSpPr txBox="1">
            <a:spLocks/>
          </p:cNvSpPr>
          <p:nvPr/>
        </p:nvSpPr>
        <p:spPr>
          <a:xfrm>
            <a:off x="300037" y="6417000"/>
            <a:ext cx="900000" cy="270000"/>
          </a:xfrm>
          <a:prstGeom prst="rect">
            <a:avLst/>
          </a:prstGeom>
        </p:spPr>
        <p:txBody>
          <a:bodyPr vert="horz" lIns="0" tIns="45720" rIns="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1C06D9-4617-44B0-8711-1EF1C439A609}" type="slidenum">
              <a:rPr lang="en-US" smtClean="0"/>
              <a:pPr/>
              <a:t>5</a:t>
            </a:fld>
            <a:endParaRPr lang="en-US" dirty="0"/>
          </a:p>
        </p:txBody>
      </p:sp>
      <p:sp>
        <p:nvSpPr>
          <p:cNvPr id="5" name="TextBox 4">
            <a:extLst>
              <a:ext uri="{FF2B5EF4-FFF2-40B4-BE49-F238E27FC236}">
                <a16:creationId xmlns:a16="http://schemas.microsoft.com/office/drawing/2014/main" id="{07F87EBA-8571-D24A-AA24-82EFD93DD4B6}"/>
              </a:ext>
            </a:extLst>
          </p:cNvPr>
          <p:cNvSpPr txBox="1"/>
          <p:nvPr/>
        </p:nvSpPr>
        <p:spPr>
          <a:xfrm>
            <a:off x="2449436" y="993723"/>
            <a:ext cx="6623619" cy="1446550"/>
          </a:xfrm>
          <a:prstGeom prst="rect">
            <a:avLst/>
          </a:prstGeom>
          <a:noFill/>
        </p:spPr>
        <p:txBody>
          <a:bodyPr wrap="square" rtlCol="0">
            <a:spAutoFit/>
          </a:bodyPr>
          <a:lstStyle/>
          <a:p>
            <a:r>
              <a:rPr lang="en-US" sz="8800" b="1" dirty="0"/>
              <a:t>Materiality</a:t>
            </a:r>
          </a:p>
        </p:txBody>
      </p:sp>
      <p:sp>
        <p:nvSpPr>
          <p:cNvPr id="6" name="TextBox 5">
            <a:extLst>
              <a:ext uri="{FF2B5EF4-FFF2-40B4-BE49-F238E27FC236}">
                <a16:creationId xmlns:a16="http://schemas.microsoft.com/office/drawing/2014/main" id="{2460CFA0-7801-4C49-789F-A1D3CBA975A4}"/>
              </a:ext>
            </a:extLst>
          </p:cNvPr>
          <p:cNvSpPr txBox="1"/>
          <p:nvPr/>
        </p:nvSpPr>
        <p:spPr>
          <a:xfrm>
            <a:off x="2558205" y="2289494"/>
            <a:ext cx="2729854" cy="646331"/>
          </a:xfrm>
          <a:prstGeom prst="rect">
            <a:avLst/>
          </a:prstGeom>
          <a:noFill/>
        </p:spPr>
        <p:txBody>
          <a:bodyPr wrap="square" rtlCol="0">
            <a:spAutoFit/>
          </a:bodyPr>
          <a:lstStyle/>
          <a:p>
            <a:r>
              <a:rPr lang="en-US" sz="3600" dirty="0"/>
              <a:t>Thresholds</a:t>
            </a:r>
          </a:p>
        </p:txBody>
      </p:sp>
      <p:sp>
        <p:nvSpPr>
          <p:cNvPr id="8" name="TextBox 7">
            <a:extLst>
              <a:ext uri="{FF2B5EF4-FFF2-40B4-BE49-F238E27FC236}">
                <a16:creationId xmlns:a16="http://schemas.microsoft.com/office/drawing/2014/main" id="{7B49913F-2297-0E30-BF51-5A58F2CC4DE4}"/>
              </a:ext>
            </a:extLst>
          </p:cNvPr>
          <p:cNvSpPr txBox="1"/>
          <p:nvPr/>
        </p:nvSpPr>
        <p:spPr>
          <a:xfrm rot="16200000">
            <a:off x="5914234" y="2462156"/>
            <a:ext cx="5328054" cy="923330"/>
          </a:xfrm>
          <a:prstGeom prst="rect">
            <a:avLst/>
          </a:prstGeom>
          <a:noFill/>
        </p:spPr>
        <p:txBody>
          <a:bodyPr wrap="square" rtlCol="0">
            <a:spAutoFit/>
          </a:bodyPr>
          <a:lstStyle/>
          <a:p>
            <a:r>
              <a:rPr lang="en-US" sz="5400" dirty="0">
                <a:solidFill>
                  <a:schemeClr val="accent2">
                    <a:lumMod val="75000"/>
                  </a:schemeClr>
                </a:solidFill>
              </a:rPr>
              <a:t>Proportionality</a:t>
            </a:r>
          </a:p>
        </p:txBody>
      </p:sp>
      <p:sp>
        <p:nvSpPr>
          <p:cNvPr id="11" name="TextBox 10">
            <a:extLst>
              <a:ext uri="{FF2B5EF4-FFF2-40B4-BE49-F238E27FC236}">
                <a16:creationId xmlns:a16="http://schemas.microsoft.com/office/drawing/2014/main" id="{53E4056B-7FD5-F84A-3A1F-F4D901EC1632}"/>
              </a:ext>
            </a:extLst>
          </p:cNvPr>
          <p:cNvSpPr txBox="1"/>
          <p:nvPr/>
        </p:nvSpPr>
        <p:spPr>
          <a:xfrm>
            <a:off x="2533433" y="259794"/>
            <a:ext cx="5509253" cy="1107996"/>
          </a:xfrm>
          <a:prstGeom prst="rect">
            <a:avLst/>
          </a:prstGeom>
          <a:noFill/>
        </p:spPr>
        <p:txBody>
          <a:bodyPr wrap="square" rtlCol="0">
            <a:spAutoFit/>
          </a:bodyPr>
          <a:lstStyle/>
          <a:p>
            <a:r>
              <a:rPr lang="en-US" sz="6600" dirty="0">
                <a:solidFill>
                  <a:schemeClr val="tx2"/>
                </a:solidFill>
              </a:rPr>
              <a:t>Assurance</a:t>
            </a:r>
          </a:p>
        </p:txBody>
      </p:sp>
      <p:sp>
        <p:nvSpPr>
          <p:cNvPr id="12" name="TextBox 11">
            <a:extLst>
              <a:ext uri="{FF2B5EF4-FFF2-40B4-BE49-F238E27FC236}">
                <a16:creationId xmlns:a16="http://schemas.microsoft.com/office/drawing/2014/main" id="{6BBD034F-1803-86C5-745D-33D125DF412B}"/>
              </a:ext>
            </a:extLst>
          </p:cNvPr>
          <p:cNvSpPr txBox="1"/>
          <p:nvPr/>
        </p:nvSpPr>
        <p:spPr>
          <a:xfrm>
            <a:off x="5005854" y="2208696"/>
            <a:ext cx="3110741" cy="923330"/>
          </a:xfrm>
          <a:prstGeom prst="rect">
            <a:avLst/>
          </a:prstGeom>
          <a:noFill/>
        </p:spPr>
        <p:txBody>
          <a:bodyPr wrap="square" rtlCol="0">
            <a:spAutoFit/>
          </a:bodyPr>
          <a:lstStyle/>
          <a:p>
            <a:r>
              <a:rPr lang="en-US" sz="5400" b="1" dirty="0">
                <a:solidFill>
                  <a:schemeClr val="accent2">
                    <a:lumMod val="50000"/>
                  </a:schemeClr>
                </a:solidFill>
              </a:rPr>
              <a:t>Timeline</a:t>
            </a:r>
          </a:p>
        </p:txBody>
      </p:sp>
      <p:sp>
        <p:nvSpPr>
          <p:cNvPr id="13" name="TextBox 12">
            <a:extLst>
              <a:ext uri="{FF2B5EF4-FFF2-40B4-BE49-F238E27FC236}">
                <a16:creationId xmlns:a16="http://schemas.microsoft.com/office/drawing/2014/main" id="{F1730E43-D841-66AA-496E-38C540A95288}"/>
              </a:ext>
            </a:extLst>
          </p:cNvPr>
          <p:cNvSpPr txBox="1"/>
          <p:nvPr/>
        </p:nvSpPr>
        <p:spPr>
          <a:xfrm>
            <a:off x="2513744" y="2879137"/>
            <a:ext cx="3258011" cy="1015663"/>
          </a:xfrm>
          <a:prstGeom prst="rect">
            <a:avLst/>
          </a:prstGeom>
          <a:noFill/>
        </p:spPr>
        <p:txBody>
          <a:bodyPr wrap="square" rtlCol="0">
            <a:spAutoFit/>
          </a:bodyPr>
          <a:lstStyle/>
          <a:p>
            <a:r>
              <a:rPr lang="en-US" sz="6000" dirty="0">
                <a:solidFill>
                  <a:schemeClr val="accent3">
                    <a:lumMod val="75000"/>
                  </a:schemeClr>
                </a:solidFill>
              </a:rPr>
              <a:t>Controls</a:t>
            </a:r>
          </a:p>
        </p:txBody>
      </p:sp>
      <p:sp>
        <p:nvSpPr>
          <p:cNvPr id="14" name="TextBox 13">
            <a:extLst>
              <a:ext uri="{FF2B5EF4-FFF2-40B4-BE49-F238E27FC236}">
                <a16:creationId xmlns:a16="http://schemas.microsoft.com/office/drawing/2014/main" id="{DA716001-63C3-B8E0-B500-A7D89AAB21A5}"/>
              </a:ext>
            </a:extLst>
          </p:cNvPr>
          <p:cNvSpPr txBox="1"/>
          <p:nvPr/>
        </p:nvSpPr>
        <p:spPr>
          <a:xfrm>
            <a:off x="2549636" y="4572186"/>
            <a:ext cx="5516028" cy="1015663"/>
          </a:xfrm>
          <a:prstGeom prst="rect">
            <a:avLst/>
          </a:prstGeom>
          <a:noFill/>
        </p:spPr>
        <p:txBody>
          <a:bodyPr wrap="square" rtlCol="0">
            <a:spAutoFit/>
          </a:bodyPr>
          <a:lstStyle/>
          <a:p>
            <a:r>
              <a:rPr lang="en-US" sz="6000" dirty="0">
                <a:solidFill>
                  <a:schemeClr val="tx2"/>
                </a:solidFill>
              </a:rPr>
              <a:t>Sector-specific</a:t>
            </a:r>
          </a:p>
        </p:txBody>
      </p:sp>
      <p:sp>
        <p:nvSpPr>
          <p:cNvPr id="15" name="TextBox 14">
            <a:extLst>
              <a:ext uri="{FF2B5EF4-FFF2-40B4-BE49-F238E27FC236}">
                <a16:creationId xmlns:a16="http://schemas.microsoft.com/office/drawing/2014/main" id="{73EC852D-5D77-B851-2539-0AD7B2F1BF89}"/>
              </a:ext>
            </a:extLst>
          </p:cNvPr>
          <p:cNvSpPr txBox="1"/>
          <p:nvPr/>
        </p:nvSpPr>
        <p:spPr>
          <a:xfrm rot="16200000">
            <a:off x="-1177200" y="2534416"/>
            <a:ext cx="6176187" cy="1323439"/>
          </a:xfrm>
          <a:prstGeom prst="rect">
            <a:avLst/>
          </a:prstGeom>
          <a:noFill/>
        </p:spPr>
        <p:txBody>
          <a:bodyPr wrap="square" rtlCol="0">
            <a:spAutoFit/>
          </a:bodyPr>
          <a:lstStyle/>
          <a:p>
            <a:r>
              <a:rPr lang="en-US" sz="8000" dirty="0"/>
              <a:t>Performance</a:t>
            </a:r>
            <a:endParaRPr lang="en-US" sz="6600" dirty="0"/>
          </a:p>
        </p:txBody>
      </p:sp>
      <p:sp>
        <p:nvSpPr>
          <p:cNvPr id="16" name="TextBox 15">
            <a:extLst>
              <a:ext uri="{FF2B5EF4-FFF2-40B4-BE49-F238E27FC236}">
                <a16:creationId xmlns:a16="http://schemas.microsoft.com/office/drawing/2014/main" id="{C4A4A331-AE9D-9300-0616-A9FD12AC1886}"/>
              </a:ext>
            </a:extLst>
          </p:cNvPr>
          <p:cNvSpPr txBox="1"/>
          <p:nvPr/>
        </p:nvSpPr>
        <p:spPr>
          <a:xfrm>
            <a:off x="2501857" y="3791239"/>
            <a:ext cx="4994645" cy="830997"/>
          </a:xfrm>
          <a:prstGeom prst="rect">
            <a:avLst/>
          </a:prstGeom>
          <a:noFill/>
        </p:spPr>
        <p:txBody>
          <a:bodyPr wrap="square" rtlCol="0">
            <a:spAutoFit/>
          </a:bodyPr>
          <a:lstStyle/>
          <a:p>
            <a:r>
              <a:rPr lang="en-US" sz="4800" dirty="0">
                <a:solidFill>
                  <a:schemeClr val="accent6">
                    <a:lumMod val="75000"/>
                  </a:schemeClr>
                </a:solidFill>
              </a:rPr>
              <a:t>Greenwashing</a:t>
            </a:r>
          </a:p>
        </p:txBody>
      </p:sp>
      <p:sp>
        <p:nvSpPr>
          <p:cNvPr id="17" name="TextBox 16">
            <a:extLst>
              <a:ext uri="{FF2B5EF4-FFF2-40B4-BE49-F238E27FC236}">
                <a16:creationId xmlns:a16="http://schemas.microsoft.com/office/drawing/2014/main" id="{EFC8649D-E8BF-A6B9-32E1-08A7AC7D4A07}"/>
              </a:ext>
            </a:extLst>
          </p:cNvPr>
          <p:cNvSpPr txBox="1"/>
          <p:nvPr/>
        </p:nvSpPr>
        <p:spPr>
          <a:xfrm>
            <a:off x="5683355" y="3224359"/>
            <a:ext cx="2615524" cy="523220"/>
          </a:xfrm>
          <a:prstGeom prst="rect">
            <a:avLst/>
          </a:prstGeom>
          <a:noFill/>
        </p:spPr>
        <p:txBody>
          <a:bodyPr wrap="square" rtlCol="0">
            <a:spAutoFit/>
          </a:bodyPr>
          <a:lstStyle/>
          <a:p>
            <a:r>
              <a:rPr lang="en-US" sz="2800" dirty="0"/>
              <a:t>Data points</a:t>
            </a:r>
          </a:p>
        </p:txBody>
      </p:sp>
      <p:sp>
        <p:nvSpPr>
          <p:cNvPr id="18" name="TextBox 17">
            <a:extLst>
              <a:ext uri="{FF2B5EF4-FFF2-40B4-BE49-F238E27FC236}">
                <a16:creationId xmlns:a16="http://schemas.microsoft.com/office/drawing/2014/main" id="{087452E9-4C11-6E99-737B-205ABAAD194D}"/>
              </a:ext>
            </a:extLst>
          </p:cNvPr>
          <p:cNvSpPr txBox="1"/>
          <p:nvPr/>
        </p:nvSpPr>
        <p:spPr>
          <a:xfrm>
            <a:off x="6876437" y="5647647"/>
            <a:ext cx="2480316" cy="461665"/>
          </a:xfrm>
          <a:prstGeom prst="rect">
            <a:avLst/>
          </a:prstGeom>
          <a:noFill/>
        </p:spPr>
        <p:txBody>
          <a:bodyPr wrap="square" rtlCol="0">
            <a:spAutoFit/>
          </a:bodyPr>
          <a:lstStyle/>
          <a:p>
            <a:r>
              <a:rPr lang="en-US" sz="2400" dirty="0"/>
              <a:t>Comparability</a:t>
            </a:r>
          </a:p>
        </p:txBody>
      </p:sp>
      <p:sp>
        <p:nvSpPr>
          <p:cNvPr id="2" name="TextBox 1">
            <a:extLst>
              <a:ext uri="{FF2B5EF4-FFF2-40B4-BE49-F238E27FC236}">
                <a16:creationId xmlns:a16="http://schemas.microsoft.com/office/drawing/2014/main" id="{9E01A412-6F7A-FBD6-5EEB-4328604BB8BA}"/>
              </a:ext>
            </a:extLst>
          </p:cNvPr>
          <p:cNvSpPr txBox="1"/>
          <p:nvPr/>
        </p:nvSpPr>
        <p:spPr>
          <a:xfrm>
            <a:off x="2710887" y="5461225"/>
            <a:ext cx="4576584" cy="707886"/>
          </a:xfrm>
          <a:prstGeom prst="rect">
            <a:avLst/>
          </a:prstGeom>
          <a:noFill/>
        </p:spPr>
        <p:txBody>
          <a:bodyPr wrap="square" rtlCol="0">
            <a:spAutoFit/>
          </a:bodyPr>
          <a:lstStyle/>
          <a:p>
            <a:r>
              <a:rPr lang="en-US" sz="4000" b="1" dirty="0">
                <a:solidFill>
                  <a:schemeClr val="accent2">
                    <a:lumMod val="50000"/>
                  </a:schemeClr>
                </a:solidFill>
              </a:rPr>
              <a:t>Forward-looking</a:t>
            </a:r>
          </a:p>
        </p:txBody>
      </p:sp>
      <p:sp>
        <p:nvSpPr>
          <p:cNvPr id="4" name="TextBox 3">
            <a:extLst>
              <a:ext uri="{FF2B5EF4-FFF2-40B4-BE49-F238E27FC236}">
                <a16:creationId xmlns:a16="http://schemas.microsoft.com/office/drawing/2014/main" id="{C34965B3-33D5-775B-FCC0-DA35063DBD9F}"/>
              </a:ext>
            </a:extLst>
          </p:cNvPr>
          <p:cNvSpPr txBox="1"/>
          <p:nvPr/>
        </p:nvSpPr>
        <p:spPr>
          <a:xfrm rot="16200000">
            <a:off x="6605310" y="3822760"/>
            <a:ext cx="2799119" cy="646331"/>
          </a:xfrm>
          <a:prstGeom prst="rect">
            <a:avLst/>
          </a:prstGeom>
          <a:noFill/>
        </p:spPr>
        <p:txBody>
          <a:bodyPr wrap="square" rtlCol="0">
            <a:spAutoFit/>
          </a:bodyPr>
          <a:lstStyle/>
          <a:p>
            <a:r>
              <a:rPr lang="en-US" sz="3600" b="1" dirty="0">
                <a:solidFill>
                  <a:schemeClr val="accent3"/>
                </a:solidFill>
              </a:rPr>
              <a:t>Readability</a:t>
            </a:r>
          </a:p>
        </p:txBody>
      </p:sp>
    </p:spTree>
    <p:extLst>
      <p:ext uri="{BB962C8B-B14F-4D97-AF65-F5344CB8AC3E}">
        <p14:creationId xmlns:p14="http://schemas.microsoft.com/office/powerpoint/2010/main" val="20922638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95E1-A280-4CC1-0C64-4652E6461718}"/>
              </a:ext>
            </a:extLst>
          </p:cNvPr>
          <p:cNvSpPr>
            <a:spLocks noGrp="1"/>
          </p:cNvSpPr>
          <p:nvPr>
            <p:ph type="title"/>
          </p:nvPr>
        </p:nvSpPr>
        <p:spPr>
          <a:xfrm>
            <a:off x="305999" y="306000"/>
            <a:ext cx="8705653" cy="360000"/>
          </a:xfrm>
        </p:spPr>
        <p:txBody>
          <a:bodyPr/>
          <a:lstStyle/>
          <a:p>
            <a:r>
              <a:rPr lang="en-US" dirty="0"/>
              <a:t>Reduce the burden and protect competitiveness</a:t>
            </a:r>
          </a:p>
        </p:txBody>
      </p:sp>
      <p:sp>
        <p:nvSpPr>
          <p:cNvPr id="3" name="Text Placeholder 2">
            <a:extLst>
              <a:ext uri="{FF2B5EF4-FFF2-40B4-BE49-F238E27FC236}">
                <a16:creationId xmlns:a16="http://schemas.microsoft.com/office/drawing/2014/main" id="{76DCBF81-5EFA-B64A-5C33-5AFBEF067459}"/>
              </a:ext>
            </a:extLst>
          </p:cNvPr>
          <p:cNvSpPr>
            <a:spLocks noGrp="1"/>
          </p:cNvSpPr>
          <p:nvPr>
            <p:ph type="body" sz="quarter" idx="13"/>
          </p:nvPr>
        </p:nvSpPr>
        <p:spPr/>
        <p:txBody>
          <a:bodyPr/>
          <a:lstStyle/>
          <a:p>
            <a:r>
              <a:rPr lang="en-US" dirty="0"/>
              <a:t>The European example</a:t>
            </a:r>
          </a:p>
        </p:txBody>
      </p:sp>
      <p:sp>
        <p:nvSpPr>
          <p:cNvPr id="7" name="Slide Number Placeholder 6">
            <a:extLst>
              <a:ext uri="{FF2B5EF4-FFF2-40B4-BE49-F238E27FC236}">
                <a16:creationId xmlns:a16="http://schemas.microsoft.com/office/drawing/2014/main" id="{0C5FAD77-F358-CA2C-014A-F9D0B2AFE827}"/>
              </a:ext>
            </a:extLst>
          </p:cNvPr>
          <p:cNvSpPr>
            <a:spLocks noGrp="1"/>
          </p:cNvSpPr>
          <p:nvPr>
            <p:ph type="sldNum" sz="quarter" idx="4"/>
          </p:nvPr>
        </p:nvSpPr>
        <p:spPr/>
        <p:txBody>
          <a:bodyPr/>
          <a:lstStyle/>
          <a:p>
            <a:fld id="{721C06D9-4617-44B0-8711-1EF1C439A609}" type="slidenum">
              <a:rPr lang="en-US" noProof="0" smtClean="0"/>
              <a:pPr/>
              <a:t>6</a:t>
            </a:fld>
            <a:endParaRPr lang="en-US" noProof="0" dirty="0"/>
          </a:p>
        </p:txBody>
      </p:sp>
      <p:sp>
        <p:nvSpPr>
          <p:cNvPr id="9" name="TextBox 8">
            <a:extLst>
              <a:ext uri="{FF2B5EF4-FFF2-40B4-BE49-F238E27FC236}">
                <a16:creationId xmlns:a16="http://schemas.microsoft.com/office/drawing/2014/main" id="{87E161CB-8EB3-8F53-572C-A72F02720987}"/>
              </a:ext>
            </a:extLst>
          </p:cNvPr>
          <p:cNvSpPr txBox="1"/>
          <p:nvPr/>
        </p:nvSpPr>
        <p:spPr>
          <a:xfrm>
            <a:off x="300037" y="2025407"/>
            <a:ext cx="1861638" cy="400110"/>
          </a:xfrm>
          <a:prstGeom prst="rect">
            <a:avLst/>
          </a:prstGeom>
          <a:solidFill>
            <a:schemeClr val="accent6">
              <a:lumMod val="75000"/>
            </a:schemeClr>
          </a:solidFill>
        </p:spPr>
        <p:txBody>
          <a:bodyPr wrap="square" rtlCol="0">
            <a:spAutoFit/>
          </a:bodyPr>
          <a:lstStyle/>
          <a:p>
            <a:r>
              <a:rPr lang="en-US" sz="2000" dirty="0">
                <a:solidFill>
                  <a:schemeClr val="bg1"/>
                </a:solidFill>
              </a:rPr>
              <a:t>CSRD</a:t>
            </a:r>
          </a:p>
        </p:txBody>
      </p:sp>
      <p:sp>
        <p:nvSpPr>
          <p:cNvPr id="10" name="TextBox 9">
            <a:extLst>
              <a:ext uri="{FF2B5EF4-FFF2-40B4-BE49-F238E27FC236}">
                <a16:creationId xmlns:a16="http://schemas.microsoft.com/office/drawing/2014/main" id="{BF126F50-3761-2CD3-15CB-8C34A0E6A77B}"/>
              </a:ext>
            </a:extLst>
          </p:cNvPr>
          <p:cNvSpPr txBox="1"/>
          <p:nvPr/>
        </p:nvSpPr>
        <p:spPr>
          <a:xfrm>
            <a:off x="300037" y="2527071"/>
            <a:ext cx="1861638" cy="400110"/>
          </a:xfrm>
          <a:prstGeom prst="rect">
            <a:avLst/>
          </a:prstGeom>
          <a:solidFill>
            <a:schemeClr val="accent6">
              <a:lumMod val="75000"/>
            </a:schemeClr>
          </a:solidFill>
        </p:spPr>
        <p:txBody>
          <a:bodyPr wrap="square" rtlCol="0">
            <a:spAutoFit/>
          </a:bodyPr>
          <a:lstStyle/>
          <a:p>
            <a:r>
              <a:rPr lang="en-US" sz="2000" dirty="0">
                <a:solidFill>
                  <a:schemeClr val="bg1"/>
                </a:solidFill>
              </a:rPr>
              <a:t>CSDDD</a:t>
            </a:r>
          </a:p>
        </p:txBody>
      </p:sp>
      <p:sp>
        <p:nvSpPr>
          <p:cNvPr id="11" name="TextBox 10">
            <a:extLst>
              <a:ext uri="{FF2B5EF4-FFF2-40B4-BE49-F238E27FC236}">
                <a16:creationId xmlns:a16="http://schemas.microsoft.com/office/drawing/2014/main" id="{CC4ABAF9-A461-906A-66E8-D1FB3CB5D1A0}"/>
              </a:ext>
            </a:extLst>
          </p:cNvPr>
          <p:cNvSpPr txBox="1"/>
          <p:nvPr/>
        </p:nvSpPr>
        <p:spPr>
          <a:xfrm>
            <a:off x="300037" y="3024124"/>
            <a:ext cx="1861638" cy="400110"/>
          </a:xfrm>
          <a:prstGeom prst="rect">
            <a:avLst/>
          </a:prstGeom>
          <a:solidFill>
            <a:schemeClr val="accent6">
              <a:lumMod val="75000"/>
            </a:schemeClr>
          </a:solidFill>
        </p:spPr>
        <p:txBody>
          <a:bodyPr wrap="square" rtlCol="0">
            <a:spAutoFit/>
          </a:bodyPr>
          <a:lstStyle/>
          <a:p>
            <a:r>
              <a:rPr lang="en-US" sz="2000" dirty="0">
                <a:solidFill>
                  <a:schemeClr val="bg1"/>
                </a:solidFill>
              </a:rPr>
              <a:t>EU Taxonomy</a:t>
            </a:r>
          </a:p>
        </p:txBody>
      </p:sp>
      <p:sp>
        <p:nvSpPr>
          <p:cNvPr id="12" name="TextBox 11">
            <a:extLst>
              <a:ext uri="{FF2B5EF4-FFF2-40B4-BE49-F238E27FC236}">
                <a16:creationId xmlns:a16="http://schemas.microsoft.com/office/drawing/2014/main" id="{9335C748-ADF1-1F18-0766-4DB6B86AE2C4}"/>
              </a:ext>
            </a:extLst>
          </p:cNvPr>
          <p:cNvSpPr txBox="1"/>
          <p:nvPr/>
        </p:nvSpPr>
        <p:spPr>
          <a:xfrm>
            <a:off x="300037" y="3521177"/>
            <a:ext cx="1861638" cy="400110"/>
          </a:xfrm>
          <a:prstGeom prst="rect">
            <a:avLst/>
          </a:prstGeom>
          <a:solidFill>
            <a:schemeClr val="accent6">
              <a:lumMod val="75000"/>
            </a:schemeClr>
          </a:solidFill>
        </p:spPr>
        <p:txBody>
          <a:bodyPr wrap="square" rtlCol="0">
            <a:spAutoFit/>
          </a:bodyPr>
          <a:lstStyle/>
          <a:p>
            <a:r>
              <a:rPr lang="en-US" sz="2000" dirty="0">
                <a:solidFill>
                  <a:schemeClr val="bg1"/>
                </a:solidFill>
              </a:rPr>
              <a:t>CBAM</a:t>
            </a:r>
          </a:p>
        </p:txBody>
      </p:sp>
      <p:sp>
        <p:nvSpPr>
          <p:cNvPr id="15" name="TextBox 14">
            <a:extLst>
              <a:ext uri="{FF2B5EF4-FFF2-40B4-BE49-F238E27FC236}">
                <a16:creationId xmlns:a16="http://schemas.microsoft.com/office/drawing/2014/main" id="{DB682BE7-6A0C-4FD0-D9A5-6A1916F35906}"/>
              </a:ext>
            </a:extLst>
          </p:cNvPr>
          <p:cNvSpPr txBox="1"/>
          <p:nvPr/>
        </p:nvSpPr>
        <p:spPr>
          <a:xfrm>
            <a:off x="3958811" y="3889964"/>
            <a:ext cx="4181802" cy="1200329"/>
          </a:xfrm>
          <a:prstGeom prst="rect">
            <a:avLst/>
          </a:prstGeom>
          <a:solidFill>
            <a:schemeClr val="accent2">
              <a:lumMod val="75000"/>
            </a:schemeClr>
          </a:solidFill>
        </p:spPr>
        <p:txBody>
          <a:bodyPr wrap="square">
            <a:spAutoFit/>
          </a:bodyPr>
          <a:lstStyle/>
          <a:p>
            <a:r>
              <a:rPr lang="en-US" sz="2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EU Omnibus package “Simplified Sustainability Reporting Directives” </a:t>
            </a:r>
            <a:endParaRPr lang="en-US" sz="2400" dirty="0">
              <a:solidFill>
                <a:schemeClr val="bg1"/>
              </a:solidFill>
            </a:endParaRPr>
          </a:p>
        </p:txBody>
      </p:sp>
      <p:sp>
        <p:nvSpPr>
          <p:cNvPr id="18" name="Right Brace 17">
            <a:extLst>
              <a:ext uri="{FF2B5EF4-FFF2-40B4-BE49-F238E27FC236}">
                <a16:creationId xmlns:a16="http://schemas.microsoft.com/office/drawing/2014/main" id="{B83F9D8D-478B-58CC-6567-5879BC6F2CB1}"/>
              </a:ext>
            </a:extLst>
          </p:cNvPr>
          <p:cNvSpPr/>
          <p:nvPr/>
        </p:nvSpPr>
        <p:spPr>
          <a:xfrm rot="4158382">
            <a:off x="3754378" y="1132682"/>
            <a:ext cx="480907" cy="4592634"/>
          </a:xfrm>
          <a:prstGeom prst="rightBrace">
            <a:avLst>
              <a:gd name="adj1" fmla="val 8333"/>
              <a:gd name="adj2" fmla="val 53097"/>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68CAEC5-5427-410D-4A09-1E86FE180362}"/>
              </a:ext>
            </a:extLst>
          </p:cNvPr>
          <p:cNvSpPr txBox="1"/>
          <p:nvPr/>
        </p:nvSpPr>
        <p:spPr>
          <a:xfrm>
            <a:off x="3994832" y="1128200"/>
            <a:ext cx="5975646" cy="1323439"/>
          </a:xfrm>
          <a:prstGeom prst="rect">
            <a:avLst/>
          </a:prstGeom>
          <a:solidFill>
            <a:schemeClr val="accent6">
              <a:lumMod val="20000"/>
              <a:lumOff val="80000"/>
            </a:schemeClr>
          </a:solidFill>
        </p:spPr>
        <p:txBody>
          <a:bodyPr wrap="square" rtlCol="0">
            <a:spAutoFit/>
          </a:bodyPr>
          <a:lstStyle/>
          <a:p>
            <a:r>
              <a:rPr lang="en-US" sz="1600" dirty="0">
                <a:solidFill>
                  <a:schemeClr val="tx1">
                    <a:lumMod val="75000"/>
                  </a:schemeClr>
                </a:solidFill>
              </a:rPr>
              <a:t>Need to protect economic competitiveness:</a:t>
            </a:r>
          </a:p>
          <a:p>
            <a:pPr marL="342900" indent="-342900">
              <a:buFontTx/>
              <a:buChar char="-"/>
            </a:pPr>
            <a:r>
              <a:rPr lang="en-US" sz="1600" dirty="0">
                <a:solidFill>
                  <a:schemeClr val="tx1">
                    <a:lumMod val="75000"/>
                  </a:schemeClr>
                </a:solidFill>
              </a:rPr>
              <a:t>Streamline / Consolidate / Eliminate overlapping regulations</a:t>
            </a:r>
          </a:p>
          <a:p>
            <a:pPr marL="342900" indent="-342900">
              <a:buFontTx/>
              <a:buChar char="-"/>
            </a:pPr>
            <a:r>
              <a:rPr lang="en-US" sz="1600" dirty="0">
                <a:solidFill>
                  <a:schemeClr val="tx1">
                    <a:lumMod val="75000"/>
                  </a:schemeClr>
                </a:solidFill>
              </a:rPr>
              <a:t>Address disproportionate requirements</a:t>
            </a:r>
          </a:p>
          <a:p>
            <a:pPr marL="342900" indent="-342900">
              <a:buFontTx/>
              <a:buChar char="-"/>
            </a:pPr>
            <a:r>
              <a:rPr lang="en-US" sz="1600" dirty="0">
                <a:solidFill>
                  <a:schemeClr val="tx1">
                    <a:lumMod val="75000"/>
                  </a:schemeClr>
                </a:solidFill>
              </a:rPr>
              <a:t>Allow more time</a:t>
            </a:r>
          </a:p>
          <a:p>
            <a:pPr marL="342900" indent="-342900">
              <a:buFontTx/>
              <a:buChar char="-"/>
            </a:pPr>
            <a:r>
              <a:rPr lang="en-US" sz="1600" dirty="0">
                <a:solidFill>
                  <a:schemeClr val="tx1">
                    <a:lumMod val="75000"/>
                  </a:schemeClr>
                </a:solidFill>
              </a:rPr>
              <a:t>Shift focus to most harmful activities</a:t>
            </a:r>
          </a:p>
        </p:txBody>
      </p:sp>
      <p:sp>
        <p:nvSpPr>
          <p:cNvPr id="22" name="TextBox 21">
            <a:extLst>
              <a:ext uri="{FF2B5EF4-FFF2-40B4-BE49-F238E27FC236}">
                <a16:creationId xmlns:a16="http://schemas.microsoft.com/office/drawing/2014/main" id="{49FCF48D-0A96-A0BC-F23B-B19D7FA175F4}"/>
              </a:ext>
            </a:extLst>
          </p:cNvPr>
          <p:cNvSpPr txBox="1"/>
          <p:nvPr/>
        </p:nvSpPr>
        <p:spPr>
          <a:xfrm>
            <a:off x="9224334" y="3507631"/>
            <a:ext cx="2614185" cy="584775"/>
          </a:xfrm>
          <a:prstGeom prst="rect">
            <a:avLst/>
          </a:prstGeom>
          <a:solidFill>
            <a:schemeClr val="accent6">
              <a:lumMod val="20000"/>
              <a:lumOff val="80000"/>
            </a:schemeClr>
          </a:solidFill>
          <a:ln w="28575">
            <a:solidFill>
              <a:schemeClr val="accent2">
                <a:lumMod val="50000"/>
              </a:schemeClr>
            </a:solidFill>
          </a:ln>
        </p:spPr>
        <p:txBody>
          <a:bodyPr wrap="square" rtlCol="0">
            <a:spAutoFit/>
          </a:bodyPr>
          <a:lstStyle/>
          <a:p>
            <a:r>
              <a:rPr lang="en-US" sz="1600" dirty="0">
                <a:solidFill>
                  <a:schemeClr val="tx1">
                    <a:lumMod val="75000"/>
                  </a:schemeClr>
                </a:solidFill>
              </a:rPr>
              <a:t>Less ESG data from fewer companies</a:t>
            </a:r>
          </a:p>
        </p:txBody>
      </p:sp>
      <p:sp>
        <p:nvSpPr>
          <p:cNvPr id="23" name="TextBox 22">
            <a:extLst>
              <a:ext uri="{FF2B5EF4-FFF2-40B4-BE49-F238E27FC236}">
                <a16:creationId xmlns:a16="http://schemas.microsoft.com/office/drawing/2014/main" id="{6E955BD6-5429-20FD-A326-8193F55A3B5D}"/>
              </a:ext>
            </a:extLst>
          </p:cNvPr>
          <p:cNvSpPr txBox="1"/>
          <p:nvPr/>
        </p:nvSpPr>
        <p:spPr>
          <a:xfrm>
            <a:off x="9224336" y="4194291"/>
            <a:ext cx="2614185" cy="584775"/>
          </a:xfrm>
          <a:prstGeom prst="rect">
            <a:avLst/>
          </a:prstGeom>
          <a:solidFill>
            <a:schemeClr val="accent6">
              <a:lumMod val="20000"/>
              <a:lumOff val="80000"/>
            </a:schemeClr>
          </a:solidFill>
          <a:ln w="28575">
            <a:solidFill>
              <a:schemeClr val="accent2">
                <a:lumMod val="50000"/>
              </a:schemeClr>
            </a:solidFill>
          </a:ln>
        </p:spPr>
        <p:txBody>
          <a:bodyPr wrap="square" rtlCol="0">
            <a:spAutoFit/>
          </a:bodyPr>
          <a:lstStyle/>
          <a:p>
            <a:r>
              <a:rPr lang="en-US" sz="1600" dirty="0">
                <a:solidFill>
                  <a:schemeClr val="tx1">
                    <a:lumMod val="75000"/>
                  </a:schemeClr>
                </a:solidFill>
              </a:rPr>
              <a:t>Greater focus on quantitative disclosures</a:t>
            </a:r>
          </a:p>
        </p:txBody>
      </p:sp>
      <p:sp>
        <p:nvSpPr>
          <p:cNvPr id="24" name="TextBox 23">
            <a:extLst>
              <a:ext uri="{FF2B5EF4-FFF2-40B4-BE49-F238E27FC236}">
                <a16:creationId xmlns:a16="http://schemas.microsoft.com/office/drawing/2014/main" id="{EA859B16-7790-BBAC-5CC2-75D74AB7BF38}"/>
              </a:ext>
            </a:extLst>
          </p:cNvPr>
          <p:cNvSpPr txBox="1"/>
          <p:nvPr/>
        </p:nvSpPr>
        <p:spPr>
          <a:xfrm>
            <a:off x="9224335" y="4880951"/>
            <a:ext cx="2614185" cy="584775"/>
          </a:xfrm>
          <a:prstGeom prst="rect">
            <a:avLst/>
          </a:prstGeom>
          <a:solidFill>
            <a:schemeClr val="accent6">
              <a:lumMod val="20000"/>
              <a:lumOff val="80000"/>
            </a:schemeClr>
          </a:solidFill>
          <a:ln w="28575">
            <a:solidFill>
              <a:schemeClr val="accent2">
                <a:lumMod val="50000"/>
              </a:schemeClr>
            </a:solidFill>
          </a:ln>
        </p:spPr>
        <p:txBody>
          <a:bodyPr wrap="square" rtlCol="0">
            <a:spAutoFit/>
          </a:bodyPr>
          <a:lstStyle/>
          <a:p>
            <a:r>
              <a:rPr lang="en-US" sz="1600" dirty="0">
                <a:solidFill>
                  <a:schemeClr val="tx1">
                    <a:lumMod val="75000"/>
                  </a:schemeClr>
                </a:solidFill>
              </a:rPr>
              <a:t>More time to adapt to the new rules</a:t>
            </a:r>
          </a:p>
        </p:txBody>
      </p:sp>
      <p:cxnSp>
        <p:nvCxnSpPr>
          <p:cNvPr id="5" name="Straight Arrow Connector 4">
            <a:extLst>
              <a:ext uri="{FF2B5EF4-FFF2-40B4-BE49-F238E27FC236}">
                <a16:creationId xmlns:a16="http://schemas.microsoft.com/office/drawing/2014/main" id="{A9876F3B-B693-2B06-AEE0-F26DF7F1A156}"/>
              </a:ext>
            </a:extLst>
          </p:cNvPr>
          <p:cNvCxnSpPr>
            <a:cxnSpLocks/>
            <a:stCxn id="15" idx="3"/>
          </p:cNvCxnSpPr>
          <p:nvPr/>
        </p:nvCxnSpPr>
        <p:spPr>
          <a:xfrm>
            <a:off x="8140613" y="4490129"/>
            <a:ext cx="935654"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F8DB71-C325-01D5-BBAD-47B11ABAE4AB}"/>
              </a:ext>
            </a:extLst>
          </p:cNvPr>
          <p:cNvSpPr txBox="1"/>
          <p:nvPr/>
        </p:nvSpPr>
        <p:spPr>
          <a:xfrm>
            <a:off x="3958811" y="5141069"/>
            <a:ext cx="2076229" cy="830997"/>
          </a:xfrm>
          <a:prstGeom prst="rect">
            <a:avLst/>
          </a:prstGeom>
          <a:solidFill>
            <a:schemeClr val="accent2">
              <a:lumMod val="60000"/>
              <a:lumOff val="40000"/>
            </a:schemeClr>
          </a:solidFill>
        </p:spPr>
        <p:txBody>
          <a:bodyPr wrap="square" rtlCol="0">
            <a:spAutoFit/>
          </a:bodyPr>
          <a:lstStyle/>
          <a:p>
            <a:r>
              <a:rPr lang="en-US" sz="1600" dirty="0">
                <a:solidFill>
                  <a:schemeClr val="tx1">
                    <a:lumMod val="75000"/>
                  </a:schemeClr>
                </a:solidFill>
              </a:rPr>
              <a:t>Stop the Clock – on reporting deadline delays</a:t>
            </a:r>
          </a:p>
        </p:txBody>
      </p:sp>
      <p:sp>
        <p:nvSpPr>
          <p:cNvPr id="14" name="TextBox 13">
            <a:extLst>
              <a:ext uri="{FF2B5EF4-FFF2-40B4-BE49-F238E27FC236}">
                <a16:creationId xmlns:a16="http://schemas.microsoft.com/office/drawing/2014/main" id="{E548FE48-1997-7D93-69A5-E90DB7553067}"/>
              </a:ext>
            </a:extLst>
          </p:cNvPr>
          <p:cNvSpPr txBox="1"/>
          <p:nvPr/>
        </p:nvSpPr>
        <p:spPr>
          <a:xfrm>
            <a:off x="6064384" y="5141069"/>
            <a:ext cx="2076229" cy="830997"/>
          </a:xfrm>
          <a:prstGeom prst="rect">
            <a:avLst/>
          </a:prstGeom>
          <a:solidFill>
            <a:schemeClr val="accent2">
              <a:lumMod val="60000"/>
              <a:lumOff val="40000"/>
            </a:schemeClr>
          </a:solidFill>
        </p:spPr>
        <p:txBody>
          <a:bodyPr wrap="square" rtlCol="0">
            <a:spAutoFit/>
          </a:bodyPr>
          <a:lstStyle/>
          <a:p>
            <a:r>
              <a:rPr lang="en-US" sz="1600" dirty="0">
                <a:solidFill>
                  <a:schemeClr val="tx1">
                    <a:lumMod val="75000"/>
                  </a:schemeClr>
                </a:solidFill>
              </a:rPr>
              <a:t>Substantive changes to the CSRD and CSDDD</a:t>
            </a:r>
          </a:p>
        </p:txBody>
      </p:sp>
    </p:spTree>
    <p:extLst>
      <p:ext uri="{BB962C8B-B14F-4D97-AF65-F5344CB8AC3E}">
        <p14:creationId xmlns:p14="http://schemas.microsoft.com/office/powerpoint/2010/main" val="32594549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811E6-647E-FFE4-AC0D-A227CBF46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1F04E-BB2D-2BA5-D4EC-F9F7201C22AF}"/>
              </a:ext>
            </a:extLst>
          </p:cNvPr>
          <p:cNvSpPr>
            <a:spLocks noGrp="1"/>
          </p:cNvSpPr>
          <p:nvPr>
            <p:ph type="title"/>
          </p:nvPr>
        </p:nvSpPr>
        <p:spPr>
          <a:xfrm>
            <a:off x="305999" y="306000"/>
            <a:ext cx="8705653" cy="360000"/>
          </a:xfrm>
        </p:spPr>
        <p:txBody>
          <a:bodyPr/>
          <a:lstStyle/>
          <a:p>
            <a:r>
              <a:rPr lang="en-US" dirty="0"/>
              <a:t>Reduce the burden and protect competitiveness</a:t>
            </a:r>
          </a:p>
        </p:txBody>
      </p:sp>
      <p:sp>
        <p:nvSpPr>
          <p:cNvPr id="3" name="Text Placeholder 2">
            <a:extLst>
              <a:ext uri="{FF2B5EF4-FFF2-40B4-BE49-F238E27FC236}">
                <a16:creationId xmlns:a16="http://schemas.microsoft.com/office/drawing/2014/main" id="{432F2930-7FF4-F3BD-DBAD-74E8E11E21EA}"/>
              </a:ext>
            </a:extLst>
          </p:cNvPr>
          <p:cNvSpPr>
            <a:spLocks noGrp="1"/>
          </p:cNvSpPr>
          <p:nvPr>
            <p:ph type="body" sz="quarter" idx="13"/>
          </p:nvPr>
        </p:nvSpPr>
        <p:spPr/>
        <p:txBody>
          <a:bodyPr/>
          <a:lstStyle/>
          <a:p>
            <a:r>
              <a:rPr lang="en-US" dirty="0"/>
              <a:t>The European example</a:t>
            </a:r>
          </a:p>
        </p:txBody>
      </p:sp>
      <p:sp>
        <p:nvSpPr>
          <p:cNvPr id="7" name="Slide Number Placeholder 6">
            <a:extLst>
              <a:ext uri="{FF2B5EF4-FFF2-40B4-BE49-F238E27FC236}">
                <a16:creationId xmlns:a16="http://schemas.microsoft.com/office/drawing/2014/main" id="{8F5F940E-0AB3-2BBA-27E4-0F6DBC28494D}"/>
              </a:ext>
            </a:extLst>
          </p:cNvPr>
          <p:cNvSpPr>
            <a:spLocks noGrp="1"/>
          </p:cNvSpPr>
          <p:nvPr>
            <p:ph type="sldNum" sz="quarter" idx="4"/>
          </p:nvPr>
        </p:nvSpPr>
        <p:spPr/>
        <p:txBody>
          <a:bodyPr/>
          <a:lstStyle/>
          <a:p>
            <a:fld id="{721C06D9-4617-44B0-8711-1EF1C439A609}" type="slidenum">
              <a:rPr lang="en-US" noProof="0" smtClean="0"/>
              <a:pPr/>
              <a:t>7</a:t>
            </a:fld>
            <a:endParaRPr lang="en-US" noProof="0" dirty="0"/>
          </a:p>
        </p:txBody>
      </p:sp>
      <p:pic>
        <p:nvPicPr>
          <p:cNvPr id="5" name="Picture 4">
            <a:extLst>
              <a:ext uri="{FF2B5EF4-FFF2-40B4-BE49-F238E27FC236}">
                <a16:creationId xmlns:a16="http://schemas.microsoft.com/office/drawing/2014/main" id="{FC3352BB-5543-8B9C-24D3-993F1400617E}"/>
              </a:ext>
            </a:extLst>
          </p:cNvPr>
          <p:cNvPicPr>
            <a:picLocks noChangeAspect="1"/>
          </p:cNvPicPr>
          <p:nvPr/>
        </p:nvPicPr>
        <p:blipFill>
          <a:blip r:embed="rId2"/>
          <a:srcRect b="12434"/>
          <a:stretch/>
        </p:blipFill>
        <p:spPr>
          <a:xfrm>
            <a:off x="331436" y="1191107"/>
            <a:ext cx="9427340" cy="5146631"/>
          </a:xfrm>
          <a:prstGeom prst="rect">
            <a:avLst/>
          </a:prstGeom>
        </p:spPr>
      </p:pic>
      <p:sp>
        <p:nvSpPr>
          <p:cNvPr id="13" name="TextBox 12">
            <a:extLst>
              <a:ext uri="{FF2B5EF4-FFF2-40B4-BE49-F238E27FC236}">
                <a16:creationId xmlns:a16="http://schemas.microsoft.com/office/drawing/2014/main" id="{619A6D8B-4823-D9A7-B4E3-E200B3AAC36B}"/>
              </a:ext>
            </a:extLst>
          </p:cNvPr>
          <p:cNvSpPr txBox="1"/>
          <p:nvPr/>
        </p:nvSpPr>
        <p:spPr>
          <a:xfrm>
            <a:off x="9900745" y="4918841"/>
            <a:ext cx="2199290" cy="954107"/>
          </a:xfrm>
          <a:prstGeom prst="rect">
            <a:avLst/>
          </a:prstGeom>
          <a:noFill/>
        </p:spPr>
        <p:txBody>
          <a:bodyPr wrap="square" rtlCol="0">
            <a:spAutoFit/>
          </a:bodyPr>
          <a:lstStyle/>
          <a:p>
            <a:r>
              <a:rPr lang="en-US" sz="800" dirty="0"/>
              <a:t>* Including non-EU issuers listed on an EU regulated market</a:t>
            </a:r>
          </a:p>
          <a:p>
            <a:r>
              <a:rPr lang="en-US" sz="800" dirty="0"/>
              <a:t>** For countries which have already transposed the current CSRD, local existing laws prevail until amended</a:t>
            </a:r>
          </a:p>
          <a:p>
            <a:r>
              <a:rPr lang="en-US" sz="800" dirty="0"/>
              <a:t>*** Assuming the current CSRD is not transposed before the entry</a:t>
            </a:r>
          </a:p>
        </p:txBody>
      </p:sp>
      <p:sp>
        <p:nvSpPr>
          <p:cNvPr id="4" name="TextBox 3">
            <a:extLst>
              <a:ext uri="{FF2B5EF4-FFF2-40B4-BE49-F238E27FC236}">
                <a16:creationId xmlns:a16="http://schemas.microsoft.com/office/drawing/2014/main" id="{9A3D50AD-D28F-15C9-AA78-2B4A9CB7AD94}"/>
              </a:ext>
            </a:extLst>
          </p:cNvPr>
          <p:cNvSpPr txBox="1"/>
          <p:nvPr/>
        </p:nvSpPr>
        <p:spPr>
          <a:xfrm>
            <a:off x="9900745" y="1255292"/>
            <a:ext cx="2199290" cy="830997"/>
          </a:xfrm>
          <a:prstGeom prst="rect">
            <a:avLst/>
          </a:prstGeom>
          <a:solidFill>
            <a:schemeClr val="accent6">
              <a:lumMod val="20000"/>
              <a:lumOff val="80000"/>
            </a:schemeClr>
          </a:solidFill>
          <a:ln w="28575">
            <a:solidFill>
              <a:schemeClr val="accent2">
                <a:lumMod val="50000"/>
              </a:schemeClr>
            </a:solidFill>
          </a:ln>
        </p:spPr>
        <p:txBody>
          <a:bodyPr wrap="square" rtlCol="0">
            <a:spAutoFit/>
          </a:bodyPr>
          <a:lstStyle/>
          <a:p>
            <a:r>
              <a:rPr lang="en-US" sz="1600" dirty="0">
                <a:solidFill>
                  <a:schemeClr val="tx1">
                    <a:lumMod val="75000"/>
                  </a:schemeClr>
                </a:solidFill>
              </a:rPr>
              <a:t>Existing Directives are not fundamentally revamped</a:t>
            </a:r>
          </a:p>
        </p:txBody>
      </p:sp>
      <p:sp>
        <p:nvSpPr>
          <p:cNvPr id="6" name="TextBox 5">
            <a:extLst>
              <a:ext uri="{FF2B5EF4-FFF2-40B4-BE49-F238E27FC236}">
                <a16:creationId xmlns:a16="http://schemas.microsoft.com/office/drawing/2014/main" id="{AD035E71-11AD-9E96-5131-B5D132E63221}"/>
              </a:ext>
            </a:extLst>
          </p:cNvPr>
          <p:cNvSpPr txBox="1"/>
          <p:nvPr/>
        </p:nvSpPr>
        <p:spPr>
          <a:xfrm>
            <a:off x="9900745" y="2212885"/>
            <a:ext cx="2199290" cy="830997"/>
          </a:xfrm>
          <a:prstGeom prst="rect">
            <a:avLst/>
          </a:prstGeom>
          <a:solidFill>
            <a:schemeClr val="accent6">
              <a:lumMod val="20000"/>
              <a:lumOff val="80000"/>
            </a:schemeClr>
          </a:solidFill>
          <a:ln w="28575">
            <a:solidFill>
              <a:schemeClr val="accent2">
                <a:lumMod val="50000"/>
              </a:schemeClr>
            </a:solidFill>
          </a:ln>
        </p:spPr>
        <p:txBody>
          <a:bodyPr wrap="square" rtlCol="0">
            <a:spAutoFit/>
          </a:bodyPr>
          <a:lstStyle/>
          <a:p>
            <a:r>
              <a:rPr lang="en-US" sz="1600" dirty="0">
                <a:solidFill>
                  <a:schemeClr val="tx1">
                    <a:lumMod val="75000"/>
                  </a:schemeClr>
                </a:solidFill>
              </a:rPr>
              <a:t>The proposals stick to the substance of the existing regulations</a:t>
            </a:r>
          </a:p>
        </p:txBody>
      </p:sp>
      <p:sp>
        <p:nvSpPr>
          <p:cNvPr id="8" name="TextBox 7">
            <a:extLst>
              <a:ext uri="{FF2B5EF4-FFF2-40B4-BE49-F238E27FC236}">
                <a16:creationId xmlns:a16="http://schemas.microsoft.com/office/drawing/2014/main" id="{503BF592-C9C0-1B84-D850-FA755ABA42C1}"/>
              </a:ext>
            </a:extLst>
          </p:cNvPr>
          <p:cNvSpPr txBox="1"/>
          <p:nvPr/>
        </p:nvSpPr>
        <p:spPr>
          <a:xfrm>
            <a:off x="9900745" y="3176581"/>
            <a:ext cx="2199290" cy="1077218"/>
          </a:xfrm>
          <a:prstGeom prst="rect">
            <a:avLst/>
          </a:prstGeom>
          <a:solidFill>
            <a:schemeClr val="accent6">
              <a:lumMod val="20000"/>
              <a:lumOff val="80000"/>
            </a:schemeClr>
          </a:solidFill>
          <a:ln w="28575">
            <a:solidFill>
              <a:schemeClr val="accent2">
                <a:lumMod val="50000"/>
              </a:schemeClr>
            </a:solidFill>
          </a:ln>
        </p:spPr>
        <p:txBody>
          <a:bodyPr wrap="square" rtlCol="0">
            <a:spAutoFit/>
          </a:bodyPr>
          <a:lstStyle/>
          <a:p>
            <a:r>
              <a:rPr lang="en-US" sz="1600" dirty="0">
                <a:solidFill>
                  <a:schemeClr val="tx1">
                    <a:lumMod val="75000"/>
                  </a:schemeClr>
                </a:solidFill>
              </a:rPr>
              <a:t>There is no backtracking on sustainability commitments</a:t>
            </a:r>
          </a:p>
        </p:txBody>
      </p:sp>
    </p:spTree>
    <p:extLst>
      <p:ext uri="{BB962C8B-B14F-4D97-AF65-F5344CB8AC3E}">
        <p14:creationId xmlns:p14="http://schemas.microsoft.com/office/powerpoint/2010/main" val="8405749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02679-732F-A744-6A45-155C56E07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B9451-55F3-C1BB-8CC3-A7B8A7EF0B58}"/>
              </a:ext>
            </a:extLst>
          </p:cNvPr>
          <p:cNvSpPr>
            <a:spLocks noGrp="1"/>
          </p:cNvSpPr>
          <p:nvPr>
            <p:ph type="title"/>
          </p:nvPr>
        </p:nvSpPr>
        <p:spPr>
          <a:xfrm>
            <a:off x="305999" y="306000"/>
            <a:ext cx="8705653" cy="360000"/>
          </a:xfrm>
        </p:spPr>
        <p:txBody>
          <a:bodyPr/>
          <a:lstStyle/>
          <a:p>
            <a:r>
              <a:rPr lang="en-US" dirty="0"/>
              <a:t>Anticipate the emerging rules</a:t>
            </a:r>
          </a:p>
        </p:txBody>
      </p:sp>
      <p:sp>
        <p:nvSpPr>
          <p:cNvPr id="3" name="Text Placeholder 2">
            <a:extLst>
              <a:ext uri="{FF2B5EF4-FFF2-40B4-BE49-F238E27FC236}">
                <a16:creationId xmlns:a16="http://schemas.microsoft.com/office/drawing/2014/main" id="{C74B4691-D871-6AB8-FDBA-1A0296F3A5C6}"/>
              </a:ext>
            </a:extLst>
          </p:cNvPr>
          <p:cNvSpPr>
            <a:spLocks noGrp="1"/>
          </p:cNvSpPr>
          <p:nvPr>
            <p:ph type="body" sz="quarter" idx="13"/>
          </p:nvPr>
        </p:nvSpPr>
        <p:spPr/>
        <p:txBody>
          <a:bodyPr/>
          <a:lstStyle/>
          <a:p>
            <a:r>
              <a:rPr lang="en-US" dirty="0"/>
              <a:t>The US example</a:t>
            </a:r>
          </a:p>
        </p:txBody>
      </p:sp>
      <p:sp>
        <p:nvSpPr>
          <p:cNvPr id="7" name="Slide Number Placeholder 6">
            <a:extLst>
              <a:ext uri="{FF2B5EF4-FFF2-40B4-BE49-F238E27FC236}">
                <a16:creationId xmlns:a16="http://schemas.microsoft.com/office/drawing/2014/main" id="{1B6245A4-12B7-0DBB-37C0-14215D97DE4E}"/>
              </a:ext>
            </a:extLst>
          </p:cNvPr>
          <p:cNvSpPr>
            <a:spLocks noGrp="1"/>
          </p:cNvSpPr>
          <p:nvPr>
            <p:ph type="sldNum" sz="quarter" idx="4"/>
          </p:nvPr>
        </p:nvSpPr>
        <p:spPr/>
        <p:txBody>
          <a:bodyPr/>
          <a:lstStyle/>
          <a:p>
            <a:fld id="{721C06D9-4617-44B0-8711-1EF1C439A609}" type="slidenum">
              <a:rPr lang="en-US" noProof="0" smtClean="0"/>
              <a:pPr/>
              <a:t>8</a:t>
            </a:fld>
            <a:endParaRPr lang="en-US" noProof="0" dirty="0"/>
          </a:p>
        </p:txBody>
      </p:sp>
      <p:sp>
        <p:nvSpPr>
          <p:cNvPr id="14" name="TextBox 13">
            <a:extLst>
              <a:ext uri="{FF2B5EF4-FFF2-40B4-BE49-F238E27FC236}">
                <a16:creationId xmlns:a16="http://schemas.microsoft.com/office/drawing/2014/main" id="{DB348004-26A8-92B0-DBF3-EA4BC147EB6F}"/>
              </a:ext>
            </a:extLst>
          </p:cNvPr>
          <p:cNvSpPr txBox="1"/>
          <p:nvPr/>
        </p:nvSpPr>
        <p:spPr>
          <a:xfrm>
            <a:off x="215497" y="1203489"/>
            <a:ext cx="9684640" cy="400110"/>
          </a:xfrm>
          <a:prstGeom prst="rect">
            <a:avLst/>
          </a:prstGeom>
          <a:noFill/>
        </p:spPr>
        <p:txBody>
          <a:bodyPr wrap="square">
            <a:spAutoFit/>
          </a:bodyPr>
          <a:lstStyle/>
          <a:p>
            <a:pPr marL="0" marR="0"/>
            <a:r>
              <a:rPr lang="en-US" sz="2000" b="1" kern="100" dirty="0">
                <a:effectLst/>
                <a:latin typeface="Arial" panose="020B0604020202020204" pitchFamily="34" charset="0"/>
                <a:ea typeface="Calibri" panose="020F0502020204030204" pitchFamily="34" charset="0"/>
                <a:cs typeface="Times New Roman" panose="02020603050405020304" pitchFamily="18" charset="0"/>
              </a:rPr>
              <a:t>The defense of the SEC climate-related disclosure rules has been halted.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2DDBC8C-DF45-4F1B-D955-DF4E00001564}"/>
              </a:ext>
            </a:extLst>
          </p:cNvPr>
          <p:cNvSpPr txBox="1"/>
          <p:nvPr/>
        </p:nvSpPr>
        <p:spPr>
          <a:xfrm>
            <a:off x="209472" y="1624052"/>
            <a:ext cx="11592387" cy="707886"/>
          </a:xfrm>
          <a:prstGeom prst="rect">
            <a:avLst/>
          </a:prstGeom>
          <a:noFill/>
        </p:spPr>
        <p:txBody>
          <a:bodyPr wrap="square">
            <a:spAutoFit/>
          </a:bodyPr>
          <a:lstStyle/>
          <a:p>
            <a:r>
              <a:rPr lang="en-US" sz="2000" b="1" kern="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But 6 states keep moving and are introducing or have passed legislation requiring companies with $1 billion or more in revenue to report Scope 1, 2, and 3 emissions.</a:t>
            </a:r>
            <a:endParaRPr lang="en-US" sz="20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339940B-0038-B10D-6744-5BB768A5F5E0}"/>
              </a:ext>
            </a:extLst>
          </p:cNvPr>
          <p:cNvSpPr txBox="1"/>
          <p:nvPr/>
        </p:nvSpPr>
        <p:spPr>
          <a:xfrm>
            <a:off x="1487838" y="5362626"/>
            <a:ext cx="2818048" cy="461665"/>
          </a:xfrm>
          <a:prstGeom prst="rect">
            <a:avLst/>
          </a:prstGeom>
          <a:solidFill>
            <a:schemeClr val="bg1">
              <a:lumMod val="95000"/>
            </a:schemeClr>
          </a:solidFill>
        </p:spPr>
        <p:txBody>
          <a:bodyPr wrap="square">
            <a:spAutoFit/>
          </a:bodyPr>
          <a:lstStyle>
            <a:defPPr>
              <a:defRPr lang="en-US"/>
            </a:defPPr>
            <a:lvl1pPr marR="0" lvl="0">
              <a:buSzPts val="1000"/>
              <a:tabLst>
                <a:tab pos="457200" algn="l"/>
              </a:tabLst>
              <a:defRPr sz="1200" kern="100">
                <a:solidFill>
                  <a:srgbClr val="595959"/>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en-US" dirty="0"/>
              <a:t>Pending</a:t>
            </a:r>
          </a:p>
          <a:p>
            <a:r>
              <a:rPr lang="en-US" dirty="0"/>
              <a:t>Phased-in reporting from 2027 to 2031</a:t>
            </a:r>
          </a:p>
        </p:txBody>
      </p:sp>
      <p:graphicFrame>
        <p:nvGraphicFramePr>
          <p:cNvPr id="4" name="Diagram 3">
            <a:extLst>
              <a:ext uri="{FF2B5EF4-FFF2-40B4-BE49-F238E27FC236}">
                <a16:creationId xmlns:a16="http://schemas.microsoft.com/office/drawing/2014/main" id="{01C42DF1-36C5-8F11-6380-2402B82A6752}"/>
              </a:ext>
            </a:extLst>
          </p:cNvPr>
          <p:cNvGraphicFramePr/>
          <p:nvPr>
            <p:extLst>
              <p:ext uri="{D42A27DB-BD31-4B8C-83A1-F6EECF244321}">
                <p14:modId xmlns:p14="http://schemas.microsoft.com/office/powerpoint/2010/main" val="1658590357"/>
              </p:ext>
            </p:extLst>
          </p:nvPr>
        </p:nvGraphicFramePr>
        <p:xfrm>
          <a:off x="2281230" y="2604091"/>
          <a:ext cx="7314223" cy="3702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54F84A-C04D-535D-7A99-ABDD5A673976}"/>
              </a:ext>
            </a:extLst>
          </p:cNvPr>
          <p:cNvSpPr txBox="1"/>
          <p:nvPr/>
        </p:nvSpPr>
        <p:spPr>
          <a:xfrm>
            <a:off x="4367415" y="5485737"/>
            <a:ext cx="1118491" cy="338554"/>
          </a:xfrm>
          <a:prstGeom prst="rect">
            <a:avLst/>
          </a:prstGeom>
          <a:noFill/>
        </p:spPr>
        <p:txBody>
          <a:bodyPr wrap="square" rtlCol="0">
            <a:spAutoFit/>
          </a:bodyPr>
          <a:lstStyle/>
          <a:p>
            <a:pPr algn="ctr"/>
            <a:r>
              <a:rPr lang="en-US" sz="1600" dirty="0">
                <a:solidFill>
                  <a:schemeClr val="bg1"/>
                </a:solidFill>
              </a:rPr>
              <a:t>Colorado</a:t>
            </a:r>
          </a:p>
        </p:txBody>
      </p:sp>
      <p:sp>
        <p:nvSpPr>
          <p:cNvPr id="6" name="TextBox 5">
            <a:extLst>
              <a:ext uri="{FF2B5EF4-FFF2-40B4-BE49-F238E27FC236}">
                <a16:creationId xmlns:a16="http://schemas.microsoft.com/office/drawing/2014/main" id="{66D59098-A95B-FBAF-103E-FD31A72B17D9}"/>
              </a:ext>
            </a:extLst>
          </p:cNvPr>
          <p:cNvSpPr txBox="1"/>
          <p:nvPr/>
        </p:nvSpPr>
        <p:spPr>
          <a:xfrm>
            <a:off x="6273705" y="4301634"/>
            <a:ext cx="1285855" cy="338554"/>
          </a:xfrm>
          <a:prstGeom prst="rect">
            <a:avLst/>
          </a:prstGeom>
          <a:noFill/>
        </p:spPr>
        <p:txBody>
          <a:bodyPr wrap="square" rtlCol="0">
            <a:spAutoFit/>
          </a:bodyPr>
          <a:lstStyle/>
          <a:p>
            <a:r>
              <a:rPr lang="en-US" sz="1600" dirty="0">
                <a:solidFill>
                  <a:schemeClr val="bg1"/>
                </a:solidFill>
              </a:rPr>
              <a:t>Washington</a:t>
            </a:r>
          </a:p>
        </p:txBody>
      </p:sp>
      <p:sp>
        <p:nvSpPr>
          <p:cNvPr id="8" name="TextBox 7">
            <a:extLst>
              <a:ext uri="{FF2B5EF4-FFF2-40B4-BE49-F238E27FC236}">
                <a16:creationId xmlns:a16="http://schemas.microsoft.com/office/drawing/2014/main" id="{BD97B46A-2FCD-FE5C-DA38-7DA40BEB34EA}"/>
              </a:ext>
            </a:extLst>
          </p:cNvPr>
          <p:cNvSpPr txBox="1"/>
          <p:nvPr/>
        </p:nvSpPr>
        <p:spPr>
          <a:xfrm>
            <a:off x="4367415" y="3116731"/>
            <a:ext cx="1118491" cy="338554"/>
          </a:xfrm>
          <a:prstGeom prst="rect">
            <a:avLst/>
          </a:prstGeom>
          <a:noFill/>
        </p:spPr>
        <p:txBody>
          <a:bodyPr wrap="square" rtlCol="0">
            <a:spAutoFit/>
          </a:bodyPr>
          <a:lstStyle/>
          <a:p>
            <a:pPr algn="ctr"/>
            <a:r>
              <a:rPr lang="en-US" sz="1600" dirty="0">
                <a:solidFill>
                  <a:schemeClr val="bg1"/>
                </a:solidFill>
              </a:rPr>
              <a:t>California</a:t>
            </a:r>
          </a:p>
        </p:txBody>
      </p:sp>
      <p:sp>
        <p:nvSpPr>
          <p:cNvPr id="10" name="TextBox 9">
            <a:extLst>
              <a:ext uri="{FF2B5EF4-FFF2-40B4-BE49-F238E27FC236}">
                <a16:creationId xmlns:a16="http://schemas.microsoft.com/office/drawing/2014/main" id="{6A56BD1B-3AF4-3C69-AA5A-D8F3E3687E99}"/>
              </a:ext>
            </a:extLst>
          </p:cNvPr>
          <p:cNvSpPr txBox="1"/>
          <p:nvPr/>
        </p:nvSpPr>
        <p:spPr>
          <a:xfrm>
            <a:off x="2459174" y="2994020"/>
            <a:ext cx="1846249" cy="461665"/>
          </a:xfrm>
          <a:prstGeom prst="rect">
            <a:avLst/>
          </a:prstGeom>
          <a:solidFill>
            <a:schemeClr val="bg1">
              <a:lumMod val="95000"/>
            </a:schemeClr>
          </a:solidFill>
        </p:spPr>
        <p:txBody>
          <a:bodyPr wrap="square">
            <a:spAutoFit/>
          </a:bodyPr>
          <a:lstStyle/>
          <a:p>
            <a:pPr marR="0" lvl="0">
              <a:buSzPts val="1000"/>
              <a:tabLst>
                <a:tab pos="457200" algn="l"/>
              </a:tabLst>
            </a:pPr>
            <a:r>
              <a:rPr lang="en-US" sz="1200" kern="1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Passed</a:t>
            </a:r>
          </a:p>
          <a:p>
            <a:pPr marR="0" lvl="0">
              <a:buSzPts val="1000"/>
              <a:tabLst>
                <a:tab pos="457200" algn="l"/>
              </a:tabLst>
            </a:pPr>
            <a:r>
              <a:rPr lang="en-US" sz="1200" kern="1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Reporting starts in 2026</a:t>
            </a:r>
            <a:endParaRPr lang="en-US" sz="1200" kern="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1074943-26BA-24F2-3546-4AF517A6AE3B}"/>
              </a:ext>
            </a:extLst>
          </p:cNvPr>
          <p:cNvSpPr txBox="1"/>
          <p:nvPr/>
        </p:nvSpPr>
        <p:spPr>
          <a:xfrm>
            <a:off x="6914581" y="2962842"/>
            <a:ext cx="4176460" cy="646331"/>
          </a:xfrm>
          <a:prstGeom prst="rect">
            <a:avLst/>
          </a:prstGeom>
          <a:solidFill>
            <a:schemeClr val="bg1">
              <a:lumMod val="95000"/>
            </a:schemeClr>
          </a:solidFill>
        </p:spPr>
        <p:txBody>
          <a:bodyPr wrap="square">
            <a:spAutoFit/>
          </a:bodyPr>
          <a:lstStyle>
            <a:defPPr>
              <a:defRPr lang="en-US"/>
            </a:defPPr>
            <a:lvl1pPr marR="0" lvl="0">
              <a:buSzPts val="1000"/>
              <a:tabLst>
                <a:tab pos="457200" algn="l"/>
              </a:tabLst>
              <a:defRPr sz="1200" kern="100">
                <a:solidFill>
                  <a:srgbClr val="595959"/>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en-US" dirty="0"/>
              <a:t>Pending</a:t>
            </a:r>
          </a:p>
          <a:p>
            <a:r>
              <a:rPr lang="en-US" dirty="0"/>
              <a:t>Additional climate risk reporting for $500M+ revenue companies beginning in 2027</a:t>
            </a:r>
          </a:p>
        </p:txBody>
      </p:sp>
      <p:sp>
        <p:nvSpPr>
          <p:cNvPr id="15" name="TextBox 14">
            <a:extLst>
              <a:ext uri="{FF2B5EF4-FFF2-40B4-BE49-F238E27FC236}">
                <a16:creationId xmlns:a16="http://schemas.microsoft.com/office/drawing/2014/main" id="{4E858745-F195-9110-CF1F-EC4F9307A502}"/>
              </a:ext>
            </a:extLst>
          </p:cNvPr>
          <p:cNvSpPr txBox="1"/>
          <p:nvPr/>
        </p:nvSpPr>
        <p:spPr>
          <a:xfrm>
            <a:off x="3091455" y="4240078"/>
            <a:ext cx="1847335" cy="461665"/>
          </a:xfrm>
          <a:prstGeom prst="rect">
            <a:avLst/>
          </a:prstGeom>
          <a:solidFill>
            <a:schemeClr val="bg1">
              <a:lumMod val="95000"/>
            </a:schemeClr>
          </a:solidFill>
        </p:spPr>
        <p:txBody>
          <a:bodyPr wrap="square">
            <a:spAutoFit/>
          </a:bodyPr>
          <a:lstStyle>
            <a:defPPr>
              <a:defRPr lang="en-US"/>
            </a:defPPr>
            <a:lvl1pPr marR="0" lvl="0">
              <a:buSzPts val="1000"/>
              <a:tabLst>
                <a:tab pos="457200" algn="l"/>
              </a:tabLst>
              <a:defRPr sz="1200" kern="100">
                <a:solidFill>
                  <a:srgbClr val="595959"/>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en-US" dirty="0"/>
              <a:t>Pending</a:t>
            </a:r>
          </a:p>
          <a:p>
            <a:r>
              <a:rPr lang="en-US" dirty="0"/>
              <a:t>Reporting starts in 2027</a:t>
            </a:r>
          </a:p>
        </p:txBody>
      </p:sp>
      <p:sp>
        <p:nvSpPr>
          <p:cNvPr id="19" name="TextBox 18">
            <a:extLst>
              <a:ext uri="{FF2B5EF4-FFF2-40B4-BE49-F238E27FC236}">
                <a16:creationId xmlns:a16="http://schemas.microsoft.com/office/drawing/2014/main" id="{19C597C4-A6FF-DFAD-0937-26B680A9405C}"/>
              </a:ext>
            </a:extLst>
          </p:cNvPr>
          <p:cNvSpPr txBox="1"/>
          <p:nvPr/>
        </p:nvSpPr>
        <p:spPr>
          <a:xfrm>
            <a:off x="7559560" y="4132357"/>
            <a:ext cx="3239814" cy="461665"/>
          </a:xfrm>
          <a:prstGeom prst="rect">
            <a:avLst/>
          </a:prstGeom>
          <a:solidFill>
            <a:schemeClr val="bg1">
              <a:lumMod val="95000"/>
            </a:schemeClr>
          </a:solidFill>
        </p:spPr>
        <p:txBody>
          <a:bodyPr wrap="square">
            <a:spAutoFit/>
          </a:bodyPr>
          <a:lstStyle>
            <a:defPPr>
              <a:defRPr lang="en-US"/>
            </a:defPPr>
            <a:lvl1pPr marR="0" lvl="0">
              <a:buSzPts val="1000"/>
              <a:tabLst>
                <a:tab pos="457200" algn="l"/>
              </a:tabLst>
              <a:defRPr sz="1200" kern="100">
                <a:solidFill>
                  <a:srgbClr val="595959"/>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en-US" dirty="0"/>
              <a:t>Pending</a:t>
            </a:r>
          </a:p>
          <a:p>
            <a:r>
              <a:rPr lang="en-US" dirty="0"/>
              <a:t>Proposal mandates reporting from 2027</a:t>
            </a:r>
          </a:p>
        </p:txBody>
      </p:sp>
      <p:sp>
        <p:nvSpPr>
          <p:cNvPr id="21" name="TextBox 20">
            <a:extLst>
              <a:ext uri="{FF2B5EF4-FFF2-40B4-BE49-F238E27FC236}">
                <a16:creationId xmlns:a16="http://schemas.microsoft.com/office/drawing/2014/main" id="{038BB312-19CC-7911-4ACD-B478ACD01891}"/>
              </a:ext>
            </a:extLst>
          </p:cNvPr>
          <p:cNvSpPr txBox="1"/>
          <p:nvPr/>
        </p:nvSpPr>
        <p:spPr>
          <a:xfrm>
            <a:off x="6914581" y="5424181"/>
            <a:ext cx="4018805" cy="461665"/>
          </a:xfrm>
          <a:prstGeom prst="rect">
            <a:avLst/>
          </a:prstGeom>
          <a:solidFill>
            <a:schemeClr val="bg1">
              <a:lumMod val="95000"/>
            </a:schemeClr>
          </a:solidFill>
        </p:spPr>
        <p:txBody>
          <a:bodyPr wrap="square">
            <a:spAutoFit/>
          </a:bodyPr>
          <a:lstStyle>
            <a:defPPr>
              <a:defRPr lang="en-US"/>
            </a:defPPr>
            <a:lvl1pPr marR="0" lvl="0">
              <a:buSzPts val="1000"/>
              <a:tabLst>
                <a:tab pos="457200" algn="l"/>
              </a:tabLst>
              <a:defRPr sz="1200" kern="100">
                <a:solidFill>
                  <a:srgbClr val="595959"/>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en-US" dirty="0"/>
              <a:t>Pending</a:t>
            </a:r>
          </a:p>
          <a:p>
            <a:r>
              <a:rPr lang="en-US" dirty="0"/>
              <a:t>Phased-in reporting starting four years post-passage</a:t>
            </a:r>
          </a:p>
        </p:txBody>
      </p:sp>
    </p:spTree>
    <p:extLst>
      <p:ext uri="{BB962C8B-B14F-4D97-AF65-F5344CB8AC3E}">
        <p14:creationId xmlns:p14="http://schemas.microsoft.com/office/powerpoint/2010/main" val="30257748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735A-2A9E-E6F2-E44D-B743A1B98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B6938-B877-402C-F4E7-2FCD8141E3E3}"/>
              </a:ext>
            </a:extLst>
          </p:cNvPr>
          <p:cNvSpPr>
            <a:spLocks noGrp="1"/>
          </p:cNvSpPr>
          <p:nvPr>
            <p:ph type="title"/>
          </p:nvPr>
        </p:nvSpPr>
        <p:spPr>
          <a:xfrm>
            <a:off x="305999" y="306000"/>
            <a:ext cx="8705653" cy="360000"/>
          </a:xfrm>
        </p:spPr>
        <p:txBody>
          <a:bodyPr/>
          <a:lstStyle/>
          <a:p>
            <a:r>
              <a:rPr lang="en-US" dirty="0"/>
              <a:t>Keep going</a:t>
            </a:r>
          </a:p>
        </p:txBody>
      </p:sp>
      <p:sp>
        <p:nvSpPr>
          <p:cNvPr id="7" name="Slide Number Placeholder 6">
            <a:extLst>
              <a:ext uri="{FF2B5EF4-FFF2-40B4-BE49-F238E27FC236}">
                <a16:creationId xmlns:a16="http://schemas.microsoft.com/office/drawing/2014/main" id="{F1313158-A6B0-0223-0C24-7D8DA6023194}"/>
              </a:ext>
            </a:extLst>
          </p:cNvPr>
          <p:cNvSpPr>
            <a:spLocks noGrp="1"/>
          </p:cNvSpPr>
          <p:nvPr>
            <p:ph type="sldNum" sz="quarter" idx="4"/>
          </p:nvPr>
        </p:nvSpPr>
        <p:spPr/>
        <p:txBody>
          <a:bodyPr/>
          <a:lstStyle/>
          <a:p>
            <a:fld id="{721C06D9-4617-44B0-8711-1EF1C439A609}" type="slidenum">
              <a:rPr lang="en-US" noProof="0" smtClean="0"/>
              <a:pPr/>
              <a:t>9</a:t>
            </a:fld>
            <a:endParaRPr lang="en-US" noProof="0" dirty="0"/>
          </a:p>
        </p:txBody>
      </p:sp>
      <p:sp>
        <p:nvSpPr>
          <p:cNvPr id="9" name="Rectangle: Rounded Corners 8">
            <a:extLst>
              <a:ext uri="{FF2B5EF4-FFF2-40B4-BE49-F238E27FC236}">
                <a16:creationId xmlns:a16="http://schemas.microsoft.com/office/drawing/2014/main" id="{AD729255-B3FB-F817-A4F7-12473033F017}"/>
              </a:ext>
            </a:extLst>
          </p:cNvPr>
          <p:cNvSpPr/>
          <p:nvPr/>
        </p:nvSpPr>
        <p:spPr>
          <a:xfrm>
            <a:off x="971439" y="797160"/>
            <a:ext cx="1305770" cy="1380234"/>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a:t>Put the pen down</a:t>
            </a:r>
            <a:endParaRPr lang="en-US" sz="1600" dirty="0"/>
          </a:p>
        </p:txBody>
      </p:sp>
      <p:sp>
        <p:nvSpPr>
          <p:cNvPr id="10" name="Rectangle: Rounded Corners 9">
            <a:extLst>
              <a:ext uri="{FF2B5EF4-FFF2-40B4-BE49-F238E27FC236}">
                <a16:creationId xmlns:a16="http://schemas.microsoft.com/office/drawing/2014/main" id="{69A0313C-1575-D995-CD18-73BC5D523A8D}"/>
              </a:ext>
            </a:extLst>
          </p:cNvPr>
          <p:cNvSpPr/>
          <p:nvPr/>
        </p:nvSpPr>
        <p:spPr>
          <a:xfrm>
            <a:off x="971439" y="2440828"/>
            <a:ext cx="1305770" cy="1380234"/>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Continue at the same pace</a:t>
            </a:r>
          </a:p>
        </p:txBody>
      </p:sp>
      <p:sp>
        <p:nvSpPr>
          <p:cNvPr id="11" name="Rectangle: Rounded Corners 10">
            <a:extLst>
              <a:ext uri="{FF2B5EF4-FFF2-40B4-BE49-F238E27FC236}">
                <a16:creationId xmlns:a16="http://schemas.microsoft.com/office/drawing/2014/main" id="{C01CF1E9-DD07-2142-916B-0667E16E9FEC}"/>
              </a:ext>
            </a:extLst>
          </p:cNvPr>
          <p:cNvSpPr/>
          <p:nvPr/>
        </p:nvSpPr>
        <p:spPr>
          <a:xfrm>
            <a:off x="971439" y="4109757"/>
            <a:ext cx="1305770" cy="1494403"/>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Focus on priority matters instead of reporting</a:t>
            </a:r>
          </a:p>
        </p:txBody>
      </p:sp>
      <p:sp>
        <p:nvSpPr>
          <p:cNvPr id="25" name="Rectangle: Rounded Corners 24">
            <a:extLst>
              <a:ext uri="{FF2B5EF4-FFF2-40B4-BE49-F238E27FC236}">
                <a16:creationId xmlns:a16="http://schemas.microsoft.com/office/drawing/2014/main" id="{EC4FC07D-1AD8-4E67-C299-FD2A6A98D15A}"/>
              </a:ext>
            </a:extLst>
          </p:cNvPr>
          <p:cNvSpPr/>
          <p:nvPr/>
        </p:nvSpPr>
        <p:spPr>
          <a:xfrm>
            <a:off x="2836700" y="2156462"/>
            <a:ext cx="1767602" cy="1948966"/>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Revisit reporting strategy based on anticipated timeline for Omnibus approval process. </a:t>
            </a:r>
          </a:p>
        </p:txBody>
      </p:sp>
      <p:sp>
        <p:nvSpPr>
          <p:cNvPr id="26" name="Rectangle: Rounded Corners 25">
            <a:extLst>
              <a:ext uri="{FF2B5EF4-FFF2-40B4-BE49-F238E27FC236}">
                <a16:creationId xmlns:a16="http://schemas.microsoft.com/office/drawing/2014/main" id="{0905B7AE-F8A1-3239-7D77-8816B27CA4A3}"/>
              </a:ext>
            </a:extLst>
          </p:cNvPr>
          <p:cNvSpPr/>
          <p:nvPr/>
        </p:nvSpPr>
        <p:spPr>
          <a:xfrm>
            <a:off x="4952565" y="3121696"/>
            <a:ext cx="5466319" cy="799673"/>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t>If no longer in scope</a:t>
            </a:r>
            <a:r>
              <a:rPr lang="en-US" sz="1400" dirty="0"/>
              <a:t>, focus on value creation and business resilience, because customers and stakeholders will keep demanding more transparency and granularity.</a:t>
            </a:r>
          </a:p>
        </p:txBody>
      </p:sp>
      <p:sp>
        <p:nvSpPr>
          <p:cNvPr id="27" name="Rectangle: Rounded Corners 26">
            <a:extLst>
              <a:ext uri="{FF2B5EF4-FFF2-40B4-BE49-F238E27FC236}">
                <a16:creationId xmlns:a16="http://schemas.microsoft.com/office/drawing/2014/main" id="{2E116D42-287F-0111-54E2-7E277E0209DF}"/>
              </a:ext>
            </a:extLst>
          </p:cNvPr>
          <p:cNvSpPr/>
          <p:nvPr/>
        </p:nvSpPr>
        <p:spPr>
          <a:xfrm>
            <a:off x="4952565" y="2299374"/>
            <a:ext cx="5466319" cy="642733"/>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t>If still in scope</a:t>
            </a:r>
            <a:r>
              <a:rPr lang="en-US" sz="1400" dirty="0"/>
              <a:t>, continue advancing methodically and take the opportunity to enhance data reliability.</a:t>
            </a:r>
          </a:p>
        </p:txBody>
      </p:sp>
      <p:sp>
        <p:nvSpPr>
          <p:cNvPr id="40" name="Rectangle: Rounded Corners 39">
            <a:extLst>
              <a:ext uri="{FF2B5EF4-FFF2-40B4-BE49-F238E27FC236}">
                <a16:creationId xmlns:a16="http://schemas.microsoft.com/office/drawing/2014/main" id="{FB6CE80F-5DBE-B82F-29F4-E5A072975AEC}"/>
              </a:ext>
            </a:extLst>
          </p:cNvPr>
          <p:cNvSpPr/>
          <p:nvPr/>
        </p:nvSpPr>
        <p:spPr>
          <a:xfrm>
            <a:off x="6469653" y="4175596"/>
            <a:ext cx="5466319" cy="1948966"/>
          </a:xfrm>
          <a:prstGeom prst="roundRect">
            <a:avLst/>
          </a:prstGeom>
          <a:solidFill>
            <a:schemeClr val="accent1">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300"/>
              </a:spcBef>
              <a:spcAft>
                <a:spcPts val="300"/>
              </a:spcAft>
              <a:buFont typeface="Arial" panose="020B0604020202020204" pitchFamily="34" charset="0"/>
              <a:buChar char="•"/>
            </a:pPr>
            <a:r>
              <a:rPr lang="en-US" sz="14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Choose to keep sight of the big picture and the long-term need to shift to more sustainable methods of economic growth</a:t>
            </a:r>
          </a:p>
          <a:p>
            <a:pPr marL="285750" indent="-285750">
              <a:spcBef>
                <a:spcPts val="300"/>
              </a:spcBef>
              <a:spcAft>
                <a:spcPts val="300"/>
              </a:spcAft>
              <a:buFont typeface="Arial" panose="020B0604020202020204" pitchFamily="34" charset="0"/>
              <a:buChar char="•"/>
            </a:pPr>
            <a:r>
              <a:rPr lang="en-US" sz="14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Unlock value creation by driving organizational shifts with improved sustainability performance management, governance changes, and investments within operations or supply chains</a:t>
            </a:r>
          </a:p>
        </p:txBody>
      </p:sp>
      <p:sp>
        <p:nvSpPr>
          <p:cNvPr id="112" name="Oval 111">
            <a:extLst>
              <a:ext uri="{FF2B5EF4-FFF2-40B4-BE49-F238E27FC236}">
                <a16:creationId xmlns:a16="http://schemas.microsoft.com/office/drawing/2014/main" id="{93E11D3A-112C-E5F4-A94C-54F6C40322A9}"/>
              </a:ext>
            </a:extLst>
          </p:cNvPr>
          <p:cNvSpPr/>
          <p:nvPr/>
        </p:nvSpPr>
        <p:spPr>
          <a:xfrm>
            <a:off x="87637" y="3016645"/>
            <a:ext cx="197282" cy="2286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AF4BBA85-7232-6F43-5BC6-60F98E0B7DE9}"/>
              </a:ext>
            </a:extLst>
          </p:cNvPr>
          <p:cNvCxnSpPr>
            <a:cxnSpLocks/>
            <a:stCxn id="112" idx="7"/>
            <a:endCxn id="9" idx="1"/>
          </p:cNvCxnSpPr>
          <p:nvPr/>
        </p:nvCxnSpPr>
        <p:spPr>
          <a:xfrm flipV="1">
            <a:off x="256028" y="1487277"/>
            <a:ext cx="715411" cy="156284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F5AB3DA-3ABA-6703-72B3-673C75E7B84B}"/>
              </a:ext>
            </a:extLst>
          </p:cNvPr>
          <p:cNvCxnSpPr>
            <a:cxnSpLocks/>
          </p:cNvCxnSpPr>
          <p:nvPr/>
        </p:nvCxnSpPr>
        <p:spPr>
          <a:xfrm>
            <a:off x="309567" y="3130945"/>
            <a:ext cx="68652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02203EE-6BEA-ED31-A662-11B30356EBFA}"/>
              </a:ext>
            </a:extLst>
          </p:cNvPr>
          <p:cNvCxnSpPr>
            <a:cxnSpLocks/>
            <a:stCxn id="112" idx="5"/>
            <a:endCxn id="11" idx="1"/>
          </p:cNvCxnSpPr>
          <p:nvPr/>
        </p:nvCxnSpPr>
        <p:spPr>
          <a:xfrm>
            <a:off x="256028" y="3211767"/>
            <a:ext cx="715411" cy="164519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C541C90F-91F9-E073-36CE-ED338DF2E975}"/>
              </a:ext>
            </a:extLst>
          </p:cNvPr>
          <p:cNvCxnSpPr>
            <a:cxnSpLocks/>
            <a:stCxn id="9" idx="3"/>
            <a:endCxn id="25" idx="0"/>
          </p:cNvCxnSpPr>
          <p:nvPr/>
        </p:nvCxnSpPr>
        <p:spPr>
          <a:xfrm>
            <a:off x="2277209" y="1487277"/>
            <a:ext cx="1443292" cy="66918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D5FC25A-AE05-A0E0-FC96-73192FCB613B}"/>
              </a:ext>
            </a:extLst>
          </p:cNvPr>
          <p:cNvCxnSpPr>
            <a:stCxn id="10" idx="3"/>
            <a:endCxn id="25" idx="1"/>
          </p:cNvCxnSpPr>
          <p:nvPr/>
        </p:nvCxnSpPr>
        <p:spPr>
          <a:xfrm>
            <a:off x="2277209" y="3130945"/>
            <a:ext cx="55949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58C4A2-74B9-65D6-C3DE-BDA980528691}"/>
              </a:ext>
            </a:extLst>
          </p:cNvPr>
          <p:cNvCxnSpPr>
            <a:cxnSpLocks/>
            <a:stCxn id="11" idx="3"/>
            <a:endCxn id="25" idx="2"/>
          </p:cNvCxnSpPr>
          <p:nvPr/>
        </p:nvCxnSpPr>
        <p:spPr>
          <a:xfrm flipV="1">
            <a:off x="2277209" y="4105428"/>
            <a:ext cx="1443292" cy="75153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36E04EF-48E5-7D3F-3E2F-05A1CAB0CC20}"/>
              </a:ext>
            </a:extLst>
          </p:cNvPr>
          <p:cNvCxnSpPr>
            <a:cxnSpLocks/>
          </p:cNvCxnSpPr>
          <p:nvPr/>
        </p:nvCxnSpPr>
        <p:spPr>
          <a:xfrm flipV="1">
            <a:off x="4597287" y="2584020"/>
            <a:ext cx="355279" cy="54692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B77019D-AD51-C4FD-D8C9-D9839EC05533}"/>
              </a:ext>
            </a:extLst>
          </p:cNvPr>
          <p:cNvCxnSpPr>
            <a:cxnSpLocks/>
            <a:stCxn id="25" idx="3"/>
            <a:endCxn id="26" idx="1"/>
          </p:cNvCxnSpPr>
          <p:nvPr/>
        </p:nvCxnSpPr>
        <p:spPr>
          <a:xfrm>
            <a:off x="4604302" y="3130945"/>
            <a:ext cx="348263" cy="390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C899F00-B815-0A27-ECED-BB42811D6738}"/>
              </a:ext>
            </a:extLst>
          </p:cNvPr>
          <p:cNvCxnSpPr>
            <a:cxnSpLocks/>
            <a:stCxn id="25" idx="2"/>
            <a:endCxn id="40" idx="1"/>
          </p:cNvCxnSpPr>
          <p:nvPr/>
        </p:nvCxnSpPr>
        <p:spPr>
          <a:xfrm>
            <a:off x="3720501" y="4105428"/>
            <a:ext cx="2749152" cy="104465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D16E262-F0F1-0229-6631-0C04AEA67104}"/>
              </a:ext>
            </a:extLst>
          </p:cNvPr>
          <p:cNvCxnSpPr>
            <a:cxnSpLocks/>
            <a:stCxn id="26" idx="2"/>
            <a:endCxn id="40" idx="0"/>
          </p:cNvCxnSpPr>
          <p:nvPr/>
        </p:nvCxnSpPr>
        <p:spPr>
          <a:xfrm>
            <a:off x="7685725" y="3921369"/>
            <a:ext cx="1517088" cy="25422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45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5" grpId="0" animBg="1"/>
      <p:bldP spid="26" grpId="0" animBg="1"/>
      <p:bldP spid="27" grpId="0" animBg="1"/>
      <p:bldP spid="40" grpId="0" animBg="1"/>
      <p:bldP spid="1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10.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11.xml><?xml version="1.0" encoding="utf-8"?>
<p:tagLst xmlns:a="http://schemas.openxmlformats.org/drawingml/2006/main" xmlns:r="http://schemas.openxmlformats.org/officeDocument/2006/relationships" xmlns:p="http://schemas.openxmlformats.org/presentationml/2006/main">
  <p:tag name="ASSET_SIZE_ON_INSERT" val="150.7331,150.7331"/>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3.xml><?xml version="1.0" encoding="utf-8"?>
<p:tagLst xmlns:a="http://schemas.openxmlformats.org/drawingml/2006/main" xmlns:r="http://schemas.openxmlformats.org/officeDocument/2006/relationships" xmlns:p="http://schemas.openxmlformats.org/presentationml/2006/main">
  <p:tag name="ASSET_SIZE_ON_INSERT" val="1266,424"/>
</p:tagLst>
</file>

<file path=ppt/tags/tag4.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5.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6.xml><?xml version="1.0" encoding="utf-8"?>
<p:tagLst xmlns:a="http://schemas.openxmlformats.org/drawingml/2006/main" xmlns:r="http://schemas.openxmlformats.org/officeDocument/2006/relationships" xmlns:p="http://schemas.openxmlformats.org/presentationml/2006/main">
  <p:tag name="ASSET_SIZE_ON_INSERT" val="1393,467"/>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512,448"/>
</p:tagLst>
</file>

<file path=ppt/tags/tag8.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ags/tag9.xml><?xml version="1.0" encoding="utf-8"?>
<p:tagLst xmlns:a="http://schemas.openxmlformats.org/drawingml/2006/main" xmlns:r="http://schemas.openxmlformats.org/officeDocument/2006/relationships" xmlns:p="http://schemas.openxmlformats.org/presentationml/2006/main">
  <p:tag name="ASSET_SIZE_ON_INSERT" val="150.7331,150.253"/>
</p:tagLst>
</file>

<file path=ppt/theme/theme1.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C48A3016-FD25-7149-8170-8818A6AD666D}" vid="{D2A28B5C-AB85-784E-A23A-B2DEC15CF8FD}"/>
    </a:ext>
  </a:extLst>
</a:theme>
</file>

<file path=ppt/theme/theme2.xml><?xml version="1.0" encoding="utf-8"?>
<a:theme xmlns:a="http://schemas.openxmlformats.org/drawingml/2006/main" name="Custom Design">
  <a:themeElements>
    <a:clrScheme name="FORVIS">
      <a:dk1>
        <a:srgbClr val="000000"/>
      </a:dk1>
      <a:lt1>
        <a:srgbClr val="FFFFFF"/>
      </a:lt1>
      <a:dk2>
        <a:srgbClr val="D42A1E"/>
      </a:dk2>
      <a:lt2>
        <a:srgbClr val="E7E6E6"/>
      </a:lt2>
      <a:accent1>
        <a:srgbClr val="ACAFAF"/>
      </a:accent1>
      <a:accent2>
        <a:srgbClr val="606264"/>
      </a:accent2>
      <a:accent3>
        <a:srgbClr val="ACAFAF"/>
      </a:accent3>
      <a:accent4>
        <a:srgbClr val="000000"/>
      </a:accent4>
      <a:accent5>
        <a:srgbClr val="FFFFFE"/>
      </a:accent5>
      <a:accent6>
        <a:srgbClr val="ACAFAF"/>
      </a:accent6>
      <a:hlink>
        <a:srgbClr val="D42A1E"/>
      </a:hlink>
      <a:folHlink>
        <a:srgbClr val="606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VIS ESG Climate Risk Advisory_Moody's_Final.pptx" id="{E4C81A6C-8D45-40CF-AEC3-7356B82BCCB1}" vid="{F5F6A16F-862E-434E-B4C1-7884D17A2D6F}"/>
    </a:ext>
  </a:extLst>
</a:theme>
</file>

<file path=ppt/theme/theme3.xml><?xml version="1.0" encoding="utf-8"?>
<a:theme xmlns:a="http://schemas.openxmlformats.org/drawingml/2006/main" name="1_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17DC87B-290D-5243-B19A-77A9F5768E2D}" vid="{DC0AEFDD-B309-BE43-B52F-7547779B1CFB}"/>
    </a:ext>
  </a:extLst>
</a:theme>
</file>

<file path=ppt/theme/theme4.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C48A3016-FD25-7149-8170-8818A6AD666D}" vid="{D2A28B5C-AB85-784E-A23A-B2DEC15CF8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olicyDirtyBag xmlns="microsoft.office.server.policy.changes">
  <Microsoft.Office.RecordsManagement.PolicyFeatures.Expiration op="Change"/>
</PolicyDirtyBag>
</file>

<file path=customXml/item3.xml><?xml version="1.0" encoding="utf-8"?>
<ct:contentTypeSchema xmlns:ct="http://schemas.microsoft.com/office/2006/metadata/contentType" xmlns:ma="http://schemas.microsoft.com/office/2006/metadata/properties/metaAttributes" ct:_="" ma:_="" ma:contentTypeName="Client Acceptance" ma:contentTypeID="0x0101000D8F5443C3EA0A428E1A85FA7E8D469F030027ACD31BF2267441858B773377A0E3BD" ma:contentTypeVersion="5" ma:contentTypeDescription="RRS:  200.030 " ma:contentTypeScope="" ma:versionID="612f07f53ff685b36a4adcbc8e47e664">
  <xsd:schema xmlns:xsd="http://www.w3.org/2001/XMLSchema" xmlns:xs="http://www.w3.org/2001/XMLSchema" xmlns:p="http://schemas.microsoft.com/office/2006/metadata/properties" xmlns:ns1="http://schemas.microsoft.com/sharepoint/v3" xmlns:ns2="ec813025-cbb5-4a60-af4c-dbc16c03a77f" targetNamespace="http://schemas.microsoft.com/office/2006/metadata/properties" ma:root="true" ma:fieldsID="e1ea2cb6afd41c1fc0e633201d1a5026" ns1:_="" ns2:_="">
    <xsd:import namespace="http://schemas.microsoft.com/sharepoint/v3"/>
    <xsd:import namespace="ec813025-cbb5-4a60-af4c-dbc16c03a77f"/>
    <xsd:element name="properties">
      <xsd:complexType>
        <xsd:sequence>
          <xsd:element name="documentManagement">
            <xsd:complexType>
              <xsd:all>
                <xsd:element ref="ns2:Retention_x0020_End_x0020_Date" minOccurs="0"/>
                <xsd:element ref="ns2:Retention_x0020_Start_x0020_Date" minOccurs="0"/>
                <xsd:element ref="ns2:LifecycleState" minOccurs="0"/>
                <xsd:element ref="ns2:TaxCatchAll" minOccurs="0"/>
                <xsd:element ref="ns2:TaxCatchAllLabel" minOccurs="0"/>
                <xsd:element ref="ns2:ClientRef" minOccurs="0"/>
                <xsd:element ref="ns2:LinkURL" minOccurs="0"/>
                <xsd:element ref="ns2:ClientServicesWorkFlowType" minOccurs="0"/>
                <xsd:element ref="ns2:ContractServicesWorkflowId"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7" nillable="true" ma:displayName="Exempt from Policy" ma:hidden="true" ma:internalName="_dlc_Exempt" ma:readOnly="true">
      <xsd:simpleType>
        <xsd:restriction base="dms:Unknown"/>
      </xsd:simpleType>
    </xsd:element>
    <xsd:element name="_dlc_ExpireDateSaved" ma:index="18" nillable="true" ma:displayName="Original Expiration Date" ma:hidden="true" ma:internalName="_dlc_ExpireDateSaved" ma:readOnly="true">
      <xsd:simpleType>
        <xsd:restriction base="dms:DateTime"/>
      </xsd:simpleType>
    </xsd:element>
    <xsd:element name="_dlc_ExpireDate" ma:index="19"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813025-cbb5-4a60-af4c-dbc16c03a77f" elementFormDefault="qualified">
    <xsd:import namespace="http://schemas.microsoft.com/office/2006/documentManagement/types"/>
    <xsd:import namespace="http://schemas.microsoft.com/office/infopath/2007/PartnerControls"/>
    <xsd:element name="Retention_x0020_End_x0020_Date" ma:index="1" nillable="true" ma:displayName="Retention End Date" ma:format="DateOnly" ma:internalName="Retention_x0020_End_x0020_Date">
      <xsd:simpleType>
        <xsd:restriction base="dms:DateTime"/>
      </xsd:simpleType>
    </xsd:element>
    <xsd:element name="Retention_x0020_Start_x0020_Date" ma:index="2" nillable="true" ma:displayName="Retention Start Date" ma:format="DateOnly" ma:internalName="Retention_x0020_Start_x0020_Date">
      <xsd:simpleType>
        <xsd:restriction base="dms:DateTime"/>
      </xsd:simpleType>
    </xsd:element>
    <xsd:element name="LifecycleState" ma:index="3" nillable="true" ma:displayName="Lifecycle State" ma:default="Work in Progress" ma:format="Dropdown" ma:internalName="LifecycleState" ma:readOnly="false">
      <xsd:simpleType>
        <xsd:restriction base="dms:Choice">
          <xsd:enumeration value="Work in Progress"/>
          <xsd:enumeration value="Final"/>
        </xsd:restriction>
      </xsd:simpleType>
    </xsd:element>
    <xsd:element name="TaxCatchAll" ma:index="10" nillable="true" ma:displayName="Taxonomy Catch All Column" ma:hidden="true" ma:list="{d53a8b95-24db-4638-85c8-232c12c0635f}" ma:internalName="TaxCatchAll" ma:readOnly="false" ma:showField="CatchAllData" ma:web="81a7b8c8-1ae6-4622-95b2-c06de3c2d7d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53a8b95-24db-4638-85c8-232c12c0635f}" ma:internalName="TaxCatchAllLabel" ma:readOnly="true" ma:showField="CatchAllDataLabel" ma:web="81a7b8c8-1ae6-4622-95b2-c06de3c2d7d9">
      <xsd:complexType>
        <xsd:complexContent>
          <xsd:extension base="dms:MultiChoiceLookup">
            <xsd:sequence>
              <xsd:element name="Value" type="dms:Lookup" maxOccurs="unbounded" minOccurs="0" nillable="true"/>
            </xsd:sequence>
          </xsd:extension>
        </xsd:complexContent>
      </xsd:complexType>
    </xsd:element>
    <xsd:element name="ClientRef" ma:index="12" nillable="true" ma:displayName="ClientRef" ma:hidden="true" ma:internalName="ClientRef" ma:readOnly="false">
      <xsd:simpleType>
        <xsd:restriction base="dms:Text">
          <xsd:maxLength value="255"/>
        </xsd:restriction>
      </xsd:simpleType>
    </xsd:element>
    <xsd:element name="LinkURL" ma:index="13" nillable="true" ma:displayName="Link URL" ma:format="Hyperlink" ma:hidden="true" ma:internalName="Link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lientServicesWorkFlowType" ma:index="15" nillable="true" ma:displayName="ClientServicesWorkFlowType" ma:hidden="true" ma:internalName="ClientServicesWorkFlowType" ma:readOnly="false" ma:percentage="FALSE">
      <xsd:simpleType>
        <xsd:restriction base="dms:Number"/>
      </xsd:simpleType>
    </xsd:element>
    <xsd:element name="ContractServicesWorkflowId" ma:index="16" nillable="true" ma:displayName="Contract Services Workflow Id" ma:decimals="0" ma:hidden="true" ma:internalName="ContractServicesWorkflowId" ma:readOnly="false"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874ca1-6181-4beb-ab40-42f883e41f7b" ContentTypeId="0x0101000D8F5443C3EA0A428E1A85FA7E8D469F03" PreviousValue="false" LastSyncTimeStamp="2021-10-10T13:33:11.83Z"/>
</file>

<file path=customXml/item5.xml><?xml version="1.0" encoding="utf-8"?>
<p:properties xmlns:p="http://schemas.microsoft.com/office/2006/metadata/properties" xmlns:xsi="http://www.w3.org/2001/XMLSchema-instance" xmlns:pc="http://schemas.microsoft.com/office/infopath/2007/PartnerControls">
  <documentManagement>
    <TaxCatchAll xmlns="ec813025-cbb5-4a60-af4c-dbc16c03a77f"/>
    <LinkURL xmlns="ec813025-cbb5-4a60-af4c-dbc16c03a77f">
      <Url xsi:nil="true"/>
      <Description xsi:nil="true"/>
    </LinkURL>
    <ContractServicesWorkflowId xmlns="ec813025-cbb5-4a60-af4c-dbc16c03a77f" xsi:nil="true"/>
    <ClientRef xmlns="ec813025-cbb5-4a60-af4c-dbc16c03a77f" xsi:nil="true"/>
    <Retention_x0020_End_x0020_Date xmlns="ec813025-cbb5-4a60-af4c-dbc16c03a77f" xsi:nil="true"/>
    <LifecycleState xmlns="ec813025-cbb5-4a60-af4c-dbc16c03a77f">Work in Progress</LifecycleState>
    <ClientServicesWorkFlowType xmlns="ec813025-cbb5-4a60-af4c-dbc16c03a77f" xsi:nil="true"/>
    <Retention_x0020_Start_x0020_Date xmlns="ec813025-cbb5-4a60-af4c-dbc16c03a77f" xsi:nil="true"/>
  </documentManagement>
</p:properties>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7.xml><?xml version="1.0" encoding="utf-8"?>
<?mso-contentType ?>
<p:Policy xmlns:p="office.server.policy" id="" local="true">
  <p:Name>Client Acceptance</p:Name>
  <p:Description/>
  <p:Statement/>
  <p:PolicyItems>
    <p:PolicyItem featureId="Microsoft.Office.RecordsManagement.PolicyFeatures.Expiration" staticId="0x0101000D8F5443C3EA0A428E1A85FA7E8D469F03|1502108572" UniqueId="9ed2cee3-d53f-4914-ae6e-7a02f30fb163">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ropertyId>28cf69c5-fa48-462a-b5cd-27b6f9d2bd5f</propertyId>
                  <period>years</period>
                </formula>
                <action type="action" id="Microsoft.Office.RecordsManagement.PolicyFeatures.Expiration.Action.MoveToRecycleBin"/>
              </data>
            </stages>
          </Schedule>
          <Schedule type="Record">
            <stages>
              <data stageId="2">
                <formula id="Microsoft.Office.RecordsManagement.PolicyFeatures.Expiration.Formula.BuiltIn">
                  <number>12</number>
                  <property>Retention_x0020_Start_x0020_Date</property>
                  <propertyId>6590d5f5-59d9-430b-b010-aefe259ee6b3</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A05A034C-9A65-4ECD-988D-7A55C25B1796}">
  <ds:schemaRefs>
    <ds:schemaRef ds:uri="http://schemas.microsoft.com/sharepoint/v3/contenttype/forms"/>
  </ds:schemaRefs>
</ds:datastoreItem>
</file>

<file path=customXml/itemProps2.xml><?xml version="1.0" encoding="utf-8"?>
<ds:datastoreItem xmlns:ds="http://schemas.openxmlformats.org/officeDocument/2006/customXml" ds:itemID="{19CB3D9B-AA1F-4429-A304-F9DB9B2F4F71}">
  <ds:schemaRefs>
    <ds:schemaRef ds:uri="microsoft.office.server.policy.changes"/>
  </ds:schemaRefs>
</ds:datastoreItem>
</file>

<file path=customXml/itemProps3.xml><?xml version="1.0" encoding="utf-8"?>
<ds:datastoreItem xmlns:ds="http://schemas.openxmlformats.org/officeDocument/2006/customXml" ds:itemID="{C1F71766-A801-4B20-B974-E9FD951AB816}">
  <ds:schemaRefs>
    <ds:schemaRef ds:uri="ec813025-cbb5-4a60-af4c-dbc16c03a7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779A8E1-3ABF-4AF2-A82E-166497C762C8}">
  <ds:schemaRefs>
    <ds:schemaRef ds:uri="Microsoft.SharePoint.Taxonomy.ContentTypeSync"/>
  </ds:schemaRefs>
</ds:datastoreItem>
</file>

<file path=customXml/itemProps5.xml><?xml version="1.0" encoding="utf-8"?>
<ds:datastoreItem xmlns:ds="http://schemas.openxmlformats.org/officeDocument/2006/customXml" ds:itemID="{A3FD7993-1C4A-4B0A-BB38-4674B64AA39B}">
  <ds:schemaRefs>
    <ds:schemaRef ds:uri="http://www.w3.org/XML/1998/namespace"/>
    <ds:schemaRef ds:uri="http://purl.org/dc/elements/1.1/"/>
    <ds:schemaRef ds:uri="ec813025-cbb5-4a60-af4c-dbc16c03a77f"/>
    <ds:schemaRef ds:uri="http://schemas.microsoft.com/sharepoint/v3"/>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6.xml><?xml version="1.0" encoding="utf-8"?>
<ds:datastoreItem xmlns:ds="http://schemas.openxmlformats.org/officeDocument/2006/customXml" ds:itemID="{07E32499-F923-4B50-8DCD-17C9F27DC863}">
  <ds:schemaRefs>
    <ds:schemaRef ds:uri="http://schemas.microsoft.com/sharepoint/events"/>
  </ds:schemaRefs>
</ds:datastoreItem>
</file>

<file path=customXml/itemProps7.xml><?xml version="1.0" encoding="utf-8"?>
<ds:datastoreItem xmlns:ds="http://schemas.openxmlformats.org/officeDocument/2006/customXml" ds:itemID="{80E91202-60D0-4E1E-99A9-83CAC559D493}">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Template>
  <TotalTime>7582</TotalTime>
  <Words>939</Words>
  <Application>Microsoft Office PowerPoint</Application>
  <PresentationFormat>Widescreen</PresentationFormat>
  <Paragraphs>165</Paragraphs>
  <Slides>12</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Aptos</vt:lpstr>
      <vt:lpstr>Arial</vt:lpstr>
      <vt:lpstr>Arial-BoldMT</vt:lpstr>
      <vt:lpstr>Calibri</vt:lpstr>
      <vt:lpstr>System Font Regular</vt:lpstr>
      <vt:lpstr>Wingdings</vt:lpstr>
      <vt:lpstr>Office Theme</vt:lpstr>
      <vt:lpstr>Custom Design</vt:lpstr>
      <vt:lpstr>1_Office Theme</vt:lpstr>
      <vt:lpstr>Office Theme</vt:lpstr>
      <vt:lpstr>Evolving landscape of sustainability reporting</vt:lpstr>
      <vt:lpstr>Good morning</vt:lpstr>
      <vt:lpstr>Research and publications</vt:lpstr>
      <vt:lpstr>Quite an eventful road…</vt:lpstr>
      <vt:lpstr>PowerPoint Presentation</vt:lpstr>
      <vt:lpstr>Reduce the burden and protect competitiveness</vt:lpstr>
      <vt:lpstr>Reduce the burden and protect competitiveness</vt:lpstr>
      <vt:lpstr>Anticipate the emerging rules</vt:lpstr>
      <vt:lpstr>Keep going</vt:lpstr>
      <vt:lpstr>Face the ultimate challenge</vt:lpstr>
      <vt:lpstr>Full suite of ESG &amp; climate risk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Workiva ESG Implementation</dc:title>
  <dc:creator>Baker, Yolonda</dc:creator>
  <cp:lastModifiedBy>Peter Fusaro</cp:lastModifiedBy>
  <cp:revision>71</cp:revision>
  <dcterms:created xsi:type="dcterms:W3CDTF">2024-05-16T14:16:07Z</dcterms:created>
  <dcterms:modified xsi:type="dcterms:W3CDTF">2025-03-13T14:24:11Z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0x0101000D8F5443C3EA0A428E1A85FA7E8D469F030027ACD31BF2267441858B773377A0E3BD</vt:lpwstr>
  </property>
  <property fmtid="{D5CDD505-2E9C-101B-9397-08002B2CF9AE}" pid="3" name="MediaServiceImageTags">
    <vt:lpwstr/>
  </property>
</Properties>
</file>