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Libre Baskerville" panose="02000000000000000000" pitchFamily="2" charset="0"/>
      <p:regular r:id="rId14"/>
      <p:bold r:id="rId15"/>
      <p:italic r:id="rId16"/>
    </p:embeddedFont>
    <p:embeddedFont>
      <p:font typeface="Source Sans Pro" panose="020B050303040302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747775"/>
          </p15:clr>
        </p15:guide>
        <p15:guide id="2" pos="297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6" y="302"/>
      </p:cViewPr>
      <p:guideLst>
        <p:guide pos="2880"/>
        <p:guide pos="297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0e0a7b980_0_13:notes"/>
          <p:cNvSpPr txBox="1">
            <a:spLocks noGrp="1"/>
          </p:cNvSpPr>
          <p:nvPr>
            <p:ph type="body" idx="1"/>
          </p:nvPr>
        </p:nvSpPr>
        <p:spPr>
          <a:xfrm>
            <a:off x="685800" y="4343393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b0e0a7b98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0403" y="685776"/>
            <a:ext cx="457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8fa0c00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8fa0c00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3bbf79f75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3bbf79f75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7e0a634b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7e0a634b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b0e0a7b980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b0e0a7b980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9144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 Sc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9f89d929f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39f89d929f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3cd158d6ae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3cd158d6ae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39f89d929f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39f89d929f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3d77f877f5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3d77f877f5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39f89d929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39f89d929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">
  <p:cSld name="Cover 2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 flipH="1">
            <a:off x="3124200" y="1379698"/>
            <a:ext cx="5943600" cy="3677906"/>
          </a:xfrm>
          <a:prstGeom prst="rtTriangle">
            <a:avLst/>
          </a:prstGeom>
          <a:blipFill rotWithShape="1">
            <a:blip r:embed="rId2">
              <a:alphaModFix/>
            </a:blip>
            <a:stretch>
              <a:fillRect l="-311" t="-9495" r="-10587" b="-1403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9650" y="262497"/>
            <a:ext cx="2236499" cy="6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3">
  <p:cSld name="Cover 2_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5"/>
          <p:cNvPicPr preferRelativeResize="0"/>
          <p:nvPr/>
        </p:nvPicPr>
        <p:blipFill rotWithShape="1">
          <a:blip r:embed="rId2">
            <a:alphaModFix/>
          </a:blip>
          <a:srcRect t="8641" r="15311" b="21667"/>
          <a:stretch/>
        </p:blipFill>
        <p:spPr>
          <a:xfrm>
            <a:off x="0" y="0"/>
            <a:ext cx="914399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9650" y="262497"/>
            <a:ext cx="2236499" cy="698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5"/>
          <p:cNvGrpSpPr/>
          <p:nvPr/>
        </p:nvGrpSpPr>
        <p:grpSpPr>
          <a:xfrm>
            <a:off x="27100" y="4069568"/>
            <a:ext cx="9089807" cy="1073930"/>
            <a:chOff x="-1" y="3863650"/>
            <a:chExt cx="9020350" cy="1065724"/>
          </a:xfrm>
        </p:grpSpPr>
        <p:pic>
          <p:nvPicPr>
            <p:cNvPr id="58" name="Google Shape;58;p15"/>
            <p:cNvPicPr preferRelativeResize="0"/>
            <p:nvPr/>
          </p:nvPicPr>
          <p:blipFill rotWithShape="1">
            <a:blip r:embed="rId4">
              <a:alphaModFix amt="97000"/>
            </a:blip>
            <a:srcRect t="24812" r="22257" b="7095"/>
            <a:stretch/>
          </p:blipFill>
          <p:spPr>
            <a:xfrm rot="5400000">
              <a:off x="71566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5"/>
            <p:cNvPicPr preferRelativeResize="0"/>
            <p:nvPr/>
          </p:nvPicPr>
          <p:blipFill rotWithShape="1">
            <a:blip r:embed="rId4">
              <a:alphaModFix amt="97000"/>
            </a:blip>
            <a:srcRect t="24812" r="22257" b="7095"/>
            <a:stretch/>
          </p:blipFill>
          <p:spPr>
            <a:xfrm rot="5400000">
              <a:off x="321271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5"/>
            <p:cNvPicPr preferRelativeResize="0"/>
            <p:nvPr/>
          </p:nvPicPr>
          <p:blipFill rotWithShape="1">
            <a:blip r:embed="rId4">
              <a:alphaModFix amt="97000"/>
            </a:blip>
            <a:srcRect t="24812" r="22257" b="7095"/>
            <a:stretch/>
          </p:blipFill>
          <p:spPr>
            <a:xfrm rot="5400000">
              <a:off x="570966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5"/>
            <p:cNvPicPr preferRelativeResize="0"/>
            <p:nvPr/>
          </p:nvPicPr>
          <p:blipFill rotWithShape="1">
            <a:blip r:embed="rId4">
              <a:alphaModFix amt="97000"/>
            </a:blip>
            <a:srcRect t="51203" r="22257" b="7093"/>
            <a:stretch/>
          </p:blipFill>
          <p:spPr>
            <a:xfrm rot="5400000">
              <a:off x="7722837" y="3631861"/>
              <a:ext cx="1065724" cy="15293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 ">
  <p:cSld name="Cover 2_1">
    <p:bg>
      <p:bgPr>
        <a:solidFill>
          <a:schemeClr val="dk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/>
          <p:nvPr/>
        </p:nvSpPr>
        <p:spPr>
          <a:xfrm flipH="1">
            <a:off x="3505200" y="1542531"/>
            <a:ext cx="5562600" cy="3442200"/>
          </a:xfrm>
          <a:prstGeom prst="rtTriangle">
            <a:avLst/>
          </a:prstGeom>
          <a:blipFill rotWithShape="1">
            <a:blip r:embed="rId2">
              <a:alphaModFix/>
            </a:blip>
            <a:stretch>
              <a:fillRect t="-22889" r="-2288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9622" y="262500"/>
            <a:ext cx="2236554" cy="6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">
  <p:cSld name="Cover 2_1_2">
    <p:bg>
      <p:bgPr>
        <a:solidFill>
          <a:schemeClr val="dk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/>
        </p:nvSpPr>
        <p:spPr>
          <a:xfrm>
            <a:off x="558625" y="2627825"/>
            <a:ext cx="44076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LET’S WORK TOGETHER</a:t>
            </a:r>
            <a:endParaRPr sz="2300" b="1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" name="Google Shape;67;p17"/>
          <p:cNvSpPr/>
          <p:nvPr/>
        </p:nvSpPr>
        <p:spPr>
          <a:xfrm>
            <a:off x="558625" y="2200325"/>
            <a:ext cx="3936130" cy="328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Source Sans Pro"/>
              </a:rPr>
              <a:t>CONNECT WITH US</a:t>
            </a:r>
          </a:p>
        </p:txBody>
      </p:sp>
      <p:sp>
        <p:nvSpPr>
          <p:cNvPr id="68" name="Google Shape;68;p17"/>
          <p:cNvSpPr/>
          <p:nvPr/>
        </p:nvSpPr>
        <p:spPr>
          <a:xfrm flipH="1">
            <a:off x="4298700" y="2033526"/>
            <a:ext cx="4769100" cy="2951100"/>
          </a:xfrm>
          <a:prstGeom prst="rtTriangle">
            <a:avLst/>
          </a:prstGeom>
          <a:blipFill rotWithShape="1">
            <a:blip r:embed="rId2">
              <a:alphaModFix/>
            </a:blip>
            <a:stretch>
              <a:fillRect t="-22889" r="-2288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7"/>
          <p:cNvSpPr txBox="1"/>
          <p:nvPr/>
        </p:nvSpPr>
        <p:spPr>
          <a:xfrm>
            <a:off x="586950" y="3115300"/>
            <a:ext cx="44076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hello@secondmuse.com     |     www.secondmuse.com     |      @secondmuse 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0" name="Google Shape;7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9622" y="262500"/>
            <a:ext cx="2236554" cy="6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1">
  <p:cSld name="Cover 2_1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19622" y="262500"/>
            <a:ext cx="2236554" cy="698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18"/>
          <p:cNvGrpSpPr/>
          <p:nvPr/>
        </p:nvGrpSpPr>
        <p:grpSpPr>
          <a:xfrm>
            <a:off x="27100" y="4069568"/>
            <a:ext cx="9089807" cy="1073930"/>
            <a:chOff x="-1" y="3863650"/>
            <a:chExt cx="9020350" cy="1065724"/>
          </a:xfrm>
        </p:grpSpPr>
        <p:pic>
          <p:nvPicPr>
            <p:cNvPr id="74" name="Google Shape;74;p18"/>
            <p:cNvPicPr preferRelativeResize="0"/>
            <p:nvPr/>
          </p:nvPicPr>
          <p:blipFill rotWithShape="1">
            <a:blip r:embed="rId3">
              <a:alphaModFix amt="12000"/>
            </a:blip>
            <a:srcRect t="24812" r="22257" b="7095"/>
            <a:stretch/>
          </p:blipFill>
          <p:spPr>
            <a:xfrm rot="5400000">
              <a:off x="71566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8"/>
            <p:cNvPicPr preferRelativeResize="0"/>
            <p:nvPr/>
          </p:nvPicPr>
          <p:blipFill rotWithShape="1">
            <a:blip r:embed="rId3">
              <a:alphaModFix amt="12000"/>
            </a:blip>
            <a:srcRect t="24812" r="22257" b="7095"/>
            <a:stretch/>
          </p:blipFill>
          <p:spPr>
            <a:xfrm rot="5400000">
              <a:off x="321271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8"/>
            <p:cNvPicPr preferRelativeResize="0"/>
            <p:nvPr/>
          </p:nvPicPr>
          <p:blipFill rotWithShape="1">
            <a:blip r:embed="rId3">
              <a:alphaModFix amt="12000"/>
            </a:blip>
            <a:srcRect t="24812" r="22257" b="7095"/>
            <a:stretch/>
          </p:blipFill>
          <p:spPr>
            <a:xfrm rot="5400000">
              <a:off x="570966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8"/>
            <p:cNvPicPr preferRelativeResize="0"/>
            <p:nvPr/>
          </p:nvPicPr>
          <p:blipFill rotWithShape="1">
            <a:blip r:embed="rId3">
              <a:alphaModFix amt="12000"/>
            </a:blip>
            <a:srcRect t="51203" r="22257" b="7093"/>
            <a:stretch/>
          </p:blipFill>
          <p:spPr>
            <a:xfrm rot="5400000">
              <a:off x="7722837" y="3631861"/>
              <a:ext cx="1065724" cy="15293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2">
  <p:cSld name="Cover 2_1_1_1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19622" y="262500"/>
            <a:ext cx="2236554" cy="698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19"/>
          <p:cNvGrpSpPr/>
          <p:nvPr/>
        </p:nvGrpSpPr>
        <p:grpSpPr>
          <a:xfrm>
            <a:off x="27100" y="4069568"/>
            <a:ext cx="9089807" cy="1073930"/>
            <a:chOff x="-1" y="3863650"/>
            <a:chExt cx="9020350" cy="1065724"/>
          </a:xfrm>
        </p:grpSpPr>
        <p:pic>
          <p:nvPicPr>
            <p:cNvPr id="81" name="Google Shape;81;p19"/>
            <p:cNvPicPr preferRelativeResize="0"/>
            <p:nvPr/>
          </p:nvPicPr>
          <p:blipFill rotWithShape="1">
            <a:blip r:embed="rId3">
              <a:alphaModFix amt="43000"/>
            </a:blip>
            <a:srcRect t="24812" r="22257" b="7095"/>
            <a:stretch/>
          </p:blipFill>
          <p:spPr>
            <a:xfrm rot="5400000">
              <a:off x="71566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9"/>
            <p:cNvPicPr preferRelativeResize="0"/>
            <p:nvPr/>
          </p:nvPicPr>
          <p:blipFill rotWithShape="1">
            <a:blip r:embed="rId3">
              <a:alphaModFix amt="43000"/>
            </a:blip>
            <a:srcRect t="24812" r="22257" b="7095"/>
            <a:stretch/>
          </p:blipFill>
          <p:spPr>
            <a:xfrm rot="5400000">
              <a:off x="321271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9"/>
            <p:cNvPicPr preferRelativeResize="0"/>
            <p:nvPr/>
          </p:nvPicPr>
          <p:blipFill rotWithShape="1">
            <a:blip r:embed="rId3">
              <a:alphaModFix amt="43000"/>
            </a:blip>
            <a:srcRect t="24812" r="22257" b="7095"/>
            <a:stretch/>
          </p:blipFill>
          <p:spPr>
            <a:xfrm rot="5400000">
              <a:off x="570966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9"/>
            <p:cNvPicPr preferRelativeResize="0"/>
            <p:nvPr/>
          </p:nvPicPr>
          <p:blipFill rotWithShape="1">
            <a:blip r:embed="rId3">
              <a:alphaModFix amt="43000"/>
            </a:blip>
            <a:srcRect t="51203" r="22257" b="7093"/>
            <a:stretch/>
          </p:blipFill>
          <p:spPr>
            <a:xfrm rot="5400000">
              <a:off x="7722837" y="3631861"/>
              <a:ext cx="1065724" cy="15293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3">
  <p:cSld name="Cover 2_1_1_1_1">
    <p:bg>
      <p:bgPr>
        <a:solidFill>
          <a:schemeClr val="accen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19622" y="262500"/>
            <a:ext cx="2236554" cy="698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20"/>
          <p:cNvGrpSpPr/>
          <p:nvPr/>
        </p:nvGrpSpPr>
        <p:grpSpPr>
          <a:xfrm>
            <a:off x="27100" y="4069568"/>
            <a:ext cx="9089807" cy="1073930"/>
            <a:chOff x="-1" y="3863650"/>
            <a:chExt cx="9020350" cy="1065724"/>
          </a:xfrm>
        </p:grpSpPr>
        <p:pic>
          <p:nvPicPr>
            <p:cNvPr id="88" name="Google Shape;88;p20"/>
            <p:cNvPicPr preferRelativeResize="0"/>
            <p:nvPr/>
          </p:nvPicPr>
          <p:blipFill rotWithShape="1">
            <a:blip r:embed="rId3">
              <a:alphaModFix amt="43000"/>
            </a:blip>
            <a:srcRect t="24812" r="22257" b="7095"/>
            <a:stretch/>
          </p:blipFill>
          <p:spPr>
            <a:xfrm rot="5400000">
              <a:off x="71566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20"/>
            <p:cNvPicPr preferRelativeResize="0"/>
            <p:nvPr/>
          </p:nvPicPr>
          <p:blipFill rotWithShape="1">
            <a:blip r:embed="rId3">
              <a:alphaModFix amt="43000"/>
            </a:blip>
            <a:srcRect t="24812" r="22257" b="7095"/>
            <a:stretch/>
          </p:blipFill>
          <p:spPr>
            <a:xfrm rot="5400000">
              <a:off x="321271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20"/>
            <p:cNvPicPr preferRelativeResize="0"/>
            <p:nvPr/>
          </p:nvPicPr>
          <p:blipFill rotWithShape="1">
            <a:blip r:embed="rId3">
              <a:alphaModFix amt="43000"/>
            </a:blip>
            <a:srcRect t="24812" r="22257" b="7095"/>
            <a:stretch/>
          </p:blipFill>
          <p:spPr>
            <a:xfrm rot="5400000">
              <a:off x="570966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20"/>
            <p:cNvPicPr preferRelativeResize="0"/>
            <p:nvPr/>
          </p:nvPicPr>
          <p:blipFill rotWithShape="1">
            <a:blip r:embed="rId3">
              <a:alphaModFix amt="43000"/>
            </a:blip>
            <a:srcRect t="51203" r="22257" b="7093"/>
            <a:stretch/>
          </p:blipFill>
          <p:spPr>
            <a:xfrm rot="5400000">
              <a:off x="7722837" y="3631861"/>
              <a:ext cx="1065724" cy="15293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4">
  <p:cSld name="Cover 2_1_1_1_1_1">
    <p:bg>
      <p:bgPr>
        <a:solidFill>
          <a:schemeClr val="accent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19622" y="262500"/>
            <a:ext cx="2236554" cy="698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21"/>
          <p:cNvGrpSpPr/>
          <p:nvPr/>
        </p:nvGrpSpPr>
        <p:grpSpPr>
          <a:xfrm>
            <a:off x="27100" y="4069568"/>
            <a:ext cx="9089807" cy="1073930"/>
            <a:chOff x="-1" y="3863650"/>
            <a:chExt cx="9020350" cy="1065724"/>
          </a:xfrm>
        </p:grpSpPr>
        <p:pic>
          <p:nvPicPr>
            <p:cNvPr id="95" name="Google Shape;95;p21"/>
            <p:cNvPicPr preferRelativeResize="0"/>
            <p:nvPr/>
          </p:nvPicPr>
          <p:blipFill rotWithShape="1">
            <a:blip r:embed="rId3">
              <a:alphaModFix amt="26000"/>
            </a:blip>
            <a:srcRect t="24812" r="22257" b="7095"/>
            <a:stretch/>
          </p:blipFill>
          <p:spPr>
            <a:xfrm rot="5400000">
              <a:off x="71566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21"/>
            <p:cNvPicPr preferRelativeResize="0"/>
            <p:nvPr/>
          </p:nvPicPr>
          <p:blipFill rotWithShape="1">
            <a:blip r:embed="rId3">
              <a:alphaModFix amt="26000"/>
            </a:blip>
            <a:srcRect t="24812" r="22257" b="7095"/>
            <a:stretch/>
          </p:blipFill>
          <p:spPr>
            <a:xfrm rot="5400000">
              <a:off x="321271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21"/>
            <p:cNvPicPr preferRelativeResize="0"/>
            <p:nvPr/>
          </p:nvPicPr>
          <p:blipFill rotWithShape="1">
            <a:blip r:embed="rId3">
              <a:alphaModFix amt="26000"/>
            </a:blip>
            <a:srcRect t="24812" r="22257" b="7095"/>
            <a:stretch/>
          </p:blipFill>
          <p:spPr>
            <a:xfrm rot="5400000">
              <a:off x="570966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21"/>
            <p:cNvPicPr preferRelativeResize="0"/>
            <p:nvPr/>
          </p:nvPicPr>
          <p:blipFill rotWithShape="1">
            <a:blip r:embed="rId3">
              <a:alphaModFix amt="26000"/>
            </a:blip>
            <a:srcRect t="51203" r="22257" b="7093"/>
            <a:stretch/>
          </p:blipFill>
          <p:spPr>
            <a:xfrm rot="5400000">
              <a:off x="7722837" y="3631861"/>
              <a:ext cx="1065724" cy="15293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5">
  <p:cSld name="Cover 2_1_1_1_1_1_1">
    <p:bg>
      <p:bgPr>
        <a:solidFill>
          <a:schemeClr val="accent4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19622" y="262500"/>
            <a:ext cx="2236554" cy="698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22"/>
          <p:cNvGrpSpPr/>
          <p:nvPr/>
        </p:nvGrpSpPr>
        <p:grpSpPr>
          <a:xfrm>
            <a:off x="27100" y="4069568"/>
            <a:ext cx="9089807" cy="1073930"/>
            <a:chOff x="-1" y="3863650"/>
            <a:chExt cx="9020350" cy="1065724"/>
          </a:xfrm>
        </p:grpSpPr>
        <p:pic>
          <p:nvPicPr>
            <p:cNvPr id="102" name="Google Shape;102;p22"/>
            <p:cNvPicPr preferRelativeResize="0"/>
            <p:nvPr/>
          </p:nvPicPr>
          <p:blipFill rotWithShape="1">
            <a:blip r:embed="rId3">
              <a:alphaModFix amt="43000"/>
            </a:blip>
            <a:srcRect t="24812" r="22257" b="7095"/>
            <a:stretch/>
          </p:blipFill>
          <p:spPr>
            <a:xfrm rot="5400000">
              <a:off x="71566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22"/>
            <p:cNvPicPr preferRelativeResize="0"/>
            <p:nvPr/>
          </p:nvPicPr>
          <p:blipFill rotWithShape="1">
            <a:blip r:embed="rId3">
              <a:alphaModFix amt="43000"/>
            </a:blip>
            <a:srcRect t="24812" r="22257" b="7095"/>
            <a:stretch/>
          </p:blipFill>
          <p:spPr>
            <a:xfrm rot="5400000">
              <a:off x="321271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22"/>
            <p:cNvPicPr preferRelativeResize="0"/>
            <p:nvPr/>
          </p:nvPicPr>
          <p:blipFill rotWithShape="1">
            <a:blip r:embed="rId3">
              <a:alphaModFix amt="43000"/>
            </a:blip>
            <a:srcRect t="24812" r="22257" b="7095"/>
            <a:stretch/>
          </p:blipFill>
          <p:spPr>
            <a:xfrm rot="5400000">
              <a:off x="570966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22"/>
            <p:cNvPicPr preferRelativeResize="0"/>
            <p:nvPr/>
          </p:nvPicPr>
          <p:blipFill rotWithShape="1">
            <a:blip r:embed="rId3">
              <a:alphaModFix amt="43000"/>
            </a:blip>
            <a:srcRect t="51203" r="22257" b="7093"/>
            <a:stretch/>
          </p:blipFill>
          <p:spPr>
            <a:xfrm rot="5400000">
              <a:off x="7722837" y="3631861"/>
              <a:ext cx="1065724" cy="15293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6">
  <p:cSld name="Cover 2_1_1_1_1_1_1_1">
    <p:bg>
      <p:bgPr>
        <a:solidFill>
          <a:schemeClr val="accent5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19622" y="262500"/>
            <a:ext cx="2236554" cy="698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23"/>
          <p:cNvGrpSpPr/>
          <p:nvPr/>
        </p:nvGrpSpPr>
        <p:grpSpPr>
          <a:xfrm>
            <a:off x="27100" y="4069568"/>
            <a:ext cx="9089807" cy="1073930"/>
            <a:chOff x="-1" y="3863650"/>
            <a:chExt cx="9020350" cy="1065724"/>
          </a:xfrm>
        </p:grpSpPr>
        <p:pic>
          <p:nvPicPr>
            <p:cNvPr id="109" name="Google Shape;109;p23"/>
            <p:cNvPicPr preferRelativeResize="0"/>
            <p:nvPr/>
          </p:nvPicPr>
          <p:blipFill rotWithShape="1">
            <a:blip r:embed="rId3">
              <a:alphaModFix amt="17000"/>
            </a:blip>
            <a:srcRect t="24812" r="22257" b="7095"/>
            <a:stretch/>
          </p:blipFill>
          <p:spPr>
            <a:xfrm rot="5400000">
              <a:off x="71566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23"/>
            <p:cNvPicPr preferRelativeResize="0"/>
            <p:nvPr/>
          </p:nvPicPr>
          <p:blipFill rotWithShape="1">
            <a:blip r:embed="rId3">
              <a:alphaModFix amt="17000"/>
            </a:blip>
            <a:srcRect t="24812" r="22257" b="7095"/>
            <a:stretch/>
          </p:blipFill>
          <p:spPr>
            <a:xfrm rot="5400000">
              <a:off x="321271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23"/>
            <p:cNvPicPr preferRelativeResize="0"/>
            <p:nvPr/>
          </p:nvPicPr>
          <p:blipFill rotWithShape="1">
            <a:blip r:embed="rId3">
              <a:alphaModFix amt="17000"/>
            </a:blip>
            <a:srcRect t="24812" r="22257" b="7095"/>
            <a:stretch/>
          </p:blipFill>
          <p:spPr>
            <a:xfrm rot="5400000">
              <a:off x="570966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23"/>
            <p:cNvPicPr preferRelativeResize="0"/>
            <p:nvPr/>
          </p:nvPicPr>
          <p:blipFill rotWithShape="1">
            <a:blip r:embed="rId3">
              <a:alphaModFix amt="17000"/>
            </a:blip>
            <a:srcRect t="51203" r="22257" b="7093"/>
            <a:stretch/>
          </p:blipFill>
          <p:spPr>
            <a:xfrm rot="5400000">
              <a:off x="7722837" y="3631861"/>
              <a:ext cx="1065724" cy="15293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7">
  <p:cSld name="Cover 2_1_1_1_1_1_1_1_1">
    <p:bg>
      <p:bgPr>
        <a:solidFill>
          <a:schemeClr val="accent6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19622" y="262500"/>
            <a:ext cx="2236554" cy="698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24"/>
          <p:cNvGrpSpPr/>
          <p:nvPr/>
        </p:nvGrpSpPr>
        <p:grpSpPr>
          <a:xfrm>
            <a:off x="27100" y="4069568"/>
            <a:ext cx="9089807" cy="1073930"/>
            <a:chOff x="-1" y="3863650"/>
            <a:chExt cx="9020350" cy="1065724"/>
          </a:xfrm>
        </p:grpSpPr>
        <p:pic>
          <p:nvPicPr>
            <p:cNvPr id="116" name="Google Shape;116;p24"/>
            <p:cNvPicPr preferRelativeResize="0"/>
            <p:nvPr/>
          </p:nvPicPr>
          <p:blipFill rotWithShape="1">
            <a:blip r:embed="rId3">
              <a:alphaModFix amt="43000"/>
            </a:blip>
            <a:srcRect t="24812" r="22257" b="7095"/>
            <a:stretch/>
          </p:blipFill>
          <p:spPr>
            <a:xfrm rot="5400000">
              <a:off x="71566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4"/>
            <p:cNvPicPr preferRelativeResize="0"/>
            <p:nvPr/>
          </p:nvPicPr>
          <p:blipFill rotWithShape="1">
            <a:blip r:embed="rId3">
              <a:alphaModFix amt="43000"/>
            </a:blip>
            <a:srcRect t="24812" r="22257" b="7095"/>
            <a:stretch/>
          </p:blipFill>
          <p:spPr>
            <a:xfrm rot="5400000">
              <a:off x="321271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24"/>
            <p:cNvPicPr preferRelativeResize="0"/>
            <p:nvPr/>
          </p:nvPicPr>
          <p:blipFill rotWithShape="1">
            <a:blip r:embed="rId3">
              <a:alphaModFix amt="43000"/>
            </a:blip>
            <a:srcRect t="24812" r="22257" b="7095"/>
            <a:stretch/>
          </p:blipFill>
          <p:spPr>
            <a:xfrm rot="5400000">
              <a:off x="570966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24"/>
            <p:cNvPicPr preferRelativeResize="0"/>
            <p:nvPr/>
          </p:nvPicPr>
          <p:blipFill rotWithShape="1">
            <a:blip r:embed="rId3">
              <a:alphaModFix amt="43000"/>
            </a:blip>
            <a:srcRect t="51203" r="22257" b="7093"/>
            <a:stretch/>
          </p:blipFill>
          <p:spPr>
            <a:xfrm rot="5400000">
              <a:off x="7722837" y="3631861"/>
              <a:ext cx="1065724" cy="15293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8">
  <p:cSld name="Cover 2_1_1_1_1_1_1_1_1_1">
    <p:bg>
      <p:bgPr>
        <a:solidFill>
          <a:srgbClr val="9994B5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19622" y="262500"/>
            <a:ext cx="2236554" cy="698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25"/>
          <p:cNvGrpSpPr/>
          <p:nvPr/>
        </p:nvGrpSpPr>
        <p:grpSpPr>
          <a:xfrm>
            <a:off x="27100" y="4069568"/>
            <a:ext cx="9089807" cy="1073930"/>
            <a:chOff x="-1" y="3863650"/>
            <a:chExt cx="9020350" cy="1065724"/>
          </a:xfrm>
        </p:grpSpPr>
        <p:pic>
          <p:nvPicPr>
            <p:cNvPr id="123" name="Google Shape;123;p25"/>
            <p:cNvPicPr preferRelativeResize="0"/>
            <p:nvPr/>
          </p:nvPicPr>
          <p:blipFill rotWithShape="1">
            <a:blip r:embed="rId3">
              <a:alphaModFix amt="35000"/>
            </a:blip>
            <a:srcRect t="24812" r="22257" b="7095"/>
            <a:stretch/>
          </p:blipFill>
          <p:spPr>
            <a:xfrm rot="5400000">
              <a:off x="71566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5"/>
            <p:cNvPicPr preferRelativeResize="0"/>
            <p:nvPr/>
          </p:nvPicPr>
          <p:blipFill rotWithShape="1">
            <a:blip r:embed="rId3">
              <a:alphaModFix amt="35000"/>
            </a:blip>
            <a:srcRect t="24812" r="22257" b="7095"/>
            <a:stretch/>
          </p:blipFill>
          <p:spPr>
            <a:xfrm rot="5400000">
              <a:off x="321271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5"/>
            <p:cNvPicPr preferRelativeResize="0"/>
            <p:nvPr/>
          </p:nvPicPr>
          <p:blipFill rotWithShape="1">
            <a:blip r:embed="rId3">
              <a:alphaModFix amt="35000"/>
            </a:blip>
            <a:srcRect t="24812" r="22257" b="7095"/>
            <a:stretch/>
          </p:blipFill>
          <p:spPr>
            <a:xfrm rot="5400000">
              <a:off x="5709663" y="3147987"/>
              <a:ext cx="1065724" cy="249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25"/>
            <p:cNvPicPr preferRelativeResize="0"/>
            <p:nvPr/>
          </p:nvPicPr>
          <p:blipFill rotWithShape="1">
            <a:blip r:embed="rId3">
              <a:alphaModFix amt="35000"/>
            </a:blip>
            <a:srcRect t="51203" r="22257" b="7093"/>
            <a:stretch/>
          </p:blipFill>
          <p:spPr>
            <a:xfrm rot="5400000">
              <a:off x="7722837" y="3631861"/>
              <a:ext cx="1065724" cy="15293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light">
  <p:cSld name="CUSTOM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26"/>
          <p:cNvCxnSpPr/>
          <p:nvPr/>
        </p:nvCxnSpPr>
        <p:spPr>
          <a:xfrm>
            <a:off x="436625" y="497625"/>
            <a:ext cx="8423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9" name="Google Shape;12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8300" y="33513"/>
            <a:ext cx="1328225" cy="4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A7B17"/>
          </p15:clr>
        </p15:guide>
        <p15:guide id="2" orient="horz" pos="184">
          <p15:clr>
            <a:srgbClr val="FA7B17"/>
          </p15:clr>
        </p15:guide>
        <p15:guide id="3" pos="5581">
          <p15:clr>
            <a:srgbClr val="FA7B17"/>
          </p15:clr>
        </p15:guide>
        <p15:guide id="4" orient="horz" pos="3061">
          <p15:clr>
            <a:srgbClr val="FA7B17"/>
          </p15:clr>
        </p15:guide>
        <p15:guide id="5" orient="horz" pos="526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light split 1">
  <p:cSld name="CUSTOM_3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/>
          <p:nvPr/>
        </p:nvSpPr>
        <p:spPr>
          <a:xfrm>
            <a:off x="0" y="0"/>
            <a:ext cx="3258185" cy="5148580"/>
          </a:xfrm>
          <a:custGeom>
            <a:avLst/>
            <a:gdLst/>
            <a:ahLst/>
            <a:cxnLst/>
            <a:rect l="l" t="t" r="r" b="b"/>
            <a:pathLst>
              <a:path w="3258185" h="5148580" extrusionOk="0">
                <a:moveTo>
                  <a:pt x="0" y="5147995"/>
                </a:moveTo>
                <a:lnTo>
                  <a:pt x="3257994" y="5147995"/>
                </a:lnTo>
                <a:lnTo>
                  <a:pt x="3257994" y="0"/>
                </a:lnTo>
                <a:lnTo>
                  <a:pt x="0" y="0"/>
                </a:lnTo>
                <a:lnTo>
                  <a:pt x="0" y="5147995"/>
                </a:lnTo>
                <a:close/>
              </a:path>
            </a:pathLst>
          </a:custGeom>
          <a:solidFill>
            <a:srgbClr val="0A304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8300" y="33513"/>
            <a:ext cx="1328225" cy="4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A7B17"/>
          </p15:clr>
        </p15:guide>
        <p15:guide id="2" orient="horz" pos="184">
          <p15:clr>
            <a:srgbClr val="FA7B17"/>
          </p15:clr>
        </p15:guide>
        <p15:guide id="3" pos="5581">
          <p15:clr>
            <a:srgbClr val="FA7B17"/>
          </p15:clr>
        </p15:guide>
        <p15:guide id="4" orient="horz" pos="3061">
          <p15:clr>
            <a:srgbClr val="FA7B17"/>
          </p15:clr>
        </p15:guide>
        <p15:guide id="5" orient="horz" pos="526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light split 2">
  <p:cSld name="CUSTOM_3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/>
          <p:nvPr/>
        </p:nvSpPr>
        <p:spPr>
          <a:xfrm>
            <a:off x="0" y="0"/>
            <a:ext cx="3258185" cy="5148580"/>
          </a:xfrm>
          <a:custGeom>
            <a:avLst/>
            <a:gdLst/>
            <a:ahLst/>
            <a:cxnLst/>
            <a:rect l="l" t="t" r="r" b="b"/>
            <a:pathLst>
              <a:path w="3258185" h="5148580" extrusionOk="0">
                <a:moveTo>
                  <a:pt x="0" y="5147995"/>
                </a:moveTo>
                <a:lnTo>
                  <a:pt x="3257994" y="5147995"/>
                </a:lnTo>
                <a:lnTo>
                  <a:pt x="3257994" y="0"/>
                </a:lnTo>
                <a:lnTo>
                  <a:pt x="0" y="0"/>
                </a:lnTo>
                <a:lnTo>
                  <a:pt x="0" y="514799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8"/>
          <p:cNvSpPr txBox="1"/>
          <p:nvPr/>
        </p:nvSpPr>
        <p:spPr>
          <a:xfrm>
            <a:off x="41675" y="146475"/>
            <a:ext cx="2478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6" name="Google Shape;136;p28"/>
          <p:cNvSpPr txBox="1"/>
          <p:nvPr/>
        </p:nvSpPr>
        <p:spPr>
          <a:xfrm>
            <a:off x="436625" y="188550"/>
            <a:ext cx="24954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Presentation Title Goes Here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7" name="Google Shape;13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8300" y="33513"/>
            <a:ext cx="1328225" cy="4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A7B17"/>
          </p15:clr>
        </p15:guide>
        <p15:guide id="2" orient="horz" pos="184">
          <p15:clr>
            <a:srgbClr val="FA7B17"/>
          </p15:clr>
        </p15:guide>
        <p15:guide id="3" pos="5581">
          <p15:clr>
            <a:srgbClr val="FA7B17"/>
          </p15:clr>
        </p15:guide>
        <p15:guide id="4" orient="horz" pos="3061">
          <p15:clr>
            <a:srgbClr val="FA7B17"/>
          </p15:clr>
        </p15:guide>
        <p15:guide id="5" orient="horz" pos="526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light split 3">
  <p:cSld name="CUSTOM_3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/>
          <p:nvPr/>
        </p:nvSpPr>
        <p:spPr>
          <a:xfrm>
            <a:off x="0" y="0"/>
            <a:ext cx="3258185" cy="5148580"/>
          </a:xfrm>
          <a:custGeom>
            <a:avLst/>
            <a:gdLst/>
            <a:ahLst/>
            <a:cxnLst/>
            <a:rect l="l" t="t" r="r" b="b"/>
            <a:pathLst>
              <a:path w="3258185" h="5148580" extrusionOk="0">
                <a:moveTo>
                  <a:pt x="0" y="5147995"/>
                </a:moveTo>
                <a:lnTo>
                  <a:pt x="3257994" y="5147995"/>
                </a:lnTo>
                <a:lnTo>
                  <a:pt x="3257994" y="0"/>
                </a:lnTo>
                <a:lnTo>
                  <a:pt x="0" y="0"/>
                </a:lnTo>
                <a:lnTo>
                  <a:pt x="0" y="51479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9"/>
          <p:cNvSpPr txBox="1"/>
          <p:nvPr/>
        </p:nvSpPr>
        <p:spPr>
          <a:xfrm>
            <a:off x="41675" y="146475"/>
            <a:ext cx="2478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1" name="Google Shape;141;p29"/>
          <p:cNvSpPr txBox="1"/>
          <p:nvPr/>
        </p:nvSpPr>
        <p:spPr>
          <a:xfrm>
            <a:off x="436625" y="188550"/>
            <a:ext cx="24954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Presentation Title Goes Here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2" name="Google Shape;14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8300" y="33513"/>
            <a:ext cx="1328225" cy="4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A7B17"/>
          </p15:clr>
        </p15:guide>
        <p15:guide id="2" orient="horz" pos="184">
          <p15:clr>
            <a:srgbClr val="FA7B17"/>
          </p15:clr>
        </p15:guide>
        <p15:guide id="3" pos="5581">
          <p15:clr>
            <a:srgbClr val="FA7B17"/>
          </p15:clr>
        </p15:guide>
        <p15:guide id="4" orient="horz" pos="3061">
          <p15:clr>
            <a:srgbClr val="FA7B17"/>
          </p15:clr>
        </p15:guide>
        <p15:guide id="5" orient="horz" pos="526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light split 4">
  <p:cSld name="CUSTOM_3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/>
          <p:nvPr/>
        </p:nvSpPr>
        <p:spPr>
          <a:xfrm>
            <a:off x="0" y="0"/>
            <a:ext cx="3258185" cy="5148580"/>
          </a:xfrm>
          <a:custGeom>
            <a:avLst/>
            <a:gdLst/>
            <a:ahLst/>
            <a:cxnLst/>
            <a:rect l="l" t="t" r="r" b="b"/>
            <a:pathLst>
              <a:path w="3258185" h="5148580" extrusionOk="0">
                <a:moveTo>
                  <a:pt x="0" y="5147995"/>
                </a:moveTo>
                <a:lnTo>
                  <a:pt x="3257994" y="5147995"/>
                </a:lnTo>
                <a:lnTo>
                  <a:pt x="3257994" y="0"/>
                </a:lnTo>
                <a:lnTo>
                  <a:pt x="0" y="0"/>
                </a:lnTo>
                <a:lnTo>
                  <a:pt x="0" y="51479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0"/>
          <p:cNvSpPr txBox="1"/>
          <p:nvPr/>
        </p:nvSpPr>
        <p:spPr>
          <a:xfrm>
            <a:off x="41675" y="146475"/>
            <a:ext cx="2478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6" name="Google Shape;146;p30"/>
          <p:cNvSpPr txBox="1"/>
          <p:nvPr/>
        </p:nvSpPr>
        <p:spPr>
          <a:xfrm>
            <a:off x="436625" y="188550"/>
            <a:ext cx="24954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Presentation Title Goes Here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7" name="Google Shape;14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8300" y="33513"/>
            <a:ext cx="1328225" cy="4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A7B17"/>
          </p15:clr>
        </p15:guide>
        <p15:guide id="2" orient="horz" pos="184">
          <p15:clr>
            <a:srgbClr val="FA7B17"/>
          </p15:clr>
        </p15:guide>
        <p15:guide id="3" pos="5581">
          <p15:clr>
            <a:srgbClr val="FA7B17"/>
          </p15:clr>
        </p15:guide>
        <p15:guide id="4" orient="horz" pos="3061">
          <p15:clr>
            <a:srgbClr val="FA7B17"/>
          </p15:clr>
        </p15:guide>
        <p15:guide id="5" orient="horz" pos="526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light split 5">
  <p:cSld name="CUSTOM_3_1_1_1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/>
          <p:nvPr/>
        </p:nvSpPr>
        <p:spPr>
          <a:xfrm>
            <a:off x="0" y="0"/>
            <a:ext cx="3258185" cy="5148580"/>
          </a:xfrm>
          <a:custGeom>
            <a:avLst/>
            <a:gdLst/>
            <a:ahLst/>
            <a:cxnLst/>
            <a:rect l="l" t="t" r="r" b="b"/>
            <a:pathLst>
              <a:path w="3258185" h="5148580" extrusionOk="0">
                <a:moveTo>
                  <a:pt x="0" y="5147995"/>
                </a:moveTo>
                <a:lnTo>
                  <a:pt x="3257994" y="5147995"/>
                </a:lnTo>
                <a:lnTo>
                  <a:pt x="3257994" y="0"/>
                </a:lnTo>
                <a:lnTo>
                  <a:pt x="0" y="0"/>
                </a:lnTo>
                <a:lnTo>
                  <a:pt x="0" y="514799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1"/>
          <p:cNvSpPr txBox="1"/>
          <p:nvPr/>
        </p:nvSpPr>
        <p:spPr>
          <a:xfrm>
            <a:off x="41675" y="146475"/>
            <a:ext cx="2478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" name="Google Shape;151;p31"/>
          <p:cNvSpPr txBox="1"/>
          <p:nvPr/>
        </p:nvSpPr>
        <p:spPr>
          <a:xfrm>
            <a:off x="436625" y="188550"/>
            <a:ext cx="24954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Presentation Title Goes Here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2" name="Google Shape;152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8300" y="33513"/>
            <a:ext cx="1328225" cy="4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A7B17"/>
          </p15:clr>
        </p15:guide>
        <p15:guide id="2" orient="horz" pos="184">
          <p15:clr>
            <a:srgbClr val="FA7B17"/>
          </p15:clr>
        </p15:guide>
        <p15:guide id="3" pos="5581">
          <p15:clr>
            <a:srgbClr val="FA7B17"/>
          </p15:clr>
        </p15:guide>
        <p15:guide id="4" orient="horz" pos="3061">
          <p15:clr>
            <a:srgbClr val="FA7B17"/>
          </p15:clr>
        </p15:guide>
        <p15:guide id="5" orient="horz" pos="526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light split 5 1">
  <p:cSld name="CUSTOM_3_1_1_1_1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/>
          <p:nvPr/>
        </p:nvSpPr>
        <p:spPr>
          <a:xfrm>
            <a:off x="0" y="0"/>
            <a:ext cx="3258185" cy="5148580"/>
          </a:xfrm>
          <a:custGeom>
            <a:avLst/>
            <a:gdLst/>
            <a:ahLst/>
            <a:cxnLst/>
            <a:rect l="l" t="t" r="r" b="b"/>
            <a:pathLst>
              <a:path w="3258185" h="5148580" extrusionOk="0">
                <a:moveTo>
                  <a:pt x="0" y="5147995"/>
                </a:moveTo>
                <a:lnTo>
                  <a:pt x="3257994" y="5147995"/>
                </a:lnTo>
                <a:lnTo>
                  <a:pt x="3257994" y="0"/>
                </a:lnTo>
                <a:lnTo>
                  <a:pt x="0" y="0"/>
                </a:lnTo>
                <a:lnTo>
                  <a:pt x="0" y="514799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2"/>
          <p:cNvSpPr txBox="1"/>
          <p:nvPr/>
        </p:nvSpPr>
        <p:spPr>
          <a:xfrm>
            <a:off x="41675" y="146475"/>
            <a:ext cx="2478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6" name="Google Shape;156;p32"/>
          <p:cNvSpPr txBox="1"/>
          <p:nvPr/>
        </p:nvSpPr>
        <p:spPr>
          <a:xfrm>
            <a:off x="436625" y="188550"/>
            <a:ext cx="24954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Presentation Title Goes Here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7" name="Google Shape;157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8300" y="33513"/>
            <a:ext cx="1328225" cy="4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A7B17"/>
          </p15:clr>
        </p15:guide>
        <p15:guide id="2" orient="horz" pos="184">
          <p15:clr>
            <a:srgbClr val="FA7B17"/>
          </p15:clr>
        </p15:guide>
        <p15:guide id="3" pos="5581">
          <p15:clr>
            <a:srgbClr val="FA7B17"/>
          </p15:clr>
        </p15:guide>
        <p15:guide id="4" orient="horz" pos="3061">
          <p15:clr>
            <a:srgbClr val="FA7B17"/>
          </p15:clr>
        </p15:guide>
        <p15:guide id="5" orient="horz" pos="526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light no line">
  <p:cSld name="CUSTOM_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8300" y="33513"/>
            <a:ext cx="1328225" cy="4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A7B17"/>
          </p15:clr>
        </p15:guide>
        <p15:guide id="2" orient="horz" pos="184">
          <p15:clr>
            <a:srgbClr val="FA7B17"/>
          </p15:clr>
        </p15:guide>
        <p15:guide id="3" pos="5581">
          <p15:clr>
            <a:srgbClr val="FA7B17"/>
          </p15:clr>
        </p15:guide>
        <p15:guide id="4" orient="horz" pos="3061">
          <p15:clr>
            <a:srgbClr val="FA7B17"/>
          </p15:clr>
        </p15:guide>
        <p15:guide id="5" orient="horz" pos="526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CUSTOM_2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8300" y="33513"/>
            <a:ext cx="1328225" cy="4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A7B17"/>
          </p15:clr>
        </p15:guide>
        <p15:guide id="2" orient="horz" pos="184">
          <p15:clr>
            <a:srgbClr val="FA7B17"/>
          </p15:clr>
        </p15:guide>
        <p15:guide id="3" pos="5581">
          <p15:clr>
            <a:srgbClr val="FA7B17"/>
          </p15:clr>
        </p15:guide>
        <p15:guide id="4" orient="horz" pos="3061">
          <p15:clr>
            <a:srgbClr val="FA7B17"/>
          </p15:clr>
        </p15:guide>
        <p15:guide id="5" orient="horz" pos="526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ark">
  <p:cSld name="CUSTOM_1">
    <p:bg>
      <p:bgPr>
        <a:solidFill>
          <a:schemeClr val="dk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/>
          <p:nvPr/>
        </p:nvSpPr>
        <p:spPr>
          <a:xfrm>
            <a:off x="41675" y="146475"/>
            <a:ext cx="247800" cy="1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4" name="Google Shape;164;p35"/>
          <p:cNvSpPr txBox="1"/>
          <p:nvPr/>
        </p:nvSpPr>
        <p:spPr>
          <a:xfrm>
            <a:off x="436625" y="188550"/>
            <a:ext cx="24954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Presentation Title Goes Here</a:t>
            </a:r>
            <a:endParaRPr sz="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65" name="Google Shape;165;p35"/>
          <p:cNvCxnSpPr/>
          <p:nvPr/>
        </p:nvCxnSpPr>
        <p:spPr>
          <a:xfrm>
            <a:off x="436625" y="497625"/>
            <a:ext cx="8423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6" name="Google Shape;16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8299" y="32525"/>
            <a:ext cx="1328225" cy="414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A7B17"/>
          </p15:clr>
        </p15:guide>
        <p15:guide id="2" orient="horz" pos="184">
          <p15:clr>
            <a:srgbClr val="FA7B17"/>
          </p15:clr>
        </p15:guide>
        <p15:guide id="3" pos="5581">
          <p15:clr>
            <a:srgbClr val="FA7B17"/>
          </p15:clr>
        </p15:guide>
        <p15:guide id="4" orient="horz" pos="3061">
          <p15:clr>
            <a:srgbClr val="FA7B17"/>
          </p15:clr>
        </p15:guide>
        <p15:guide id="5" orient="horz" pos="526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ark no line">
  <p:cSld name="CUSTOM_1_1">
    <p:bg>
      <p:bgPr>
        <a:solidFill>
          <a:schemeClr val="dk2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A7B17"/>
          </p15:clr>
        </p15:guide>
        <p15:guide id="2" orient="horz" pos="184">
          <p15:clr>
            <a:srgbClr val="FA7B17"/>
          </p15:clr>
        </p15:guide>
        <p15:guide id="3" pos="5581">
          <p15:clr>
            <a:srgbClr val="FA7B17"/>
          </p15:clr>
        </p15:guide>
        <p15:guide id="4" orient="horz" pos="3061">
          <p15:clr>
            <a:srgbClr val="FA7B17"/>
          </p15:clr>
        </p15:guide>
        <p15:guide id="5" orient="horz" pos="526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7"/>
          <p:cNvSpPr txBox="1"/>
          <p:nvPr/>
        </p:nvSpPr>
        <p:spPr>
          <a:xfrm>
            <a:off x="546200" y="2313075"/>
            <a:ext cx="5328600" cy="1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r>
              <a:rPr lang="en" sz="5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CLIMATE FUND LANDSCAPE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" name="Google Shape;173;p37"/>
          <p:cNvSpPr/>
          <p:nvPr/>
        </p:nvSpPr>
        <p:spPr>
          <a:xfrm>
            <a:off x="613325" y="1759350"/>
            <a:ext cx="3168032" cy="4318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Source Sans Pro"/>
              </a:rPr>
              <a:t>EXPLORING</a:t>
            </a:r>
          </a:p>
        </p:txBody>
      </p:sp>
      <p:sp>
        <p:nvSpPr>
          <p:cNvPr id="174" name="Google Shape;174;p37"/>
          <p:cNvSpPr txBox="1"/>
          <p:nvPr/>
        </p:nvSpPr>
        <p:spPr>
          <a:xfrm>
            <a:off x="611950" y="3893225"/>
            <a:ext cx="35238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8FC9C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with Todd Khozein, </a:t>
            </a:r>
            <a:endParaRPr i="1">
              <a:solidFill>
                <a:srgbClr val="8FC9C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8FC9C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Co-Founder &amp; CEO, SecondMuse</a:t>
            </a:r>
            <a:endParaRPr i="1">
              <a:solidFill>
                <a:srgbClr val="8FC9C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/>
          <p:nvPr/>
        </p:nvSpPr>
        <p:spPr>
          <a:xfrm>
            <a:off x="566250" y="2642525"/>
            <a:ext cx="3421200" cy="318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6"/>
          <p:cNvSpPr txBox="1"/>
          <p:nvPr/>
        </p:nvSpPr>
        <p:spPr>
          <a:xfrm>
            <a:off x="723750" y="3403725"/>
            <a:ext cx="5050800" cy="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secondmuse.com | @secondmuse | hello@secondmuse.com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1" name="Google Shape;261;p46"/>
          <p:cNvSpPr/>
          <p:nvPr/>
        </p:nvSpPr>
        <p:spPr>
          <a:xfrm>
            <a:off x="819425" y="2966488"/>
            <a:ext cx="3573699" cy="4318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Source Sans Pro"/>
              </a:rPr>
              <a:t>LEARN MORE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8"/>
          <p:cNvPicPr preferRelativeResize="0"/>
          <p:nvPr/>
        </p:nvPicPr>
        <p:blipFill rotWithShape="1">
          <a:blip r:embed="rId3">
            <a:alphaModFix/>
          </a:blip>
          <a:srcRect t="22987" b="34332"/>
          <a:stretch/>
        </p:blipFill>
        <p:spPr>
          <a:xfrm>
            <a:off x="0" y="0"/>
            <a:ext cx="9144003" cy="221245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8"/>
          <p:cNvSpPr/>
          <p:nvPr/>
        </p:nvSpPr>
        <p:spPr>
          <a:xfrm rot="10800000">
            <a:off x="0" y="1343600"/>
            <a:ext cx="9144000" cy="879900"/>
          </a:xfrm>
          <a:prstGeom prst="rect">
            <a:avLst/>
          </a:prstGeom>
          <a:gradFill>
            <a:gsLst>
              <a:gs pos="0">
                <a:srgbClr val="000000">
                  <a:alpha val="33725"/>
                </a:srgbClr>
              </a:gs>
              <a:gs pos="100000">
                <a:srgbClr val="737373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8299" y="32525"/>
            <a:ext cx="1328225" cy="41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8"/>
          <p:cNvSpPr/>
          <p:nvPr/>
        </p:nvSpPr>
        <p:spPr>
          <a:xfrm>
            <a:off x="767910" y="1967600"/>
            <a:ext cx="2396442" cy="2893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ource Sans Pro"/>
              </a:rPr>
              <a:t>WHO WE ARE</a:t>
            </a:r>
          </a:p>
        </p:txBody>
      </p:sp>
      <p:sp>
        <p:nvSpPr>
          <p:cNvPr id="183" name="Google Shape;183;p38"/>
          <p:cNvSpPr/>
          <p:nvPr/>
        </p:nvSpPr>
        <p:spPr>
          <a:xfrm>
            <a:off x="767900" y="2364859"/>
            <a:ext cx="2686634" cy="28935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1"/>
                </a:solidFill>
                <a:latin typeface="Source Sans Pro"/>
              </a:rPr>
              <a:t>&amp; OUR IMPACT</a:t>
            </a:r>
          </a:p>
        </p:txBody>
      </p:sp>
      <p:sp>
        <p:nvSpPr>
          <p:cNvPr id="184" name="Google Shape;184;p38"/>
          <p:cNvSpPr txBox="1"/>
          <p:nvPr/>
        </p:nvSpPr>
        <p:spPr>
          <a:xfrm>
            <a:off x="577386" y="1598100"/>
            <a:ext cx="1328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8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About Us</a:t>
            </a:r>
            <a:endParaRPr sz="17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5" name="Google Shape;185;p38"/>
          <p:cNvSpPr txBox="1"/>
          <p:nvPr/>
        </p:nvSpPr>
        <p:spPr>
          <a:xfrm>
            <a:off x="767900" y="3133100"/>
            <a:ext cx="3116400" cy="1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080" lvl="0" indent="0" algn="l" rtl="0">
              <a:lnSpc>
                <a:spcPct val="108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33,000+ solutions</a:t>
            </a:r>
            <a:r>
              <a:rPr lang="en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700" i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prototyped</a:t>
            </a:r>
            <a:endParaRPr sz="1700" i="1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5080" lvl="0" indent="0" algn="l" rtl="0">
              <a:lnSpc>
                <a:spcPct val="108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2,100 ventures</a:t>
            </a:r>
            <a:r>
              <a:rPr lang="en" sz="1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700" i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supported</a:t>
            </a:r>
            <a:endParaRPr sz="1700" i="1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5080" lvl="0" indent="0" algn="l" rtl="0">
              <a:lnSpc>
                <a:spcPct val="108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185</a:t>
            </a:r>
            <a:r>
              <a:rPr lang="en" sz="17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700" i="1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countries &amp; territories reached</a:t>
            </a:r>
            <a:endParaRPr sz="1700" i="1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86" name="Google Shape;186;p38"/>
          <p:cNvSpPr txBox="1"/>
          <p:nvPr/>
        </p:nvSpPr>
        <p:spPr>
          <a:xfrm>
            <a:off x="4591350" y="3133100"/>
            <a:ext cx="40626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$19 million</a:t>
            </a:r>
            <a:r>
              <a:rPr lang="en" sz="1700" b="1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" sz="1700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 non-dilutive capital</a:t>
            </a:r>
            <a:endParaRPr sz="1700" i="1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$1.2 bn+</a:t>
            </a:r>
            <a:r>
              <a:rPr lang="en" sz="17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700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influenced</a:t>
            </a:r>
            <a:endParaRPr sz="1700" i="1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$880m</a:t>
            </a:r>
            <a:r>
              <a:rPr lang="en" sz="1700" b="1" i="1">
                <a:solidFill>
                  <a:schemeClr val="accent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" sz="1700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 direct investments</a:t>
            </a:r>
            <a:r>
              <a:rPr lang="en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9"/>
          <p:cNvPicPr preferRelativeResize="0"/>
          <p:nvPr/>
        </p:nvPicPr>
        <p:blipFill rotWithShape="1">
          <a:blip r:embed="rId3">
            <a:alphaModFix/>
          </a:blip>
          <a:srcRect t="10522"/>
          <a:stretch/>
        </p:blipFill>
        <p:spPr>
          <a:xfrm>
            <a:off x="310075" y="911987"/>
            <a:ext cx="8523852" cy="392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9"/>
          <p:cNvSpPr txBox="1"/>
          <p:nvPr/>
        </p:nvSpPr>
        <p:spPr>
          <a:xfrm>
            <a:off x="386275" y="215250"/>
            <a:ext cx="7187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CURRENT INVESTMENT TRENDS</a:t>
            </a:r>
            <a:endParaRPr sz="2300" b="1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0"/>
          <p:cNvPicPr preferRelativeResize="0"/>
          <p:nvPr/>
        </p:nvPicPr>
        <p:blipFill rotWithShape="1">
          <a:blip r:embed="rId3">
            <a:alphaModFix/>
          </a:blip>
          <a:srcRect t="5563" b="32270"/>
          <a:stretch/>
        </p:blipFill>
        <p:spPr>
          <a:xfrm>
            <a:off x="-125" y="883150"/>
            <a:ext cx="9144003" cy="426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0"/>
          <p:cNvSpPr/>
          <p:nvPr/>
        </p:nvSpPr>
        <p:spPr>
          <a:xfrm>
            <a:off x="0" y="2793300"/>
            <a:ext cx="9144000" cy="23502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FFFF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0"/>
          <p:cNvSpPr txBox="1"/>
          <p:nvPr/>
        </p:nvSpPr>
        <p:spPr>
          <a:xfrm>
            <a:off x="233875" y="215250"/>
            <a:ext cx="7187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RISE OF SYSTEMS FINANCING</a:t>
            </a:r>
            <a:endParaRPr sz="2300" b="1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1"/>
          <p:cNvPicPr preferRelativeResize="0"/>
          <p:nvPr/>
        </p:nvPicPr>
        <p:blipFill rotWithShape="1">
          <a:blip r:embed="rId3">
            <a:alphaModFix/>
          </a:blip>
          <a:srcRect l="2115" t="20749" r="1294" b="51131"/>
          <a:stretch/>
        </p:blipFill>
        <p:spPr>
          <a:xfrm>
            <a:off x="0" y="3367975"/>
            <a:ext cx="9143997" cy="177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1"/>
          <p:cNvPicPr preferRelativeResize="0"/>
          <p:nvPr/>
        </p:nvPicPr>
        <p:blipFill rotWithShape="1">
          <a:blip r:embed="rId4">
            <a:alphaModFix/>
          </a:blip>
          <a:srcRect l="34440" t="921" r="14309" b="4121"/>
          <a:stretch/>
        </p:blipFill>
        <p:spPr>
          <a:xfrm rot="5400000">
            <a:off x="1130269" y="3523158"/>
            <a:ext cx="507766" cy="273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1"/>
          <p:cNvPicPr preferRelativeResize="0"/>
          <p:nvPr/>
        </p:nvPicPr>
        <p:blipFill rotWithShape="1">
          <a:blip r:embed="rId4">
            <a:alphaModFix/>
          </a:blip>
          <a:srcRect l="34440" t="921" r="14309" b="4121"/>
          <a:stretch/>
        </p:blipFill>
        <p:spPr>
          <a:xfrm rot="5400000">
            <a:off x="6639619" y="3492656"/>
            <a:ext cx="507766" cy="273289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1"/>
          <p:cNvSpPr txBox="1"/>
          <p:nvPr/>
        </p:nvSpPr>
        <p:spPr>
          <a:xfrm>
            <a:off x="790737" y="2370650"/>
            <a:ext cx="37842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86+</a:t>
            </a:r>
            <a:r>
              <a:rPr lang="en" sz="19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700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companies supported</a:t>
            </a:r>
            <a:r>
              <a:rPr lang="en" sz="19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</a:t>
            </a:r>
            <a:r>
              <a:rPr lang="en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$50 million</a:t>
            </a:r>
            <a:r>
              <a:rPr lang="en" sz="1700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in revenue generated</a:t>
            </a:r>
            <a:endParaRPr sz="1700" i="1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8" name="Google Shape;208;p41"/>
          <p:cNvPicPr preferRelativeResize="0"/>
          <p:nvPr/>
        </p:nvPicPr>
        <p:blipFill rotWithShape="1">
          <a:blip r:embed="rId5">
            <a:alphaModFix/>
          </a:blip>
          <a:srcRect t="15731" b="15724"/>
          <a:stretch/>
        </p:blipFill>
        <p:spPr>
          <a:xfrm>
            <a:off x="790725" y="835775"/>
            <a:ext cx="2433802" cy="6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1"/>
          <p:cNvSpPr txBox="1"/>
          <p:nvPr/>
        </p:nvSpPr>
        <p:spPr>
          <a:xfrm>
            <a:off x="901113" y="1590400"/>
            <a:ext cx="38943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Supported by </a:t>
            </a: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NYSERDA</a:t>
            </a:r>
            <a:b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Administered by </a:t>
            </a: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NextCorps</a:t>
            </a: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</a:t>
            </a: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SecondMuse</a:t>
            </a:r>
            <a:endParaRPr sz="15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0" name="Google Shape;210;p41"/>
          <p:cNvSpPr txBox="1"/>
          <p:nvPr/>
        </p:nvSpPr>
        <p:spPr>
          <a:xfrm>
            <a:off x="4540799" y="2370650"/>
            <a:ext cx="38943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$500+ million</a:t>
            </a:r>
            <a:r>
              <a:rPr lang="en" sz="1900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" sz="1700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raised</a:t>
            </a:r>
            <a:r>
              <a:rPr lang="en" sz="17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7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35,000+</a:t>
            </a:r>
            <a:r>
              <a:rPr lang="en" sz="19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700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units produced</a:t>
            </a:r>
            <a:endParaRPr sz="1700" i="1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1" name="Google Shape;211;p41"/>
          <p:cNvSpPr txBox="1"/>
          <p:nvPr/>
        </p:nvSpPr>
        <p:spPr>
          <a:xfrm>
            <a:off x="790725" y="262175"/>
            <a:ext cx="60114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UNLOCKING STATE FUNDING FOR INNOVATION</a:t>
            </a:r>
            <a:endParaRPr sz="17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2" name="Google Shape;212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48299" y="32525"/>
            <a:ext cx="1328225" cy="41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1"/>
          <p:cNvPicPr preferRelativeResize="0"/>
          <p:nvPr/>
        </p:nvPicPr>
        <p:blipFill rotWithShape="1">
          <a:blip r:embed="rId4">
            <a:alphaModFix/>
          </a:blip>
          <a:srcRect l="34440" t="921" r="14309" b="4121"/>
          <a:stretch/>
        </p:blipFill>
        <p:spPr>
          <a:xfrm rot="5400000">
            <a:off x="4068744" y="3548958"/>
            <a:ext cx="507766" cy="273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1"/>
          <p:cNvPicPr preferRelativeResize="0"/>
          <p:nvPr/>
        </p:nvPicPr>
        <p:blipFill rotWithShape="1">
          <a:blip r:embed="rId4">
            <a:alphaModFix/>
          </a:blip>
          <a:srcRect l="34440" t="921" r="14309" b="4121"/>
          <a:stretch/>
        </p:blipFill>
        <p:spPr>
          <a:xfrm rot="5400000">
            <a:off x="9431594" y="3492646"/>
            <a:ext cx="507766" cy="2732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2"/>
          <p:cNvSpPr txBox="1"/>
          <p:nvPr/>
        </p:nvSpPr>
        <p:spPr>
          <a:xfrm>
            <a:off x="3687600" y="305250"/>
            <a:ext cx="4143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DEPLOYING TAILORED FINANCIAL MECHANISMS FOR MAXIMUM IMPACT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20" name="Google Shape;220;p42"/>
          <p:cNvPicPr preferRelativeResize="0"/>
          <p:nvPr/>
        </p:nvPicPr>
        <p:blipFill rotWithShape="1">
          <a:blip r:embed="rId3">
            <a:alphaModFix/>
          </a:blip>
          <a:srcRect l="43755" t="5512" r="14615" b="2151"/>
          <a:stretch/>
        </p:blipFill>
        <p:spPr>
          <a:xfrm>
            <a:off x="0" y="0"/>
            <a:ext cx="347862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2"/>
          <p:cNvPicPr preferRelativeResize="0"/>
          <p:nvPr/>
        </p:nvPicPr>
        <p:blipFill rotWithShape="1">
          <a:blip r:embed="rId4">
            <a:alphaModFix/>
          </a:blip>
          <a:srcRect l="34440" t="921" r="14309" b="4121"/>
          <a:stretch/>
        </p:blipFill>
        <p:spPr>
          <a:xfrm rot="5400000">
            <a:off x="677005" y="4011989"/>
            <a:ext cx="504899" cy="189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2"/>
          <p:cNvPicPr preferRelativeResize="0"/>
          <p:nvPr/>
        </p:nvPicPr>
        <p:blipFill rotWithShape="1">
          <a:blip r:embed="rId4">
            <a:alphaModFix/>
          </a:blip>
          <a:srcRect l="34440" t="921" r="14309" b="4121"/>
          <a:stretch/>
        </p:blipFill>
        <p:spPr>
          <a:xfrm rot="5400000">
            <a:off x="2622006" y="4011989"/>
            <a:ext cx="504899" cy="189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2"/>
          <p:cNvPicPr preferRelativeResize="0"/>
          <p:nvPr/>
        </p:nvPicPr>
        <p:blipFill rotWithShape="1">
          <a:blip r:embed="rId4">
            <a:alphaModFix/>
          </a:blip>
          <a:srcRect l="34440" t="921" r="14309" b="4121"/>
          <a:stretch/>
        </p:blipFill>
        <p:spPr>
          <a:xfrm rot="5400000">
            <a:off x="4566990" y="4011989"/>
            <a:ext cx="504899" cy="189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2"/>
          <p:cNvPicPr preferRelativeResize="0"/>
          <p:nvPr/>
        </p:nvPicPr>
        <p:blipFill rotWithShape="1">
          <a:blip r:embed="rId4">
            <a:alphaModFix/>
          </a:blip>
          <a:srcRect l="34440" t="921" r="14309" b="4121"/>
          <a:stretch/>
        </p:blipFill>
        <p:spPr>
          <a:xfrm rot="5400000">
            <a:off x="6511965" y="4011989"/>
            <a:ext cx="504899" cy="189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2"/>
          <p:cNvPicPr preferRelativeResize="0"/>
          <p:nvPr/>
        </p:nvPicPr>
        <p:blipFill rotWithShape="1">
          <a:blip r:embed="rId4">
            <a:alphaModFix/>
          </a:blip>
          <a:srcRect l="34440" t="921" r="14309" b="4121"/>
          <a:stretch/>
        </p:blipFill>
        <p:spPr>
          <a:xfrm rot="5400000">
            <a:off x="8456940" y="4011989"/>
            <a:ext cx="504899" cy="189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3800" y="970200"/>
            <a:ext cx="1941909" cy="5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2"/>
          <p:cNvSpPr txBox="1"/>
          <p:nvPr/>
        </p:nvSpPr>
        <p:spPr>
          <a:xfrm>
            <a:off x="3687600" y="1693775"/>
            <a:ext cx="38943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Supported by </a:t>
            </a: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Empire State Development</a:t>
            </a: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</a:t>
            </a: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SecondMuse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8" name="Google Shape;228;p42"/>
          <p:cNvSpPr txBox="1"/>
          <p:nvPr/>
        </p:nvSpPr>
        <p:spPr>
          <a:xfrm>
            <a:off x="3743450" y="2454925"/>
            <a:ext cx="46623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tailored</a:t>
            </a:r>
            <a:r>
              <a:rPr lang="en" sz="1900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" sz="1900" b="1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$50m fund</a:t>
            </a:r>
            <a:r>
              <a:rPr lang="en" sz="1700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to support small business owners provide a mode of transportation that</a:t>
            </a:r>
            <a:r>
              <a:rPr lang="en" sz="1900" b="1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up to 20%</a:t>
            </a:r>
            <a:r>
              <a:rPr lang="en" sz="1700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of new yorkers rely on by reducing risks, costs and emissions.</a:t>
            </a:r>
            <a:endParaRPr sz="1700" i="1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229" name="Google Shape;229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48299" y="32525"/>
            <a:ext cx="1328225" cy="414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/>
          <p:nvPr/>
        </p:nvSpPr>
        <p:spPr>
          <a:xfrm>
            <a:off x="303600" y="321900"/>
            <a:ext cx="8309700" cy="22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1828800" rIns="0" bIns="0" anchor="t" anchorCtr="0">
            <a:noAutofit/>
          </a:bodyPr>
          <a:lstStyle/>
          <a:p>
            <a:pPr marL="0" marR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91440" lvl="0" indent="0" algn="l" rtl="0">
              <a:lnSpc>
                <a:spcPct val="1083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5" name="Google Shape;235;p43"/>
          <p:cNvPicPr preferRelativeResize="0"/>
          <p:nvPr/>
        </p:nvPicPr>
        <p:blipFill rotWithShape="1">
          <a:blip r:embed="rId3">
            <a:alphaModFix/>
          </a:blip>
          <a:srcRect t="18123" b="46975"/>
          <a:stretch/>
        </p:blipFill>
        <p:spPr>
          <a:xfrm>
            <a:off x="0" y="0"/>
            <a:ext cx="9167375" cy="239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3"/>
          <p:cNvPicPr preferRelativeResize="0"/>
          <p:nvPr/>
        </p:nvPicPr>
        <p:blipFill rotWithShape="1">
          <a:blip r:embed="rId4">
            <a:alphaModFix/>
          </a:blip>
          <a:srcRect l="34440" t="921" r="14309" b="4121"/>
          <a:stretch/>
        </p:blipFill>
        <p:spPr>
          <a:xfrm rot="5400000">
            <a:off x="3897698" y="-1106303"/>
            <a:ext cx="504899" cy="271750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3"/>
          <p:cNvSpPr txBox="1"/>
          <p:nvPr/>
        </p:nvSpPr>
        <p:spPr>
          <a:xfrm>
            <a:off x="398950" y="3626875"/>
            <a:ext cx="78120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Addressing the </a:t>
            </a:r>
            <a:r>
              <a:rPr lang="en" sz="1900" i="1">
                <a:solidFill>
                  <a:schemeClr val="accent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urgent need</a:t>
            </a:r>
            <a:r>
              <a:rPr lang="en" sz="1900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for </a:t>
            </a:r>
            <a:r>
              <a:rPr lang="en" sz="1900" i="1">
                <a:solidFill>
                  <a:schemeClr val="accent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sustainable coral reef restoration</a:t>
            </a:r>
            <a:r>
              <a:rPr lang="en" sz="1900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in key marine ecosystems by establishing a</a:t>
            </a:r>
            <a:r>
              <a:rPr lang="en" sz="1900" i="1">
                <a:solidFill>
                  <a:schemeClr val="accent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locally grounded financing model</a:t>
            </a:r>
            <a:r>
              <a:rPr lang="en" sz="1900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endParaRPr sz="19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8" name="Google Shape;238;p43"/>
          <p:cNvSpPr txBox="1"/>
          <p:nvPr/>
        </p:nvSpPr>
        <p:spPr>
          <a:xfrm>
            <a:off x="398948" y="3148975"/>
            <a:ext cx="373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</a:t>
            </a: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Coral Reef Financing Facility</a:t>
            </a:r>
            <a:r>
              <a:rPr lang="en" sz="1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(CRFF)</a:t>
            </a:r>
            <a:endParaRPr sz="1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9" name="Google Shape;239;p43"/>
          <p:cNvSpPr txBox="1"/>
          <p:nvPr/>
        </p:nvSpPr>
        <p:spPr>
          <a:xfrm>
            <a:off x="398948" y="2629775"/>
            <a:ext cx="7069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LEVERAGING INNOVATIVE FINANCING AND A MULTI-SECTORAL APPROACH </a:t>
            </a:r>
            <a:endParaRPr sz="17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0" name="Google Shape;240;p43"/>
          <p:cNvPicPr preferRelativeResize="0"/>
          <p:nvPr/>
        </p:nvPicPr>
        <p:blipFill rotWithShape="1">
          <a:blip r:embed="rId4">
            <a:alphaModFix/>
          </a:blip>
          <a:srcRect l="34440" t="921" r="14309" b="4121"/>
          <a:stretch/>
        </p:blipFill>
        <p:spPr>
          <a:xfrm rot="5400000">
            <a:off x="1106298" y="-1106303"/>
            <a:ext cx="504899" cy="271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3"/>
          <p:cNvPicPr preferRelativeResize="0"/>
          <p:nvPr/>
        </p:nvPicPr>
        <p:blipFill rotWithShape="1">
          <a:blip r:embed="rId4">
            <a:alphaModFix/>
          </a:blip>
          <a:srcRect l="34440" t="921" r="14309" b="4121"/>
          <a:stretch/>
        </p:blipFill>
        <p:spPr>
          <a:xfrm rot="5400000">
            <a:off x="6659548" y="-1106303"/>
            <a:ext cx="504899" cy="271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3"/>
          <p:cNvPicPr preferRelativeResize="0"/>
          <p:nvPr/>
        </p:nvPicPr>
        <p:blipFill rotWithShape="1">
          <a:blip r:embed="rId4">
            <a:alphaModFix/>
          </a:blip>
          <a:srcRect l="34942" t="-45218" r="13806" b="50261"/>
          <a:stretch/>
        </p:blipFill>
        <p:spPr>
          <a:xfrm rot="5400000">
            <a:off x="9421398" y="-1106303"/>
            <a:ext cx="504899" cy="271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/>
          <p:nvPr/>
        </p:nvSpPr>
        <p:spPr>
          <a:xfrm>
            <a:off x="935400" y="1494300"/>
            <a:ext cx="72732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Together, we can </a:t>
            </a:r>
            <a:r>
              <a:rPr lang="en" sz="3200" i="1">
                <a:solidFill>
                  <a:schemeClr val="accent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scale transformative solutions</a:t>
            </a:r>
            <a:r>
              <a:rPr lang="en" sz="3200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accelerate the </a:t>
            </a:r>
            <a:r>
              <a:rPr lang="en" sz="3200" i="1">
                <a:solidFill>
                  <a:schemeClr val="accent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transition to a sustainable future</a:t>
            </a:r>
            <a:r>
              <a:rPr lang="en" sz="3200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and unlock the </a:t>
            </a:r>
            <a:r>
              <a:rPr lang="en" sz="3200" i="1">
                <a:solidFill>
                  <a:schemeClr val="accent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full potential of climate finance</a:t>
            </a:r>
            <a:r>
              <a:rPr lang="en" sz="3200" i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endParaRPr sz="3200" i="1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/>
          <p:nvPr/>
        </p:nvSpPr>
        <p:spPr>
          <a:xfrm>
            <a:off x="441150" y="2896075"/>
            <a:ext cx="9368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508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r>
              <a:rPr lang="en" sz="96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Q&amp;A </a:t>
            </a:r>
            <a:endParaRPr sz="96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2700" marR="508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</a:pPr>
            <a:endParaRPr sz="37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3" name="Google Shape;253;p45"/>
          <p:cNvSpPr txBox="1"/>
          <p:nvPr/>
        </p:nvSpPr>
        <p:spPr>
          <a:xfrm>
            <a:off x="489950" y="2420100"/>
            <a:ext cx="35238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8FC9C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Section 3</a:t>
            </a:r>
            <a:endParaRPr i="1">
              <a:solidFill>
                <a:srgbClr val="8FC9C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4" name="Google Shape;254;p45"/>
          <p:cNvSpPr txBox="1"/>
          <p:nvPr/>
        </p:nvSpPr>
        <p:spPr>
          <a:xfrm>
            <a:off x="546200" y="4163775"/>
            <a:ext cx="29064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8FC9C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econd Muse">
      <a:dk1>
        <a:srgbClr val="535758"/>
      </a:dk1>
      <a:lt1>
        <a:srgbClr val="FFFFFF"/>
      </a:lt1>
      <a:dk2>
        <a:srgbClr val="0A304D"/>
      </a:dk2>
      <a:lt2>
        <a:srgbClr val="D1D6D3"/>
      </a:lt2>
      <a:accent1>
        <a:srgbClr val="8FC9C2"/>
      </a:accent1>
      <a:accent2>
        <a:srgbClr val="9EC263"/>
      </a:accent2>
      <a:accent3>
        <a:srgbClr val="2B8247"/>
      </a:accent3>
      <a:accent4>
        <a:srgbClr val="F79947"/>
      </a:accent4>
      <a:accent5>
        <a:srgbClr val="51519C"/>
      </a:accent5>
      <a:accent6>
        <a:srgbClr val="F0BF3C"/>
      </a:accent6>
      <a:hlink>
        <a:srgbClr val="9994B5"/>
      </a:hlink>
      <a:folHlink>
        <a:srgbClr val="E540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On-screen Show (16:9)</PresentationFormat>
  <Paragraphs>35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Source Sans Pro</vt:lpstr>
      <vt:lpstr>Arial</vt:lpstr>
      <vt:lpstr>Libre Baskerville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Peter Fusaro</dc:creator>
  <cp:lastModifiedBy>Peter Fusaro</cp:lastModifiedBy>
  <cp:revision>1</cp:revision>
  <dcterms:modified xsi:type="dcterms:W3CDTF">2025-03-10T19:42:18Z</dcterms:modified>
</cp:coreProperties>
</file>