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4"/>
  </p:sldMasterIdLst>
  <p:notesMasterIdLst>
    <p:notesMasterId r:id="rId12"/>
  </p:notesMasterIdLst>
  <p:handoutMasterIdLst>
    <p:handoutMasterId r:id="rId13"/>
  </p:handoutMasterIdLst>
  <p:sldIdLst>
    <p:sldId id="450" r:id="rId5"/>
    <p:sldId id="2145708262" r:id="rId6"/>
    <p:sldId id="2145708263" r:id="rId7"/>
    <p:sldId id="2145708265" r:id="rId8"/>
    <p:sldId id="2145708261" r:id="rId9"/>
    <p:sldId id="2145708257" r:id="rId10"/>
    <p:sldId id="280" r:id="rId11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6DF453C-3960-5C39-126B-ECDB0B7587B7}" name="Wendy Leong" initials="WL" userId="S::wleong@chrysalix.com::7bbb7bb1-dcbc-48ef-8851-a9945f262029" providerId="AD"/>
  <p188:author id="{208CD63F-9DC5-5818-D2A0-34F7A313ED2D}" name="Wal van Lierop" initials="WvL" userId="S::wvlierop@chrysalix.com::a2e4c85a-f2e5-460c-8648-23b2b05c8af9" providerId="AD"/>
  <p188:author id="{394B0153-ED4E-DFB7-0D0A-32C58B60169A}" name="Josh Nycholat" initials="JN" userId="S::josh.nycholat@generalfusion.com::07a9b3e5-5b9e-420e-99aa-fc8c6b7279b2" providerId="AD"/>
  <p188:author id="{C249837F-D52F-F25A-19D1-37FE699DDF88}" name="Alicia Lenis" initials="AL" userId="S::alenis@chrysalix.com::e6b3a3e1-fa19-40f5-bfe0-b13bf340732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 van Lierop" initials="WvL" lastIdx="2" clrIdx="0">
    <p:extLst>
      <p:ext uri="{19B8F6BF-5375-455C-9EA6-DF929625EA0E}">
        <p15:presenceInfo xmlns:p15="http://schemas.microsoft.com/office/powerpoint/2012/main" userId="S::wvlierop@chrysalix.com::a2e4c85a-f2e5-460c-8648-23b2b05c8af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553B"/>
    <a:srgbClr val="ECF9F3"/>
    <a:srgbClr val="092A1D"/>
    <a:srgbClr val="28342F"/>
    <a:srgbClr val="092A3B"/>
    <a:srgbClr val="212B27"/>
    <a:srgbClr val="313F39"/>
    <a:srgbClr val="3E4F48"/>
    <a:srgbClr val="00719A"/>
    <a:srgbClr val="FF2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CB8EB8F-31DB-476F-A7E1-30CF60382BC6}" v="50" dt="2025-03-10T05:44:12.3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67" autoAdjust="0"/>
    <p:restoredTop sz="75180" autoAdjust="0"/>
  </p:normalViewPr>
  <p:slideViewPr>
    <p:cSldViewPr snapToGrid="0">
      <p:cViewPr varScale="1">
        <p:scale>
          <a:sx n="81" d="100"/>
          <a:sy n="81" d="100"/>
        </p:scale>
        <p:origin x="186" y="9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50" d="100"/>
          <a:sy n="50" d="100"/>
        </p:scale>
        <p:origin x="2684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microsoft.com/office/2018/10/relationships/authors" Target="authors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l van Lierop" userId="a2e4c85a-f2e5-460c-8648-23b2b05c8af9" providerId="ADAL" clId="{BCB8EB8F-31DB-476F-A7E1-30CF60382BC6}"/>
    <pc:docChg chg="undo redo custSel addSld delSld modSld sldOrd">
      <pc:chgData name="Wal van Lierop" userId="a2e4c85a-f2e5-460c-8648-23b2b05c8af9" providerId="ADAL" clId="{BCB8EB8F-31DB-476F-A7E1-30CF60382BC6}" dt="2025-03-10T05:44:15.161" v="6068" actId="6549"/>
      <pc:docMkLst>
        <pc:docMk/>
      </pc:docMkLst>
      <pc:sldChg chg="addSp delSp modSp mod">
        <pc:chgData name="Wal van Lierop" userId="a2e4c85a-f2e5-460c-8648-23b2b05c8af9" providerId="ADAL" clId="{BCB8EB8F-31DB-476F-A7E1-30CF60382BC6}" dt="2025-03-09T01:00:29.069" v="3668" actId="14100"/>
        <pc:sldMkLst>
          <pc:docMk/>
          <pc:sldMk cId="0" sldId="280"/>
        </pc:sldMkLst>
        <pc:spChg chg="mod">
          <ac:chgData name="Wal van Lierop" userId="a2e4c85a-f2e5-460c-8648-23b2b05c8af9" providerId="ADAL" clId="{BCB8EB8F-31DB-476F-A7E1-30CF60382BC6}" dt="2025-03-08T23:52:53.231" v="3475" actId="1076"/>
          <ac:spMkLst>
            <pc:docMk/>
            <pc:sldMk cId="0" sldId="280"/>
            <ac:spMk id="478" creationId="{00000000-0000-0000-0000-000000000000}"/>
          </ac:spMkLst>
        </pc:spChg>
        <pc:picChg chg="add mod">
          <ac:chgData name="Wal van Lierop" userId="a2e4c85a-f2e5-460c-8648-23b2b05c8af9" providerId="ADAL" clId="{BCB8EB8F-31DB-476F-A7E1-30CF60382BC6}" dt="2025-03-09T01:00:29.069" v="3668" actId="14100"/>
          <ac:picMkLst>
            <pc:docMk/>
            <pc:sldMk cId="0" sldId="280"/>
            <ac:picMk id="2" creationId="{5AF98A70-A219-5E37-8679-DCFB552F7374}"/>
          </ac:picMkLst>
        </pc:picChg>
        <pc:picChg chg="add del mod">
          <ac:chgData name="Wal van Lierop" userId="a2e4c85a-f2e5-460c-8648-23b2b05c8af9" providerId="ADAL" clId="{BCB8EB8F-31DB-476F-A7E1-30CF60382BC6}" dt="2025-03-09T01:00:01.156" v="3662" actId="478"/>
          <ac:picMkLst>
            <pc:docMk/>
            <pc:sldMk cId="0" sldId="280"/>
            <ac:picMk id="4" creationId="{4020B20A-7B89-C77B-E713-A4CA20EF7505}"/>
          </ac:picMkLst>
        </pc:picChg>
        <pc:picChg chg="add mod">
          <ac:chgData name="Wal van Lierop" userId="a2e4c85a-f2e5-460c-8648-23b2b05c8af9" providerId="ADAL" clId="{BCB8EB8F-31DB-476F-A7E1-30CF60382BC6}" dt="2025-03-09T01:00:12.261" v="3665" actId="1076"/>
          <ac:picMkLst>
            <pc:docMk/>
            <pc:sldMk cId="0" sldId="280"/>
            <ac:picMk id="6" creationId="{797B0EB1-8889-9485-86A7-43F523252687}"/>
          </ac:picMkLst>
        </pc:picChg>
      </pc:sldChg>
      <pc:sldChg chg="modSp mod">
        <pc:chgData name="Wal van Lierop" userId="a2e4c85a-f2e5-460c-8648-23b2b05c8af9" providerId="ADAL" clId="{BCB8EB8F-31DB-476F-A7E1-30CF60382BC6}" dt="2025-03-10T05:44:15.161" v="6068" actId="6549"/>
        <pc:sldMkLst>
          <pc:docMk/>
          <pc:sldMk cId="256753329" sldId="450"/>
        </pc:sldMkLst>
        <pc:spChg chg="mod">
          <ac:chgData name="Wal van Lierop" userId="a2e4c85a-f2e5-460c-8648-23b2b05c8af9" providerId="ADAL" clId="{BCB8EB8F-31DB-476F-A7E1-30CF60382BC6}" dt="2025-03-10T05:44:15.161" v="6068" actId="6549"/>
          <ac:spMkLst>
            <pc:docMk/>
            <pc:sldMk cId="256753329" sldId="450"/>
            <ac:spMk id="2" creationId="{00000000-0000-0000-0000-000000000000}"/>
          </ac:spMkLst>
        </pc:spChg>
        <pc:spChg chg="mod">
          <ac:chgData name="Wal van Lierop" userId="a2e4c85a-f2e5-460c-8648-23b2b05c8af9" providerId="ADAL" clId="{BCB8EB8F-31DB-476F-A7E1-30CF60382BC6}" dt="2025-03-08T19:54:12.315" v="100" actId="1076"/>
          <ac:spMkLst>
            <pc:docMk/>
            <pc:sldMk cId="256753329" sldId="450"/>
            <ac:spMk id="3" creationId="{D39FEDE0-31AA-E550-42AF-3AF8B7F91E1D}"/>
          </ac:spMkLst>
        </pc:spChg>
        <pc:spChg chg="mod">
          <ac:chgData name="Wal van Lierop" userId="a2e4c85a-f2e5-460c-8648-23b2b05c8af9" providerId="ADAL" clId="{BCB8EB8F-31DB-476F-A7E1-30CF60382BC6}" dt="2025-03-08T19:54:22.085" v="101" actId="1076"/>
          <ac:spMkLst>
            <pc:docMk/>
            <pc:sldMk cId="256753329" sldId="450"/>
            <ac:spMk id="6" creationId="{E103952A-55DB-917A-28F8-B0343589EC29}"/>
          </ac:spMkLst>
        </pc:spChg>
      </pc:sldChg>
      <pc:sldChg chg="del">
        <pc:chgData name="Wal van Lierop" userId="a2e4c85a-f2e5-460c-8648-23b2b05c8af9" providerId="ADAL" clId="{BCB8EB8F-31DB-476F-A7E1-30CF60382BC6}" dt="2025-03-08T20:15:50.271" v="246" actId="47"/>
        <pc:sldMkLst>
          <pc:docMk/>
          <pc:sldMk cId="1404916214" sldId="2145708198"/>
        </pc:sldMkLst>
      </pc:sldChg>
      <pc:sldChg chg="del">
        <pc:chgData name="Wal van Lierop" userId="a2e4c85a-f2e5-460c-8648-23b2b05c8af9" providerId="ADAL" clId="{BCB8EB8F-31DB-476F-A7E1-30CF60382BC6}" dt="2025-03-08T23:51:04.336" v="3467" actId="47"/>
        <pc:sldMkLst>
          <pc:docMk/>
          <pc:sldMk cId="3393657166" sldId="2145708203"/>
        </pc:sldMkLst>
      </pc:sldChg>
      <pc:sldChg chg="del">
        <pc:chgData name="Wal van Lierop" userId="a2e4c85a-f2e5-460c-8648-23b2b05c8af9" providerId="ADAL" clId="{BCB8EB8F-31DB-476F-A7E1-30CF60382BC6}" dt="2025-03-08T20:37:29.457" v="666" actId="47"/>
        <pc:sldMkLst>
          <pc:docMk/>
          <pc:sldMk cId="1544754430" sldId="2145708217"/>
        </pc:sldMkLst>
      </pc:sldChg>
      <pc:sldChg chg="del">
        <pc:chgData name="Wal van Lierop" userId="a2e4c85a-f2e5-460c-8648-23b2b05c8af9" providerId="ADAL" clId="{BCB8EB8F-31DB-476F-A7E1-30CF60382BC6}" dt="2025-03-08T23:51:02.266" v="3464" actId="47"/>
        <pc:sldMkLst>
          <pc:docMk/>
          <pc:sldMk cId="2827738905" sldId="2145708218"/>
        </pc:sldMkLst>
      </pc:sldChg>
      <pc:sldChg chg="del">
        <pc:chgData name="Wal van Lierop" userId="a2e4c85a-f2e5-460c-8648-23b2b05c8af9" providerId="ADAL" clId="{BCB8EB8F-31DB-476F-A7E1-30CF60382BC6}" dt="2025-03-08T23:51:03.629" v="3466" actId="47"/>
        <pc:sldMkLst>
          <pc:docMk/>
          <pc:sldMk cId="2365636481" sldId="2145708225"/>
        </pc:sldMkLst>
      </pc:sldChg>
      <pc:sldChg chg="del">
        <pc:chgData name="Wal van Lierop" userId="a2e4c85a-f2e5-460c-8648-23b2b05c8af9" providerId="ADAL" clId="{BCB8EB8F-31DB-476F-A7E1-30CF60382BC6}" dt="2025-03-08T23:51:16.406" v="3468" actId="47"/>
        <pc:sldMkLst>
          <pc:docMk/>
          <pc:sldMk cId="3095820878" sldId="2145708240"/>
        </pc:sldMkLst>
      </pc:sldChg>
      <pc:sldChg chg="add del">
        <pc:chgData name="Wal van Lierop" userId="a2e4c85a-f2e5-460c-8648-23b2b05c8af9" providerId="ADAL" clId="{BCB8EB8F-31DB-476F-A7E1-30CF60382BC6}" dt="2025-03-08T23:51:30.264" v="3472" actId="47"/>
        <pc:sldMkLst>
          <pc:docMk/>
          <pc:sldMk cId="2235833668" sldId="2145708249"/>
        </pc:sldMkLst>
      </pc:sldChg>
      <pc:sldChg chg="del">
        <pc:chgData name="Wal van Lierop" userId="a2e4c85a-f2e5-460c-8648-23b2b05c8af9" providerId="ADAL" clId="{BCB8EB8F-31DB-476F-A7E1-30CF60382BC6}" dt="2025-03-08T23:51:02.963" v="3465" actId="47"/>
        <pc:sldMkLst>
          <pc:docMk/>
          <pc:sldMk cId="2250848686" sldId="2145708253"/>
        </pc:sldMkLst>
      </pc:sldChg>
      <pc:sldChg chg="del">
        <pc:chgData name="Wal van Lierop" userId="a2e4c85a-f2e5-460c-8648-23b2b05c8af9" providerId="ADAL" clId="{BCB8EB8F-31DB-476F-A7E1-30CF60382BC6}" dt="2025-03-08T23:51:20.985" v="3469" actId="47"/>
        <pc:sldMkLst>
          <pc:docMk/>
          <pc:sldMk cId="3641794673" sldId="2145708255"/>
        </pc:sldMkLst>
      </pc:sldChg>
      <pc:sldChg chg="addSp delSp modSp del mod">
        <pc:chgData name="Wal van Lierop" userId="a2e4c85a-f2e5-460c-8648-23b2b05c8af9" providerId="ADAL" clId="{BCB8EB8F-31DB-476F-A7E1-30CF60382BC6}" dt="2025-03-08T20:35:55.135" v="635" actId="47"/>
        <pc:sldMkLst>
          <pc:docMk/>
          <pc:sldMk cId="2566307198" sldId="2145708256"/>
        </pc:sldMkLst>
      </pc:sldChg>
      <pc:sldChg chg="modSp mod ord modNotesTx">
        <pc:chgData name="Wal van Lierop" userId="a2e4c85a-f2e5-460c-8648-23b2b05c8af9" providerId="ADAL" clId="{BCB8EB8F-31DB-476F-A7E1-30CF60382BC6}" dt="2025-03-09T17:49:42.529" v="5682" actId="113"/>
        <pc:sldMkLst>
          <pc:docMk/>
          <pc:sldMk cId="328310280" sldId="2145708257"/>
        </pc:sldMkLst>
        <pc:spChg chg="mod">
          <ac:chgData name="Wal van Lierop" userId="a2e4c85a-f2e5-460c-8648-23b2b05c8af9" providerId="ADAL" clId="{BCB8EB8F-31DB-476F-A7E1-30CF60382BC6}" dt="2025-03-09T06:09:03.463" v="5326" actId="20577"/>
          <ac:spMkLst>
            <pc:docMk/>
            <pc:sldMk cId="328310280" sldId="2145708257"/>
            <ac:spMk id="2" creationId="{FC813E92-C005-B330-1220-090A7C615C31}"/>
          </ac:spMkLst>
        </pc:spChg>
        <pc:spChg chg="mod">
          <ac:chgData name="Wal van Lierop" userId="a2e4c85a-f2e5-460c-8648-23b2b05c8af9" providerId="ADAL" clId="{BCB8EB8F-31DB-476F-A7E1-30CF60382BC6}" dt="2025-03-09T17:49:42.529" v="5682" actId="113"/>
          <ac:spMkLst>
            <pc:docMk/>
            <pc:sldMk cId="328310280" sldId="2145708257"/>
            <ac:spMk id="3" creationId="{2F87211E-69CB-D12D-DFC1-5FC2FBBD3F11}"/>
          </ac:spMkLst>
        </pc:spChg>
      </pc:sldChg>
      <pc:sldChg chg="del">
        <pc:chgData name="Wal van Lierop" userId="a2e4c85a-f2e5-460c-8648-23b2b05c8af9" providerId="ADAL" clId="{BCB8EB8F-31DB-476F-A7E1-30CF60382BC6}" dt="2025-03-08T23:52:05.270" v="3473" actId="47"/>
        <pc:sldMkLst>
          <pc:docMk/>
          <pc:sldMk cId="553441018" sldId="2145708259"/>
        </pc:sldMkLst>
      </pc:sldChg>
      <pc:sldChg chg="del">
        <pc:chgData name="Wal van Lierop" userId="a2e4c85a-f2e5-460c-8648-23b2b05c8af9" providerId="ADAL" clId="{BCB8EB8F-31DB-476F-A7E1-30CF60382BC6}" dt="2025-03-08T23:51:01.054" v="3463" actId="47"/>
        <pc:sldMkLst>
          <pc:docMk/>
          <pc:sldMk cId="2848090913" sldId="2145708260"/>
        </pc:sldMkLst>
      </pc:sldChg>
      <pc:sldChg chg="addSp modSp mod ord modNotesTx">
        <pc:chgData name="Wal van Lierop" userId="a2e4c85a-f2e5-460c-8648-23b2b05c8af9" providerId="ADAL" clId="{BCB8EB8F-31DB-476F-A7E1-30CF60382BC6}" dt="2025-03-10T05:42:59.793" v="6065" actId="20577"/>
        <pc:sldMkLst>
          <pc:docMk/>
          <pc:sldMk cId="1772704217" sldId="2145708261"/>
        </pc:sldMkLst>
        <pc:spChg chg="mod">
          <ac:chgData name="Wal van Lierop" userId="a2e4c85a-f2e5-460c-8648-23b2b05c8af9" providerId="ADAL" clId="{BCB8EB8F-31DB-476F-A7E1-30CF60382BC6}" dt="2025-03-09T02:15:15.587" v="4533" actId="404"/>
          <ac:spMkLst>
            <pc:docMk/>
            <pc:sldMk cId="1772704217" sldId="2145708261"/>
            <ac:spMk id="2" creationId="{006DA7BF-16BA-3433-7BC2-DFE4E319E74F}"/>
          </ac:spMkLst>
        </pc:spChg>
        <pc:spChg chg="mod">
          <ac:chgData name="Wal van Lierop" userId="a2e4c85a-f2e5-460c-8648-23b2b05c8af9" providerId="ADAL" clId="{BCB8EB8F-31DB-476F-A7E1-30CF60382BC6}" dt="2025-03-10T05:42:59.793" v="6065" actId="20577"/>
          <ac:spMkLst>
            <pc:docMk/>
            <pc:sldMk cId="1772704217" sldId="2145708261"/>
            <ac:spMk id="3" creationId="{218A9ED0-0A90-B9B5-E96E-E3661F713C9B}"/>
          </ac:spMkLst>
        </pc:spChg>
        <pc:spChg chg="add mod">
          <ac:chgData name="Wal van Lierop" userId="a2e4c85a-f2e5-460c-8648-23b2b05c8af9" providerId="ADAL" clId="{BCB8EB8F-31DB-476F-A7E1-30CF60382BC6}" dt="2025-03-09T00:09:11.774" v="3643" actId="20577"/>
          <ac:spMkLst>
            <pc:docMk/>
            <pc:sldMk cId="1772704217" sldId="2145708261"/>
            <ac:spMk id="4" creationId="{3CE50C0C-301F-270A-B72F-B74512D28DD6}"/>
          </ac:spMkLst>
        </pc:spChg>
      </pc:sldChg>
      <pc:sldChg chg="addSp delSp modSp new mod modNotesTx">
        <pc:chgData name="Wal van Lierop" userId="a2e4c85a-f2e5-460c-8648-23b2b05c8af9" providerId="ADAL" clId="{BCB8EB8F-31DB-476F-A7E1-30CF60382BC6}" dt="2025-03-10T04:11:28.788" v="5733" actId="20577"/>
        <pc:sldMkLst>
          <pc:docMk/>
          <pc:sldMk cId="3250605846" sldId="2145708262"/>
        </pc:sldMkLst>
        <pc:spChg chg="add mod">
          <ac:chgData name="Wal van Lierop" userId="a2e4c85a-f2e5-460c-8648-23b2b05c8af9" providerId="ADAL" clId="{BCB8EB8F-31DB-476F-A7E1-30CF60382BC6}" dt="2025-03-09T04:08:20.147" v="4976" actId="313"/>
          <ac:spMkLst>
            <pc:docMk/>
            <pc:sldMk cId="3250605846" sldId="2145708262"/>
            <ac:spMk id="8" creationId="{995B05B4-DC91-11AE-45A4-181F8640C739}"/>
          </ac:spMkLst>
        </pc:spChg>
        <pc:spChg chg="add mod ord">
          <ac:chgData name="Wal van Lierop" userId="a2e4c85a-f2e5-460c-8648-23b2b05c8af9" providerId="ADAL" clId="{BCB8EB8F-31DB-476F-A7E1-30CF60382BC6}" dt="2025-03-09T02:14:46.948" v="4531" actId="403"/>
          <ac:spMkLst>
            <pc:docMk/>
            <pc:sldMk cId="3250605846" sldId="2145708262"/>
            <ac:spMk id="9" creationId="{D7D019B4-5E07-1E3A-D328-506466F13656}"/>
          </ac:spMkLst>
        </pc:spChg>
        <pc:spChg chg="add mod">
          <ac:chgData name="Wal van Lierop" userId="a2e4c85a-f2e5-460c-8648-23b2b05c8af9" providerId="ADAL" clId="{BCB8EB8F-31DB-476F-A7E1-30CF60382BC6}" dt="2025-03-09T01:12:57.393" v="3728" actId="20577"/>
          <ac:spMkLst>
            <pc:docMk/>
            <pc:sldMk cId="3250605846" sldId="2145708262"/>
            <ac:spMk id="10" creationId="{DEDEA2C8-649B-360C-3789-E6879598284D}"/>
          </ac:spMkLst>
        </pc:spChg>
        <pc:spChg chg="add mod ord">
          <ac:chgData name="Wal van Lierop" userId="a2e4c85a-f2e5-460c-8648-23b2b05c8af9" providerId="ADAL" clId="{BCB8EB8F-31DB-476F-A7E1-30CF60382BC6}" dt="2025-03-08T20:02:21.715" v="207" actId="1076"/>
          <ac:spMkLst>
            <pc:docMk/>
            <pc:sldMk cId="3250605846" sldId="2145708262"/>
            <ac:spMk id="11" creationId="{84D9476B-9E45-D8D0-8823-057B0CC55DC6}"/>
          </ac:spMkLst>
        </pc:spChg>
        <pc:spChg chg="add mod">
          <ac:chgData name="Wal van Lierop" userId="a2e4c85a-f2e5-460c-8648-23b2b05c8af9" providerId="ADAL" clId="{BCB8EB8F-31DB-476F-A7E1-30CF60382BC6}" dt="2025-03-09T01:09:57.292" v="3701" actId="404"/>
          <ac:spMkLst>
            <pc:docMk/>
            <pc:sldMk cId="3250605846" sldId="2145708262"/>
            <ac:spMk id="12" creationId="{739F1DCE-F04B-0C47-4CC3-66AD591AD902}"/>
          </ac:spMkLst>
        </pc:spChg>
        <pc:picChg chg="add mod ord">
          <ac:chgData name="Wal van Lierop" userId="a2e4c85a-f2e5-460c-8648-23b2b05c8af9" providerId="ADAL" clId="{BCB8EB8F-31DB-476F-A7E1-30CF60382BC6}" dt="2025-03-08T19:58:34.763" v="165" actId="14100"/>
          <ac:picMkLst>
            <pc:docMk/>
            <pc:sldMk cId="3250605846" sldId="2145708262"/>
            <ac:picMk id="7" creationId="{C0C057CE-24B9-6FAD-9F98-73A1A849FD11}"/>
          </ac:picMkLst>
        </pc:picChg>
      </pc:sldChg>
      <pc:sldChg chg="addSp modSp new mod modNotesTx">
        <pc:chgData name="Wal van Lierop" userId="a2e4c85a-f2e5-460c-8648-23b2b05c8af9" providerId="ADAL" clId="{BCB8EB8F-31DB-476F-A7E1-30CF60382BC6}" dt="2025-03-10T04:22:59.683" v="5782" actId="20577"/>
        <pc:sldMkLst>
          <pc:docMk/>
          <pc:sldMk cId="944792778" sldId="2145708263"/>
        </pc:sldMkLst>
        <pc:spChg chg="mod">
          <ac:chgData name="Wal van Lierop" userId="a2e4c85a-f2e5-460c-8648-23b2b05c8af9" providerId="ADAL" clId="{BCB8EB8F-31DB-476F-A7E1-30CF60382BC6}" dt="2025-03-10T04:12:07.191" v="5742" actId="6549"/>
          <ac:spMkLst>
            <pc:docMk/>
            <pc:sldMk cId="944792778" sldId="2145708263"/>
            <ac:spMk id="2" creationId="{1FE6DE7B-EC49-F84D-6061-099B0E802A6E}"/>
          </ac:spMkLst>
        </pc:spChg>
        <pc:spChg chg="mod">
          <ac:chgData name="Wal van Lierop" userId="a2e4c85a-f2e5-460c-8648-23b2b05c8af9" providerId="ADAL" clId="{BCB8EB8F-31DB-476F-A7E1-30CF60382BC6}" dt="2025-03-10T04:21:56.685" v="5778" actId="6549"/>
          <ac:spMkLst>
            <pc:docMk/>
            <pc:sldMk cId="944792778" sldId="2145708263"/>
            <ac:spMk id="3" creationId="{F3BB2237-36FC-D8D2-C4A0-E3F8F2089DBE}"/>
          </ac:spMkLst>
        </pc:spChg>
        <pc:spChg chg="add mod">
          <ac:chgData name="Wal van Lierop" userId="a2e4c85a-f2e5-460c-8648-23b2b05c8af9" providerId="ADAL" clId="{BCB8EB8F-31DB-476F-A7E1-30CF60382BC6}" dt="2025-03-09T02:12:42.418" v="4527" actId="1076"/>
          <ac:spMkLst>
            <pc:docMk/>
            <pc:sldMk cId="944792778" sldId="2145708263"/>
            <ac:spMk id="4" creationId="{CB37A30B-89F3-F6E1-AA99-96D32B11955A}"/>
          </ac:spMkLst>
        </pc:spChg>
        <pc:spChg chg="add mod">
          <ac:chgData name="Wal van Lierop" userId="a2e4c85a-f2e5-460c-8648-23b2b05c8af9" providerId="ADAL" clId="{BCB8EB8F-31DB-476F-A7E1-30CF60382BC6}" dt="2025-03-09T04:37:23.213" v="5113" actId="20577"/>
          <ac:spMkLst>
            <pc:docMk/>
            <pc:sldMk cId="944792778" sldId="2145708263"/>
            <ac:spMk id="6" creationId="{4F20BB99-96D9-6190-BE8A-E3A9810D1597}"/>
          </ac:spMkLst>
        </pc:spChg>
        <pc:spChg chg="add mod">
          <ac:chgData name="Wal van Lierop" userId="a2e4c85a-f2e5-460c-8648-23b2b05c8af9" providerId="ADAL" clId="{BCB8EB8F-31DB-476F-A7E1-30CF60382BC6}" dt="2025-03-10T04:22:59.683" v="5782" actId="20577"/>
          <ac:spMkLst>
            <pc:docMk/>
            <pc:sldMk cId="944792778" sldId="2145708263"/>
            <ac:spMk id="7" creationId="{D34708A1-D259-BD36-AFB1-40DDAD9860F2}"/>
          </ac:spMkLst>
        </pc:spChg>
        <pc:cxnChg chg="add mod">
          <ac:chgData name="Wal van Lierop" userId="a2e4c85a-f2e5-460c-8648-23b2b05c8af9" providerId="ADAL" clId="{BCB8EB8F-31DB-476F-A7E1-30CF60382BC6}" dt="2025-03-09T02:12:42.418" v="4527" actId="1076"/>
          <ac:cxnSpMkLst>
            <pc:docMk/>
            <pc:sldMk cId="944792778" sldId="2145708263"/>
            <ac:cxnSpMk id="5" creationId="{ABB8D676-4245-A878-B322-BDD56A710CD2}"/>
          </ac:cxnSpMkLst>
        </pc:cxnChg>
      </pc:sldChg>
      <pc:sldChg chg="modSp new del mod ord">
        <pc:chgData name="Wal van Lierop" userId="a2e4c85a-f2e5-460c-8648-23b2b05c8af9" providerId="ADAL" clId="{BCB8EB8F-31DB-476F-A7E1-30CF60382BC6}" dt="2025-03-08T23:52:37.157" v="3474" actId="47"/>
        <pc:sldMkLst>
          <pc:docMk/>
          <pc:sldMk cId="1421513612" sldId="2145708264"/>
        </pc:sldMkLst>
      </pc:sldChg>
      <pc:sldChg chg="modSp new mod modNotesTx">
        <pc:chgData name="Wal van Lierop" userId="a2e4c85a-f2e5-460c-8648-23b2b05c8af9" providerId="ADAL" clId="{BCB8EB8F-31DB-476F-A7E1-30CF60382BC6}" dt="2025-03-10T04:21:19.492" v="5773" actId="20577"/>
        <pc:sldMkLst>
          <pc:docMk/>
          <pc:sldMk cId="2698918133" sldId="2145708265"/>
        </pc:sldMkLst>
        <pc:spChg chg="mod">
          <ac:chgData name="Wal van Lierop" userId="a2e4c85a-f2e5-460c-8648-23b2b05c8af9" providerId="ADAL" clId="{BCB8EB8F-31DB-476F-A7E1-30CF60382BC6}" dt="2025-03-09T02:15:08.640" v="4532" actId="404"/>
          <ac:spMkLst>
            <pc:docMk/>
            <pc:sldMk cId="2698918133" sldId="2145708265"/>
            <ac:spMk id="2" creationId="{03FB8E19-FE32-BE93-23E2-B79485AFECD2}"/>
          </ac:spMkLst>
        </pc:spChg>
        <pc:spChg chg="mod">
          <ac:chgData name="Wal van Lierop" userId="a2e4c85a-f2e5-460c-8648-23b2b05c8af9" providerId="ADAL" clId="{BCB8EB8F-31DB-476F-A7E1-30CF60382BC6}" dt="2025-03-10T04:21:19.492" v="5773" actId="20577"/>
          <ac:spMkLst>
            <pc:docMk/>
            <pc:sldMk cId="2698918133" sldId="2145708265"/>
            <ac:spMk id="3" creationId="{9D8075D9-FE0D-E172-303E-01C65FD5AAEF}"/>
          </ac:spMkLst>
        </pc:spChg>
      </pc:sldChg>
      <pc:sldMasterChg chg="addSldLayout delSldLayout">
        <pc:chgData name="Wal van Lierop" userId="a2e4c85a-f2e5-460c-8648-23b2b05c8af9" providerId="ADAL" clId="{BCB8EB8F-31DB-476F-A7E1-30CF60382BC6}" dt="2025-03-08T23:51:30.264" v="3472" actId="47"/>
        <pc:sldMasterMkLst>
          <pc:docMk/>
          <pc:sldMasterMk cId="776480824" sldId="2147483707"/>
        </pc:sldMasterMkLst>
        <pc:sldLayoutChg chg="add del">
          <pc:chgData name="Wal van Lierop" userId="a2e4c85a-f2e5-460c-8648-23b2b05c8af9" providerId="ADAL" clId="{BCB8EB8F-31DB-476F-A7E1-30CF60382BC6}" dt="2025-03-08T23:51:30.264" v="3472" actId="47"/>
          <pc:sldLayoutMkLst>
            <pc:docMk/>
            <pc:sldMasterMk cId="776480824" sldId="2147483707"/>
            <pc:sldLayoutMk cId="4226920791" sldId="2147483710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238" cy="465138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42378"/>
            <a:ext cx="3043238" cy="465138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3815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43238" cy="465138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6" y="1"/>
            <a:ext cx="3043238" cy="465138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>
              <a:defRPr sz="1200"/>
            </a:lvl1pPr>
          </a:lstStyle>
          <a:p>
            <a:fld id="{7EC6F5A0-1779-9D43-B7E8-F84AECBB686C}" type="datetimeFigureOut">
              <a:rPr lang="en-US" smtClean="0"/>
              <a:t>3/2/2025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7125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09" rIns="91419" bIns="4570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6" y="4421188"/>
            <a:ext cx="5619750" cy="4189412"/>
          </a:xfrm>
          <a:prstGeom prst="rect">
            <a:avLst/>
          </a:prstGeom>
        </p:spPr>
        <p:txBody>
          <a:bodyPr vert="horz" lIns="91419" tIns="45709" rIns="91419" bIns="4570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42378"/>
            <a:ext cx="3043238" cy="465138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6" y="8842378"/>
            <a:ext cx="3043238" cy="465138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908C6052-092E-DB4F-82AF-6AFBCD28D0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38372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defTabSz="457153">
              <a:defRPr/>
            </a:pPr>
            <a:r>
              <a:rPr lang="fr-FR" dirty="0">
                <a:solidFill>
                  <a:prstClr val="black"/>
                </a:solidFill>
                <a:latin typeface="Calibri"/>
              </a:rPr>
              <a:t>Chrysalix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defTabSz="457153">
              <a:defRPr/>
            </a:pPr>
            <a:fld id="{A65920A1-1FDE-614F-A291-976DF8BD8E27}" type="slidenum">
              <a:rPr lang="en-US">
                <a:solidFill>
                  <a:prstClr val="black"/>
                </a:solidFill>
                <a:latin typeface="Calibri"/>
              </a:rPr>
              <a:pPr defTabSz="457153">
                <a:defRPr/>
              </a:pPr>
              <a:t>1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85536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Is it realistic to assume that renewables will produce 8o% of global power in 2050?</a:t>
            </a:r>
          </a:p>
          <a:p>
            <a:endParaRPr lang="en-US" dirty="0"/>
          </a:p>
          <a:p>
            <a:r>
              <a:rPr lang="en-US" dirty="0"/>
              <a:t>DNV is an independent expert in assurance and risk management. “Empowering their customers with facts and reliable insights”. Similar forecasts by IEA and many others</a:t>
            </a:r>
          </a:p>
        </p:txBody>
      </p:sp>
    </p:spTree>
    <p:extLst>
      <p:ext uri="{BB962C8B-B14F-4D97-AF65-F5344CB8AC3E}">
        <p14:creationId xmlns:p14="http://schemas.microsoft.com/office/powerpoint/2010/main" val="1761424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Evaluating the Forecast of World Electricity by Source: realistic or dream?</a:t>
            </a:r>
          </a:p>
        </p:txBody>
      </p:sp>
    </p:spTree>
    <p:extLst>
      <p:ext uri="{BB962C8B-B14F-4D97-AF65-F5344CB8AC3E}">
        <p14:creationId xmlns:p14="http://schemas.microsoft.com/office/powerpoint/2010/main" val="2550662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lnSpc>
                <a:spcPts val="204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2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*) Generation of Blood and Gore is one of these “ESG investors”. Said this in a 2025 interview with </a:t>
            </a:r>
            <a:r>
              <a:rPr lang="en-US" sz="1200" dirty="0" err="1"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Liebreich’s</a:t>
            </a:r>
            <a:r>
              <a:rPr lang="en-US" sz="12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“Cleaning Up”</a:t>
            </a:r>
          </a:p>
          <a:p>
            <a:pPr marL="0" marR="0">
              <a:lnSpc>
                <a:spcPts val="204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1200" dirty="0">
                <a:solidFill>
                  <a:srgbClr val="333333"/>
                </a:solidFill>
                <a:effectLst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**) Small Modular Reactors</a:t>
            </a:r>
            <a:endParaRPr lang="en-US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564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 1. driven by electrification of everything, new 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power demands data centers, AI, growing clean energy demand </a:t>
            </a:r>
            <a:b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</a:b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     for producing  hydrogen 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  <a:ea typeface="Times New Roman" panose="02020603050405020304" pitchFamily="18" charset="0"/>
              </a:rPr>
              <a:t>for energy storage and creation of 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Sustainable Aviation Fuels (SAFs)/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</a:rPr>
              <a:t>eFuels</a:t>
            </a:r>
            <a:endParaRPr lang="en-US" sz="1200" kern="0" dirty="0">
              <a:solidFill>
                <a:schemeClr val="tx1">
                  <a:lumMod val="50000"/>
                  <a:lumOff val="50000"/>
                </a:schemeClr>
              </a:solidFill>
              <a:effectLst/>
              <a:latin typeface="Aptos" panose="020B0004020202020204" pitchFamily="34" charset="0"/>
              <a:ea typeface="Times New Roman" panose="02020603050405020304" pitchFamily="18" charset="0"/>
            </a:endParaRPr>
          </a:p>
          <a:p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  <a:latin typeface="Aptos" panose="020B0004020202020204" pitchFamily="34" charset="0"/>
              </a:rPr>
              <a:t>2. Impact-based metrics: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Carbon Intensity ($/CO2e):</a:t>
            </a:r>
            <a:r>
              <a:rPr lang="en-US" dirty="0"/>
              <a:t> Measuring emissions per dollar of revenue.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Scope 1, 2, 3 Emissions:</a:t>
            </a:r>
            <a:r>
              <a:rPr lang="en-US" dirty="0"/>
              <a:t> Full lifecycle emissions accounting.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Green Revenue %:</a:t>
            </a:r>
            <a:r>
              <a:rPr lang="en-US" dirty="0"/>
              <a:t> How much of a company’s revenue comes from sustainable activities.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b="1" dirty="0"/>
              <a:t>Biodiversity &amp; Natural Capital Impact:</a:t>
            </a:r>
            <a:r>
              <a:rPr lang="en-US" dirty="0"/>
              <a:t> Assessing land and resource use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3 </a:t>
            </a:r>
            <a:r>
              <a:rPr lang="en-US" b="1" dirty="0"/>
              <a:t>Real-Time Sustainability Data &amp; AI Integration</a:t>
            </a:r>
            <a:endParaRPr lang="en-US" dirty="0"/>
          </a:p>
          <a:p>
            <a:pPr>
              <a:buFont typeface="Arial" panose="020B0604020202020204" pitchFamily="34" charset="0"/>
              <a:buNone/>
            </a:pPr>
            <a:r>
              <a:rPr lang="en-US" dirty="0"/>
              <a:t>	The Role of AI &amp; Real-Time Data in Green Investing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Satellite &amp; IoT monitoring for emissions tracking.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Blockchain for transparent ESG reporting.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AI-driven predictive modeling for sustainability performance.</a:t>
            </a:r>
          </a:p>
          <a:p>
            <a:pPr lvl="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0592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Key Takeaways:</a:t>
            </a:r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Traditional ESG metrics are insufficient.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Mainstream new data-driven impact metrics provide better insight.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/>
              <a:t>Investors must take an active role in shaping green finance.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b="1" dirty="0"/>
              <a:t>And ensure to find a new clean sustainable energy balance in which mainstream industries have decarbonized and become part of globally circular ecosystems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8269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201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92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A1E92036-5515-5A62-780E-BF970D284C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b="14645"/>
          <a:stretch>
            <a:fillRect/>
          </a:stretch>
        </p:blipFill>
        <p:spPr>
          <a:xfrm>
            <a:off x="4841197" y="1442720"/>
            <a:ext cx="7083081" cy="54152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7241" y="2379036"/>
            <a:ext cx="5958479" cy="1470025"/>
          </a:xfrm>
        </p:spPr>
        <p:txBody>
          <a:bodyPr anchor="t">
            <a:normAutofit/>
          </a:bodyPr>
          <a:lstStyle>
            <a:lvl1pPr marL="0" algn="l" defTabSz="609585" rtl="0" eaLnBrk="1" latinLnBrk="0" hangingPunct="1">
              <a:spcBef>
                <a:spcPct val="0"/>
              </a:spcBef>
              <a:buNone/>
              <a:defRPr lang="en-US" sz="5600" b="1" kern="1200" dirty="0">
                <a:solidFill>
                  <a:schemeClr val="bg1"/>
                </a:solidFill>
                <a:latin typeface="Söhne Schmal Fett"/>
                <a:ea typeface="+mj-ea"/>
                <a:cs typeface="Open Sans Extra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67241" y="4191008"/>
            <a:ext cx="6208315" cy="973965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2667" kern="1200" cap="all">
                <a:solidFill>
                  <a:schemeClr val="bg1"/>
                </a:solidFill>
                <a:latin typeface="General Sans Regular"/>
                <a:ea typeface="+mn-ea"/>
                <a:cs typeface="Open Sans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615439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2157" y="1302076"/>
            <a:ext cx="5958479" cy="1470025"/>
          </a:xfrm>
        </p:spPr>
        <p:txBody>
          <a:bodyPr anchor="t">
            <a:normAutofit/>
          </a:bodyPr>
          <a:lstStyle>
            <a:lvl1pPr marL="0" algn="l" defTabSz="609585" rtl="0" eaLnBrk="1" latinLnBrk="0" hangingPunct="1">
              <a:spcBef>
                <a:spcPct val="0"/>
              </a:spcBef>
              <a:buNone/>
              <a:defRPr lang="en-US" sz="5600" b="1" kern="1200" dirty="0">
                <a:solidFill>
                  <a:schemeClr val="tx1"/>
                </a:solidFill>
                <a:latin typeface="+mn-lt"/>
                <a:ea typeface="+mj-ea"/>
                <a:cs typeface="Open Sans Extra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92157" y="3130471"/>
            <a:ext cx="6208315" cy="973965"/>
          </a:xfrm>
        </p:spPr>
        <p:txBody>
          <a:bodyPr anchor="b">
            <a:normAutofit/>
          </a:bodyPr>
          <a:lstStyle>
            <a:lvl1pPr marL="0" indent="0" algn="l">
              <a:buNone/>
              <a:defRPr lang="en-US" sz="2667" kern="1200" cap="all">
                <a:solidFill>
                  <a:srgbClr val="28342F"/>
                </a:solidFill>
                <a:latin typeface="+mn-lt"/>
                <a:ea typeface="+mn-ea"/>
                <a:cs typeface="Open Sans Semibold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C3AD919F-5D77-963E-02EB-2E6EA40A0F8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67240" y="5965551"/>
            <a:ext cx="787052" cy="704976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6230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60000" y="72000"/>
            <a:ext cx="10608000" cy="1041600"/>
          </a:xfrm>
        </p:spPr>
        <p:txBody>
          <a:bodyPr>
            <a:normAutofit/>
          </a:bodyPr>
          <a:lstStyle>
            <a:lvl1pPr marL="0" algn="l" defTabSz="609585" rtl="0" eaLnBrk="1" latinLnBrk="0" hangingPunct="1">
              <a:spcBef>
                <a:spcPct val="0"/>
              </a:spcBef>
              <a:buNone/>
              <a:defRPr lang="en-US" sz="4533" b="1" kern="1200" dirty="0">
                <a:solidFill>
                  <a:schemeClr val="tx1"/>
                </a:solidFill>
                <a:latin typeface="+mn-lt"/>
                <a:ea typeface="+mj-ea"/>
                <a:cs typeface="Open Sans Extra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Content Placeholder 19"/>
          <p:cNvSpPr>
            <a:spLocks noGrp="1"/>
          </p:cNvSpPr>
          <p:nvPr>
            <p:ph sz="quarter" idx="10"/>
          </p:nvPr>
        </p:nvSpPr>
        <p:spPr>
          <a:xfrm>
            <a:off x="946568" y="1245900"/>
            <a:ext cx="10621433" cy="4537752"/>
          </a:xfrm>
        </p:spPr>
        <p:txBody>
          <a:bodyPr>
            <a:normAutofit/>
          </a:bodyPr>
          <a:lstStyle>
            <a:lvl1pPr>
              <a:defRPr sz="2400">
                <a:solidFill>
                  <a:srgbClr val="7F7F7F"/>
                </a:solidFill>
              </a:defRPr>
            </a:lvl1pPr>
            <a:lvl2pPr marL="990575" indent="-380990">
              <a:buSzPct val="85000"/>
              <a:buFont typeface="Courier New" charset="0"/>
              <a:buChar char="o"/>
              <a:defRPr sz="2400">
                <a:solidFill>
                  <a:srgbClr val="7F7F7F"/>
                </a:solidFill>
              </a:defRPr>
            </a:lvl2pPr>
            <a:lvl3pPr>
              <a:defRPr sz="2400">
                <a:solidFill>
                  <a:srgbClr val="7F7F7F"/>
                </a:solidFill>
              </a:defRPr>
            </a:lvl3pPr>
            <a:lvl4pPr>
              <a:defRPr sz="2400">
                <a:solidFill>
                  <a:srgbClr val="7F7F7F"/>
                </a:solidFill>
              </a:defRPr>
            </a:lvl4pPr>
            <a:lvl5pPr>
              <a:defRPr sz="2400">
                <a:solidFill>
                  <a:srgbClr val="7F7F7F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51C5B8-C711-94E5-9205-635D83B909FE}"/>
              </a:ext>
            </a:extLst>
          </p:cNvPr>
          <p:cNvGrpSpPr/>
          <p:nvPr userDrawn="1"/>
        </p:nvGrpSpPr>
        <p:grpSpPr>
          <a:xfrm>
            <a:off x="0" y="6249235"/>
            <a:ext cx="12192000" cy="643263"/>
            <a:chOff x="0" y="6249235"/>
            <a:chExt cx="12192000" cy="643263"/>
          </a:xfrm>
        </p:grpSpPr>
        <p:sp>
          <p:nvSpPr>
            <p:cNvPr id="3" name="Rectangle">
              <a:extLst>
                <a:ext uri="{FF2B5EF4-FFF2-40B4-BE49-F238E27FC236}">
                  <a16:creationId xmlns:a16="http://schemas.microsoft.com/office/drawing/2014/main" id="{E6DFE019-9A33-823D-14CD-DCCCBEA38421}"/>
                </a:ext>
              </a:extLst>
            </p:cNvPr>
            <p:cNvSpPr/>
            <p:nvPr/>
          </p:nvSpPr>
          <p:spPr>
            <a:xfrm>
              <a:off x="0" y="6249235"/>
              <a:ext cx="12192000" cy="643263"/>
            </a:xfrm>
            <a:prstGeom prst="rect">
              <a:avLst/>
            </a:prstGeom>
            <a:solidFill>
              <a:srgbClr val="15553B"/>
            </a:solidFill>
            <a:ln w="12700">
              <a:miter lim="400000"/>
            </a:ln>
          </p:spPr>
          <p:txBody>
            <a:bodyPr lIns="50800" tIns="50800" rIns="50800" bIns="50800" anchor="ctr"/>
            <a:lstStyle/>
            <a:p>
              <a:pPr defTabSz="82550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dirty="0"/>
            </a:p>
          </p:txBody>
        </p:sp>
        <p:pic>
          <p:nvPicPr>
            <p:cNvPr id="4" name="Group 5 (1).png" descr="Group 5 (1).png">
              <a:extLst>
                <a:ext uri="{FF2B5EF4-FFF2-40B4-BE49-F238E27FC236}">
                  <a16:creationId xmlns:a16="http://schemas.microsoft.com/office/drawing/2014/main" id="{A0CD2E85-7C04-ED19-8DC5-37EA0BFF6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6776" b="61019"/>
            <a:stretch>
              <a:fillRect/>
            </a:stretch>
          </p:blipFill>
          <p:spPr>
            <a:xfrm>
              <a:off x="0" y="6249235"/>
              <a:ext cx="3598606" cy="624520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984135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bg>
      <p:bgPr>
        <a:solidFill>
          <a:srgbClr val="ECF9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rPr dirty="0"/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rPr dirty="0"/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rPr dirty="0"/>
              <a:t>Presentation Subtitle</a:t>
            </a:r>
          </a:p>
          <a:p>
            <a:pPr lvl="1"/>
            <a:endParaRPr dirty="0"/>
          </a:p>
          <a:p>
            <a:pPr lvl="2"/>
            <a:endParaRPr dirty="0"/>
          </a:p>
          <a:p>
            <a:pPr lvl="3"/>
            <a:endParaRPr dirty="0"/>
          </a:p>
          <a:p>
            <a:pPr lvl="4"/>
            <a:endParaRPr dirty="0"/>
          </a:p>
        </p:txBody>
      </p:sp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CBDCE8A7-16A4-0576-5BEF-BDCA0C6EBB6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115040" y="235311"/>
            <a:ext cx="787052" cy="704976"/>
          </a:xfrm>
          <a:prstGeom prst="rect">
            <a:avLst/>
          </a:prstGeom>
          <a:noFill/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9394902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76480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1" r:id="rId3"/>
    <p:sldLayoutId id="2147483712" r:id="rId4"/>
  </p:sldLayoutIdLst>
  <p:hf sldNum="0" hdr="0" ftr="0" dt="0"/>
  <p:txStyles>
    <p:titleStyle>
      <a:lvl1pPr algn="ctr" defTabSz="609585" rtl="0" eaLnBrk="1" latinLnBrk="0" hangingPunct="1">
        <a:spcBef>
          <a:spcPct val="0"/>
        </a:spcBef>
        <a:buNone/>
        <a:defRPr sz="5867" kern="1200">
          <a:solidFill>
            <a:srgbClr val="28342F"/>
          </a:solidFill>
          <a:latin typeface="Söhne Schmal Fett"/>
          <a:ea typeface="+mj-ea"/>
          <a:cs typeface="+mj-cs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tx1"/>
          </a:solidFill>
          <a:latin typeface="General Sans Regular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tx1"/>
          </a:solidFill>
          <a:latin typeface="General Sans Regular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General Sans Regular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tx1"/>
          </a:solidFill>
          <a:latin typeface="General Sans Regular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tx1"/>
          </a:solidFill>
          <a:latin typeface="General Sans Regular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092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" descr="Image">
            <a:extLst>
              <a:ext uri="{FF2B5EF4-FFF2-40B4-BE49-F238E27FC236}">
                <a16:creationId xmlns:a16="http://schemas.microsoft.com/office/drawing/2014/main" id="{3AF54FF4-EFA0-E34C-EF1A-F9B56A06F67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4645"/>
          <a:stretch>
            <a:fillRect/>
          </a:stretch>
        </p:blipFill>
        <p:spPr>
          <a:xfrm>
            <a:off x="4841197" y="1442720"/>
            <a:ext cx="7083081" cy="541528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2390" y="2406583"/>
            <a:ext cx="10897338" cy="922927"/>
          </a:xfrm>
        </p:spPr>
        <p:txBody>
          <a:bodyPr>
            <a:noAutofit/>
          </a:bodyPr>
          <a:lstStyle/>
          <a:p>
            <a:br>
              <a:rPr lang="en-US" sz="4267" b="0" dirty="0">
                <a:solidFill>
                  <a:schemeClr val="bg1"/>
                </a:solidFill>
              </a:rPr>
            </a:br>
            <a:r>
              <a:rPr lang="en-US" sz="4267" b="0" dirty="0">
                <a:solidFill>
                  <a:schemeClr val="bg1"/>
                </a:solidFill>
              </a:rPr>
              <a:t>New Metrics For Green Investing</a:t>
            </a:r>
            <a:br>
              <a:rPr lang="en-US" sz="4267" b="0" dirty="0">
                <a:solidFill>
                  <a:schemeClr val="bg1"/>
                </a:solidFill>
              </a:rPr>
            </a:br>
            <a:br>
              <a:rPr lang="en-US" sz="4267" b="0" dirty="0">
                <a:solidFill>
                  <a:srgbClr val="92D050"/>
                </a:solidFill>
              </a:rPr>
            </a:br>
            <a:r>
              <a:rPr lang="en-US" sz="4267" b="0" dirty="0">
                <a:solidFill>
                  <a:srgbClr val="92D050"/>
                </a:solidFill>
              </a:rPr>
              <a:t>	</a:t>
            </a:r>
            <a:r>
              <a:rPr lang="en-US" sz="4800" dirty="0">
                <a:solidFill>
                  <a:srgbClr val="92D050"/>
                </a:solidFill>
              </a:rPr>
              <a:t>“Mainstream Reality vs Green </a:t>
            </a:r>
            <a:r>
              <a:rPr lang="en-US" sz="4800">
                <a:solidFill>
                  <a:srgbClr val="92D050"/>
                </a:solidFill>
              </a:rPr>
              <a:t>Hoopla?</a:t>
            </a:r>
            <a:r>
              <a:rPr lang="en-US" sz="4400">
                <a:solidFill>
                  <a:srgbClr val="92D050"/>
                </a:solidFill>
              </a:rPr>
              <a:t>”</a:t>
            </a:r>
            <a:br>
              <a:rPr lang="en-US" sz="4267" b="0" dirty="0">
                <a:solidFill>
                  <a:schemeClr val="bg1"/>
                </a:solidFill>
              </a:rPr>
            </a:br>
            <a:br>
              <a:rPr lang="en-US" sz="4267" b="0" dirty="0">
                <a:solidFill>
                  <a:schemeClr val="bg1"/>
                </a:solidFill>
              </a:rPr>
            </a:br>
            <a:endParaRPr lang="en-US" sz="4267" b="0" dirty="0">
              <a:solidFill>
                <a:schemeClr val="bg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CC3B91C8-914B-41FD-B8D3-16023BCD9995}"/>
              </a:ext>
            </a:extLst>
          </p:cNvPr>
          <p:cNvSpPr txBox="1">
            <a:spLocks/>
          </p:cNvSpPr>
          <p:nvPr/>
        </p:nvSpPr>
        <p:spPr>
          <a:xfrm>
            <a:off x="542390" y="5197915"/>
            <a:ext cx="10385777" cy="559467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09585">
              <a:buNone/>
            </a:pPr>
            <a:endParaRPr lang="en-US" sz="2667" cap="all" dirty="0">
              <a:solidFill>
                <a:srgbClr val="F80065"/>
              </a:solidFill>
              <a:latin typeface="Calibri"/>
              <a:cs typeface="Open Sans Semibold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9FEDE0-31AA-E550-42AF-3AF8B7F91E1D}"/>
              </a:ext>
            </a:extLst>
          </p:cNvPr>
          <p:cNvSpPr txBox="1"/>
          <p:nvPr/>
        </p:nvSpPr>
        <p:spPr>
          <a:xfrm>
            <a:off x="9591511" y="6178302"/>
            <a:ext cx="6183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en-US" sz="2400" b="1" dirty="0">
                <a:solidFill>
                  <a:schemeClr val="bg1"/>
                </a:solidFill>
                <a:latin typeface="Calibri"/>
              </a:rPr>
              <a:t>March 19, 2025</a:t>
            </a:r>
            <a:endParaRPr lang="en-CA" sz="2400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6" name="Chrysalix">
            <a:extLst>
              <a:ext uri="{FF2B5EF4-FFF2-40B4-BE49-F238E27FC236}">
                <a16:creationId xmlns:a16="http://schemas.microsoft.com/office/drawing/2014/main" id="{E103952A-55DB-917A-28F8-B0343589EC29}"/>
              </a:ext>
            </a:extLst>
          </p:cNvPr>
          <p:cNvSpPr txBox="1"/>
          <p:nvPr/>
        </p:nvSpPr>
        <p:spPr>
          <a:xfrm>
            <a:off x="448618" y="858105"/>
            <a:ext cx="20190479" cy="16414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20000" cap="all">
                <a:solidFill>
                  <a:srgbClr val="FFFFFF"/>
                </a:solidFill>
                <a:latin typeface="Söhne Schmal Fett"/>
                <a:ea typeface="Söhne Schmal Fett"/>
                <a:cs typeface="Söhne Schmal Fett"/>
                <a:sym typeface="Söhne Schmal Fett"/>
              </a:defRPr>
            </a:lvl1pPr>
          </a:lstStyle>
          <a:p>
            <a:r>
              <a:rPr sz="10000" dirty="0"/>
              <a:t>Chrysalix</a:t>
            </a:r>
          </a:p>
        </p:txBody>
      </p:sp>
    </p:spTree>
    <p:extLst>
      <p:ext uri="{BB962C8B-B14F-4D97-AF65-F5344CB8AC3E}">
        <p14:creationId xmlns:p14="http://schemas.microsoft.com/office/powerpoint/2010/main" val="2567533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0">
            <a:extLst>
              <a:ext uri="{FF2B5EF4-FFF2-40B4-BE49-F238E27FC236}">
                <a16:creationId xmlns:a16="http://schemas.microsoft.com/office/drawing/2014/main" id="{84D9476B-9E45-D8D0-8823-057B0CC55DC6}"/>
              </a:ext>
            </a:extLst>
          </p:cNvPr>
          <p:cNvSpPr/>
          <p:nvPr/>
        </p:nvSpPr>
        <p:spPr>
          <a:xfrm>
            <a:off x="9661237" y="2397836"/>
            <a:ext cx="2068945" cy="209665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0C057CE-24B9-6FAD-9F98-73A1A849FD11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>
          <a:blip r:embed="rId3"/>
          <a:stretch>
            <a:fillRect/>
          </a:stretch>
        </p:blipFill>
        <p:spPr>
          <a:xfrm>
            <a:off x="1228435" y="834188"/>
            <a:ext cx="7703129" cy="483914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5B05B4-DC91-11AE-45A4-181F8640C739}"/>
              </a:ext>
            </a:extLst>
          </p:cNvPr>
          <p:cNvSpPr txBox="1"/>
          <p:nvPr/>
        </p:nvSpPr>
        <p:spPr>
          <a:xfrm>
            <a:off x="1228435" y="5854535"/>
            <a:ext cx="56485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Source: DNV’s Energy Transition Outlook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D019B4-5E07-1E3A-D328-506466F13656}"/>
              </a:ext>
            </a:extLst>
          </p:cNvPr>
          <p:cNvSpPr txBox="1"/>
          <p:nvPr/>
        </p:nvSpPr>
        <p:spPr>
          <a:xfrm>
            <a:off x="822036" y="329906"/>
            <a:ext cx="10547928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</a:rPr>
              <a:t>World </a:t>
            </a:r>
            <a:r>
              <a:rPr lang="en-US" sz="4400" b="1" dirty="0">
                <a:solidFill>
                  <a:srgbClr val="00B050"/>
                </a:solidFill>
              </a:rPr>
              <a:t>Electricity</a:t>
            </a:r>
            <a:r>
              <a:rPr lang="en-US" sz="4000" b="1" dirty="0">
                <a:solidFill>
                  <a:srgbClr val="00B050"/>
                </a:solidFill>
              </a:rPr>
              <a:t> Generation By Source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DEA2C8-649B-360C-3789-E6879598284D}"/>
              </a:ext>
            </a:extLst>
          </p:cNvPr>
          <p:cNvSpPr txBox="1"/>
          <p:nvPr/>
        </p:nvSpPr>
        <p:spPr>
          <a:xfrm>
            <a:off x="9705940" y="2753665"/>
            <a:ext cx="19795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B050"/>
                </a:solidFill>
              </a:rPr>
              <a:t>Realistic Forecast Or Dream?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39F1DCE-F04B-0C47-4CC3-66AD591AD902}"/>
              </a:ext>
            </a:extLst>
          </p:cNvPr>
          <p:cNvSpPr txBox="1"/>
          <p:nvPr/>
        </p:nvSpPr>
        <p:spPr>
          <a:xfrm>
            <a:off x="7096668" y="5847830"/>
            <a:ext cx="32308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*) Combined Heat and Power</a:t>
            </a:r>
          </a:p>
        </p:txBody>
      </p:sp>
    </p:spTree>
    <p:extLst>
      <p:ext uri="{BB962C8B-B14F-4D97-AF65-F5344CB8AC3E}">
        <p14:creationId xmlns:p14="http://schemas.microsoft.com/office/powerpoint/2010/main" val="32506058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6DE7B-EC49-F84D-6061-099B0E80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solidFill>
                  <a:srgbClr val="00B050"/>
                </a:solidFill>
              </a:rPr>
              <a:t>Mainstream Reality vs Green Hoopla?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BB2237-36FC-D8D2-C4A0-E3F8F2089DBE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100850" y="1221941"/>
            <a:ext cx="9917670" cy="5166362"/>
          </a:xfrm>
        </p:spPr>
        <p:txBody>
          <a:bodyPr>
            <a:normAutofit fontScale="85000" lnSpcReduction="20000"/>
          </a:bodyPr>
          <a:lstStyle/>
          <a:p>
            <a:r>
              <a:rPr lang="en-US" sz="2800" b="1" dirty="0"/>
              <a:t>Exponential Growth Power Demand </a:t>
            </a:r>
          </a:p>
          <a:p>
            <a:pPr lvl="1"/>
            <a:r>
              <a:rPr lang="en-US" dirty="0"/>
              <a:t>Electrification of everything, AI, Crypto-mining, Datacenters? </a:t>
            </a:r>
          </a:p>
          <a:p>
            <a:pPr lvl="1"/>
            <a:r>
              <a:rPr lang="en-US" dirty="0"/>
              <a:t>Achieved a lot with solar, wind, biomass and batteries, but </a:t>
            </a:r>
            <a:r>
              <a:rPr lang="en-US" b="1" dirty="0"/>
              <a:t>LIMITS TO GROWTH</a:t>
            </a:r>
            <a:r>
              <a:rPr lang="en-US" dirty="0"/>
              <a:t>?</a:t>
            </a:r>
            <a:br>
              <a:rPr lang="en-US" dirty="0"/>
            </a:br>
            <a:endParaRPr lang="en-US" dirty="0"/>
          </a:p>
          <a:p>
            <a:r>
              <a:rPr lang="en-US" sz="2800" b="1" dirty="0"/>
              <a:t>Clean Power Conversion Hard-To-Abate Industries Remains Challenging</a:t>
            </a:r>
          </a:p>
          <a:p>
            <a:pPr lvl="1"/>
            <a:r>
              <a:rPr lang="en-US" dirty="0"/>
              <a:t>Steel, Aluminum, Cement, </a:t>
            </a:r>
            <a:r>
              <a:rPr lang="en-US" dirty="0" err="1"/>
              <a:t>Paper&amp;Pulp</a:t>
            </a:r>
            <a:r>
              <a:rPr lang="en-US" dirty="0"/>
              <a:t>, Aviation (Hydrogen, SAF, </a:t>
            </a:r>
            <a:r>
              <a:rPr lang="en-US" dirty="0" err="1"/>
              <a:t>eFuels</a:t>
            </a:r>
            <a:r>
              <a:rPr lang="en-US" dirty="0"/>
              <a:t>)</a:t>
            </a:r>
            <a:br>
              <a:rPr lang="en-US" dirty="0"/>
            </a:br>
            <a:endParaRPr lang="en-US" dirty="0"/>
          </a:p>
          <a:p>
            <a:r>
              <a:rPr lang="en-US" sz="2800" b="1" dirty="0"/>
              <a:t>Geopolitical Developments: </a:t>
            </a:r>
          </a:p>
          <a:p>
            <a:pPr lvl="1"/>
            <a:r>
              <a:rPr lang="en-US" dirty="0"/>
              <a:t>From globalization to isolation/“each on their own”</a:t>
            </a:r>
          </a:p>
          <a:p>
            <a:pPr lvl="1"/>
            <a:r>
              <a:rPr lang="en-US" dirty="0"/>
              <a:t>Goodbye Russian gas, and hello back coal</a:t>
            </a:r>
            <a:br>
              <a:rPr lang="en-US" dirty="0"/>
            </a:br>
            <a:endParaRPr lang="en-US" dirty="0"/>
          </a:p>
          <a:p>
            <a:r>
              <a:rPr lang="en-US" sz="2800" b="1" dirty="0"/>
              <a:t>Financial Interest:</a:t>
            </a:r>
          </a:p>
          <a:p>
            <a:pPr lvl="1"/>
            <a:r>
              <a:rPr lang="en-US" dirty="0"/>
              <a:t>Green Investment Anxiety: risks and perceived timelines</a:t>
            </a:r>
          </a:p>
          <a:p>
            <a:pPr lvl="1"/>
            <a:r>
              <a:rPr lang="en-US" dirty="0"/>
              <a:t>ESG ratings are inconsistent and sometimes misleading</a:t>
            </a:r>
            <a:br>
              <a:rPr lang="en-US" b="1" dirty="0"/>
            </a:br>
            <a:br>
              <a:rPr lang="en-US" b="1" dirty="0"/>
            </a:br>
            <a:br>
              <a:rPr lang="en-US" b="1" dirty="0"/>
            </a:br>
            <a:endParaRPr lang="en-US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CB37A30B-89F3-F6E1-AA99-96D32B11955A}"/>
              </a:ext>
            </a:extLst>
          </p:cNvPr>
          <p:cNvSpPr/>
          <p:nvPr/>
        </p:nvSpPr>
        <p:spPr>
          <a:xfrm>
            <a:off x="8324583" y="4839089"/>
            <a:ext cx="1074656" cy="1042589"/>
          </a:xfrm>
          <a:prstGeom prst="ellipse">
            <a:avLst/>
          </a:prstGeom>
          <a:solidFill>
            <a:schemeClr val="bg1"/>
          </a:solidFill>
          <a:ln w="1524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BB8D676-4245-A878-B322-BDD56A710CD2}"/>
              </a:ext>
            </a:extLst>
          </p:cNvPr>
          <p:cNvCxnSpPr>
            <a:cxnSpLocks/>
            <a:stCxn id="4" idx="3"/>
            <a:endCxn id="4" idx="7"/>
          </p:cNvCxnSpPr>
          <p:nvPr/>
        </p:nvCxnSpPr>
        <p:spPr>
          <a:xfrm flipV="1">
            <a:off x="8481963" y="4991773"/>
            <a:ext cx="759896" cy="737221"/>
          </a:xfrm>
          <a:prstGeom prst="line">
            <a:avLst/>
          </a:prstGeom>
          <a:ln w="152400"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4F20BB99-96D9-6190-BE8A-E3A9810D1597}"/>
              </a:ext>
            </a:extLst>
          </p:cNvPr>
          <p:cNvSpPr txBox="1"/>
          <p:nvPr/>
        </p:nvSpPr>
        <p:spPr>
          <a:xfrm>
            <a:off x="8481963" y="5112839"/>
            <a:ext cx="9398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ESG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4708A1-D259-BD36-AFB1-40DDAD9860F2}"/>
              </a:ext>
            </a:extLst>
          </p:cNvPr>
          <p:cNvSpPr txBox="1"/>
          <p:nvPr/>
        </p:nvSpPr>
        <p:spPr>
          <a:xfrm>
            <a:off x="1511808" y="6303264"/>
            <a:ext cx="8424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92D050"/>
                </a:solidFill>
                <a:latin typeface="Aptos" panose="020B0004020202020204" pitchFamily="34" charset="0"/>
              </a:rPr>
              <a:t>(Green) Power Demand/Supply </a:t>
            </a:r>
            <a:r>
              <a:rPr lang="en-US" sz="2400" b="1" dirty="0" err="1">
                <a:solidFill>
                  <a:srgbClr val="92D050"/>
                </a:solidFill>
                <a:latin typeface="Aptos" panose="020B0004020202020204" pitchFamily="34" charset="0"/>
              </a:rPr>
              <a:t>Inbalance</a:t>
            </a:r>
            <a:endParaRPr lang="en-US" sz="2400" b="1" dirty="0">
              <a:solidFill>
                <a:srgbClr val="92D050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7927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8E19-FE32-BE93-23E2-B79485AFEC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Need For </a:t>
            </a:r>
            <a:r>
              <a:rPr lang="en-US" sz="4400" dirty="0">
                <a:solidFill>
                  <a:srgbClr val="00B050"/>
                </a:solidFill>
              </a:rPr>
              <a:t>New</a:t>
            </a:r>
            <a:r>
              <a:rPr lang="en-US" dirty="0">
                <a:solidFill>
                  <a:srgbClr val="00B050"/>
                </a:solidFill>
              </a:rPr>
              <a:t> Metrics For Green Investing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8075D9-FE0D-E172-303E-01C65FD5AAE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960000" y="1259904"/>
            <a:ext cx="10621433" cy="6410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  <a:latin typeface="Aptos" panose="020B0004020202020204" pitchFamily="34" charset="0"/>
              </a:rPr>
              <a:t>Digital polling results from ESG conference in June 2024 in Toronto:</a:t>
            </a:r>
          </a:p>
          <a:p>
            <a:pPr marL="533386" lvl="1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Question 1: </a:t>
            </a:r>
            <a:r>
              <a:rPr lang="en-US" sz="2000" i="1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What is currently your preferred investment term?</a:t>
            </a: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1066773" lvl="2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Options:    &lt;1 year?      up to 3 years?     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 to 7 years?      &gt;10 years?</a:t>
            </a:r>
          </a:p>
          <a:p>
            <a:pPr marL="1066773" lvl="2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Answer:     </a:t>
            </a:r>
            <a:r>
              <a:rPr lang="en-US" sz="2000" b="1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almost 75% chose “less than 3 years”</a:t>
            </a:r>
          </a:p>
          <a:p>
            <a:pPr marL="533386" lvl="1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Question 7: </a:t>
            </a:r>
            <a:r>
              <a:rPr lang="en-US" sz="2000" i="1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which ESG investment classes would you currently prefer to invest?</a:t>
            </a:r>
          </a:p>
          <a:p>
            <a:pPr marL="1066773" lvl="2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Options:   Solar? Wind? Biomass? Batteries? EVs? Hydrogen and Fuel 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ells? New energy generation methods (geotherma</a:t>
            </a: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l, </a:t>
            </a: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SMRs, re-opening NUCs or fusion energy)?</a:t>
            </a:r>
          </a:p>
          <a:p>
            <a:pPr marL="1066773" lvl="2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Answer:     </a:t>
            </a:r>
            <a:r>
              <a:rPr lang="en-US" sz="2000" b="1" dirty="0">
                <a:solidFill>
                  <a:schemeClr val="tx1"/>
                </a:solidFill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2/3</a:t>
            </a:r>
            <a:r>
              <a:rPr lang="en-US" sz="2000" b="1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rds selected new energy generation methods</a:t>
            </a: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1066773" lvl="2">
              <a:spcBef>
                <a:spcPts val="0"/>
              </a:spcBef>
            </a:pPr>
            <a:endParaRPr lang="en-US" sz="1800" dirty="0">
              <a:solidFill>
                <a:schemeClr val="tx1"/>
              </a:solidFill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-304792">
              <a:spcBef>
                <a:spcPts val="0"/>
              </a:spcBef>
              <a:buNone/>
            </a:pPr>
            <a:r>
              <a:rPr lang="en-US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contradiction between these answers is hard to overstate:</a:t>
            </a:r>
            <a:endParaRPr lang="en-US" dirty="0">
              <a:solidFill>
                <a:schemeClr val="tx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ts val="204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Apparently, financiers would like to bank their cake and fund it too. </a:t>
            </a:r>
          </a:p>
          <a:p>
            <a:pPr>
              <a:lnSpc>
                <a:spcPts val="204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schemeClr val="tx1"/>
                </a:solidFill>
                <a:effectLst/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Should not be a surprise as many well know “ESG investors” have hardly invested in Green; instead greenwashed &gt;80% of their “ESG investments” in Amazon, Microsoft etc. </a:t>
            </a:r>
          </a:p>
          <a:p>
            <a:pPr marL="0" indent="0">
              <a:lnSpc>
                <a:spcPts val="2040"/>
              </a:lnSpc>
              <a:spcBef>
                <a:spcPts val="1200"/>
              </a:spcBef>
              <a:spcAft>
                <a:spcPts val="1200"/>
              </a:spcAft>
              <a:buNone/>
            </a:pPr>
            <a:endParaRPr lang="en-US" sz="20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918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DA7BF-16BA-3433-7BC2-DFE4E319E7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392" y="0"/>
            <a:ext cx="11116416" cy="1041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Real </a:t>
            </a:r>
            <a:r>
              <a:rPr lang="en-US" sz="4400" dirty="0">
                <a:solidFill>
                  <a:srgbClr val="00B050"/>
                </a:solidFill>
              </a:rPr>
              <a:t>Example</a:t>
            </a:r>
            <a:r>
              <a:rPr lang="en-US" dirty="0">
                <a:solidFill>
                  <a:srgbClr val="00B050"/>
                </a:solidFill>
              </a:rPr>
              <a:t> Of Energy Transition Struggles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A9ED0-0A90-B9B5-E96E-E3661F713C9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67392" y="1041600"/>
            <a:ext cx="11378304" cy="4578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500" b="1" dirty="0">
                <a:solidFill>
                  <a:schemeClr val="tx1"/>
                </a:solidFill>
                <a:latin typeface="Aptos" panose="020B0004020202020204" pitchFamily="34" charset="0"/>
              </a:rPr>
              <a:t>Major Airport Energy Transition Plan + Power Growth up to 400MW by 2050 </a:t>
            </a:r>
          </a:p>
          <a:p>
            <a:pPr>
              <a:spcBef>
                <a:spcPts val="600"/>
              </a:spcBef>
            </a:pPr>
            <a:r>
              <a:rPr lang="en-US" sz="2200" b="1" dirty="0">
                <a:solidFill>
                  <a:srgbClr val="00B050"/>
                </a:solidFill>
                <a:latin typeface="Aptos" panose="020B0004020202020204" pitchFamily="34" charset="0"/>
              </a:rPr>
              <a:t>How to realize? Can new more impact based ESG Metrics help? - No silver bullet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Need for time-based transition scenarios, while keeping “the lights on” – Blocks of 5 years</a:t>
            </a:r>
          </a:p>
          <a:p>
            <a:pPr lvl="1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Short Term: What part of status quo can stay in the future energy mix?</a:t>
            </a:r>
          </a:p>
          <a:p>
            <a:pPr lvl="2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Grid limitations and possible trading opportunities?</a:t>
            </a:r>
          </a:p>
          <a:p>
            <a:pPr lvl="2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What can we do on our own; where to partner in our wider ecosystem? </a:t>
            </a:r>
          </a:p>
          <a:p>
            <a:pPr lvl="1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Future Energy Mix considerations:</a:t>
            </a:r>
          </a:p>
          <a:p>
            <a:pPr lvl="2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How much Natural Gas as transition fuel supported by CCUS?</a:t>
            </a:r>
          </a:p>
          <a:p>
            <a:pPr lvl="3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How to avoid building new infrastructure that could become stranded assets?</a:t>
            </a:r>
          </a:p>
          <a:p>
            <a:pPr lvl="2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How much solar, wind, bio-fuels and storage is realistic given space constraints, glaring etc.? </a:t>
            </a:r>
          </a:p>
          <a:p>
            <a:pPr lvl="2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Which longer term solutions would be good complements (geothermal, SMRs, Fusion)?</a:t>
            </a:r>
          </a:p>
          <a:p>
            <a:pPr lvl="3"/>
            <a:r>
              <a:rPr lang="en-US" sz="17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What are adoptions scenarios and risks - while avoiding missing out and over-optimism?</a:t>
            </a:r>
          </a:p>
          <a:p>
            <a:pPr>
              <a:spcBef>
                <a:spcPts val="600"/>
              </a:spcBef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Finance and Regulation?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E50C0C-301F-270A-B72F-B74512D28DD6}"/>
              </a:ext>
            </a:extLst>
          </p:cNvPr>
          <p:cNvSpPr txBox="1"/>
          <p:nvPr/>
        </p:nvSpPr>
        <p:spPr>
          <a:xfrm>
            <a:off x="0" y="5620512"/>
            <a:ext cx="12192000" cy="1077218"/>
          </a:xfrm>
          <a:prstGeom prst="rect">
            <a:avLst/>
          </a:prstGeom>
          <a:solidFill>
            <a:srgbClr val="15553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92D050"/>
                </a:solidFill>
              </a:rPr>
              <a:t>Possibilities under scenario of </a:t>
            </a:r>
            <a:r>
              <a:rPr lang="en-US" sz="3200" b="1" dirty="0">
                <a:solidFill>
                  <a:srgbClr val="92D050"/>
                </a:solidFill>
                <a:latin typeface="Google Sans"/>
              </a:rPr>
              <a:t>1.5°C by</a:t>
            </a:r>
            <a:r>
              <a:rPr lang="en-US" sz="3200" b="1" dirty="0">
                <a:solidFill>
                  <a:srgbClr val="92D050"/>
                </a:solidFill>
              </a:rPr>
              <a:t> 2050?</a:t>
            </a:r>
          </a:p>
          <a:p>
            <a:pPr algn="ctr"/>
            <a:r>
              <a:rPr lang="en-US" sz="3200" b="1" dirty="0">
                <a:solidFill>
                  <a:srgbClr val="92D050"/>
                </a:solidFill>
              </a:rPr>
              <a:t> More realistic to work on ~</a:t>
            </a:r>
            <a:r>
              <a:rPr lang="en-US" sz="3200" b="1" i="0" dirty="0">
                <a:solidFill>
                  <a:srgbClr val="92D050"/>
                </a:solidFill>
                <a:effectLst/>
                <a:latin typeface="Google Sans"/>
              </a:rPr>
              <a:t>2°C by 2070?</a:t>
            </a:r>
            <a:endParaRPr lang="en-US" sz="3200" b="1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04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13E92-C005-B330-1220-090A7C615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3296" y="230496"/>
            <a:ext cx="10608000" cy="1041600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Green/Cleantech’s Ultimate Success?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7211E-69CB-D12D-DFC1-5FC2FBBD3F1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54381" y="1877154"/>
            <a:ext cx="10762064" cy="453775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b="1" dirty="0"/>
              <a:t>Become normal part of the mainstream industries, </a:t>
            </a:r>
            <a:br>
              <a:rPr lang="en-US" sz="3200" b="1" dirty="0"/>
            </a:br>
            <a:r>
              <a:rPr lang="en-US" sz="3200" b="1" dirty="0"/>
              <a:t>subject to mainstream investment metrics (returns and grants) </a:t>
            </a:r>
          </a:p>
          <a:p>
            <a:pPr marL="0" indent="0" algn="ctr">
              <a:buNone/>
            </a:pPr>
            <a:endParaRPr lang="en-US" sz="3200" b="1" dirty="0"/>
          </a:p>
          <a:p>
            <a:pPr marL="0" indent="0" algn="ctr">
              <a:buNone/>
            </a:pPr>
            <a:r>
              <a:rPr lang="en-US" sz="4000" b="1" dirty="0">
                <a:solidFill>
                  <a:srgbClr val="00B050"/>
                </a:solidFill>
              </a:rPr>
              <a:t>Green Investing Is Death;</a:t>
            </a:r>
          </a:p>
          <a:p>
            <a:pPr marL="0" indent="0" algn="ctr">
              <a:buNone/>
            </a:pPr>
            <a:r>
              <a:rPr lang="en-US" sz="4800" b="1" dirty="0">
                <a:solidFill>
                  <a:srgbClr val="00B050"/>
                </a:solidFill>
              </a:rPr>
              <a:t>Long Live Green Investing!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10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2A1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age" descr="Image"/>
          <p:cNvPicPr>
            <a:picLocks noChangeAspect="1"/>
          </p:cNvPicPr>
          <p:nvPr/>
        </p:nvPicPr>
        <p:blipFill>
          <a:blip r:embed="rId3"/>
          <a:srcRect b="14645"/>
          <a:stretch>
            <a:fillRect/>
          </a:stretch>
        </p:blipFill>
        <p:spPr>
          <a:xfrm>
            <a:off x="4778994" y="1411765"/>
            <a:ext cx="7140521" cy="5459195"/>
          </a:xfrm>
          <a:prstGeom prst="rect">
            <a:avLst/>
          </a:prstGeom>
          <a:ln w="12700">
            <a:miter lim="400000"/>
          </a:ln>
        </p:spPr>
      </p:pic>
      <p:sp>
        <p:nvSpPr>
          <p:cNvPr id="478" name="Thank you"/>
          <p:cNvSpPr txBox="1"/>
          <p:nvPr/>
        </p:nvSpPr>
        <p:spPr>
          <a:xfrm>
            <a:off x="2844791" y="2633910"/>
            <a:ext cx="10095240" cy="15901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spAutoFit/>
          </a:bodyPr>
          <a:lstStyle>
            <a:lvl1pPr algn="l">
              <a:defRPr sz="20000" cap="all">
                <a:solidFill>
                  <a:srgbClr val="FFFFFF"/>
                </a:solidFill>
                <a:latin typeface="Söhne Schmal Fett"/>
                <a:ea typeface="Söhne Schmal Fett"/>
                <a:cs typeface="Söhne Schmal Fett"/>
                <a:sym typeface="Söhne Schmal Fett"/>
              </a:defRPr>
            </a:lvl1pPr>
          </a:lstStyle>
          <a:p>
            <a:r>
              <a:rPr sz="10000" dirty="0"/>
              <a:t>Thank you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F98A70-A219-5E37-8679-DCFB552F7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1232" y="4593361"/>
            <a:ext cx="1231392" cy="1726864"/>
          </a:xfrm>
          <a:prstGeom prst="rect">
            <a:avLst/>
          </a:prstGeom>
        </p:spPr>
      </p:pic>
      <p:pic>
        <p:nvPicPr>
          <p:cNvPr id="6" name="Picture 5" descr="A blue and orange rectangular sign&#10;&#10;AI-generated content may be incorrect.">
            <a:extLst>
              <a:ext uri="{FF2B5EF4-FFF2-40B4-BE49-F238E27FC236}">
                <a16:creationId xmlns:a16="http://schemas.microsoft.com/office/drawing/2014/main" id="{797B0EB1-8889-9485-86A7-43F5232526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401" y="4593361"/>
            <a:ext cx="1882608" cy="1705745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1_Chrysalix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6" id="{8ED40167-3BF2-8140-AAB6-DD3B14FE5043}" vid="{3570DD81-2CD6-3240-9EF3-79ED6A15D1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383a1a2-9612-4372-998d-2d555861fe2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0674484E6D72E4388C0AA69BC3701CF" ma:contentTypeVersion="14" ma:contentTypeDescription="Create a new document." ma:contentTypeScope="" ma:versionID="d1bf4ec6dc35263e5f23454e603c9c62">
  <xsd:schema xmlns:xsd="http://www.w3.org/2001/XMLSchema" xmlns:xs="http://www.w3.org/2001/XMLSchema" xmlns:p="http://schemas.microsoft.com/office/2006/metadata/properties" xmlns:ns3="5383a1a2-9612-4372-998d-2d555861fe28" targetNamespace="http://schemas.microsoft.com/office/2006/metadata/properties" ma:root="true" ma:fieldsID="15fd32447b5780e2195a136eac7ba3da" ns3:_="">
    <xsd:import namespace="5383a1a2-9612-4372-998d-2d555861fe2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83a1a2-9612-4372-998d-2d555861fe2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2" nillable="true" ma:displayName="_activity" ma:hidden="true" ma:internalName="_activity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6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28E2BCE-5AED-4B4C-B50E-39B7B85BD12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C059322-D723-45F6-B2C8-C943F2C01315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5383a1a2-9612-4372-998d-2d555861fe28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DBA9DA7-3118-484D-96AB-E382F16B7CC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383a1a2-9612-4372-998d-2d555861fe2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256919</TotalTime>
  <Words>845</Words>
  <Application>Microsoft Office PowerPoint</Application>
  <PresentationFormat>Widescreen</PresentationFormat>
  <Paragraphs>80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6" baseType="lpstr">
      <vt:lpstr>Aptos</vt:lpstr>
      <vt:lpstr>Arial</vt:lpstr>
      <vt:lpstr>Calibri</vt:lpstr>
      <vt:lpstr>Courier New</vt:lpstr>
      <vt:lpstr>General Sans Regular</vt:lpstr>
      <vt:lpstr>Georgia</vt:lpstr>
      <vt:lpstr>Google Sans</vt:lpstr>
      <vt:lpstr>Söhne Schmal Fett</vt:lpstr>
      <vt:lpstr>1_Chrysalix PPT Template</vt:lpstr>
      <vt:lpstr> New Metrics For Green Investing   “Mainstream Reality vs Green Hoopla?”  </vt:lpstr>
      <vt:lpstr>PowerPoint Presentation</vt:lpstr>
      <vt:lpstr>Mainstream Reality vs Green Hoopla?</vt:lpstr>
      <vt:lpstr>Need For New Metrics For Green Investing</vt:lpstr>
      <vt:lpstr>Real Example Of Energy Transition Struggles</vt:lpstr>
      <vt:lpstr>Green/Cleantech’s Ultimate Success?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“Why”</dc:title>
  <dc:creator>Allison Johnson</dc:creator>
  <cp:lastModifiedBy>Wal van Lierop</cp:lastModifiedBy>
  <cp:revision>956</cp:revision>
  <cp:lastPrinted>2024-09-24T21:30:16Z</cp:lastPrinted>
  <dcterms:created xsi:type="dcterms:W3CDTF">2016-01-07T19:15:36Z</dcterms:created>
  <dcterms:modified xsi:type="dcterms:W3CDTF">2025-03-10T05:44:15Z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0x010100E0674484E6D72E4388C0AA69BC3701CF</vt:lpwstr>
  </property>
</Properties>
</file>