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60" r:id="rId1"/>
  </p:sldMasterIdLst>
  <p:notesMasterIdLst>
    <p:notesMasterId r:id="rId3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</p:sldIdLst>
  <p:sldSz cx="9144000" cy="5143500" type="screen16x9"/>
  <p:notesSz cx="6858000" cy="9144000"/>
  <p:embeddedFontLst>
    <p:embeddedFont>
      <p:font typeface="Montserrat" panose="00000500000000000000" pitchFamily="2" charset="0"/>
      <p:regular r:id="rId31"/>
      <p:bold r:id="rId32"/>
      <p:italic r:id="rId33"/>
      <p:boldItalic r:id="rId34"/>
    </p:embeddedFont>
    <p:embeddedFont>
      <p:font typeface="Montserrat Black" panose="00000A00000000000000" pitchFamily="2" charset="0"/>
      <p:bold r:id="rId35"/>
      <p:boldItalic r:id="rId36"/>
    </p:embeddedFont>
    <p:embeddedFont>
      <p:font typeface="Montserrat ExtraBold" panose="00000900000000000000" pitchFamily="2" charset="0"/>
      <p:bold r:id="rId37"/>
      <p:boldItalic r:id="rId38"/>
    </p:embeddedFont>
    <p:embeddedFont>
      <p:font typeface="Montserrat Light" panose="00000400000000000000" pitchFamily="2" charset="0"/>
      <p:regular r:id="rId39"/>
      <p:bold r:id="rId40"/>
      <p:italic r:id="rId41"/>
      <p:boldItalic r:id="rId42"/>
    </p:embeddedFont>
    <p:embeddedFont>
      <p:font typeface="Montserrat Medium" panose="00000600000000000000" pitchFamily="2" charset="0"/>
      <p:regular r:id="rId43"/>
      <p:bold r:id="rId44"/>
      <p:italic r:id="rId45"/>
      <p:boldItalic r:id="rId46"/>
    </p:embeddedFont>
    <p:embeddedFont>
      <p:font typeface="Montserrat SemiBold" panose="00000700000000000000" pitchFamily="2" charset="0"/>
      <p:regular r:id="rId47"/>
      <p:bold r:id="rId48"/>
      <p:italic r:id="rId49"/>
      <p:boldItalic r:id="rId50"/>
    </p:embeddedFont>
    <p:embeddedFont>
      <p:font typeface="Poppins" panose="00000500000000000000" pitchFamily="2" charset="0"/>
      <p:regular r:id="rId51"/>
      <p:bold r:id="rId52"/>
      <p:italic r:id="rId53"/>
      <p:boldItalic r:id="rId5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5C1D1CF-E2AD-4F23-9E9E-66F0A450BC71}">
  <a:tblStyle styleId="{F5C1D1CF-E2AD-4F23-9E9E-66F0A450BC7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4399DB9C-3C27-4356-911D-AC15C1F95A9D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706" y="30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font" Target="fonts/font17.fntdata"/><Relationship Id="rId50" Type="http://schemas.openxmlformats.org/officeDocument/2006/relationships/font" Target="fonts/font20.fntdata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font" Target="fonts/font15.fntdata"/><Relationship Id="rId53" Type="http://schemas.openxmlformats.org/officeDocument/2006/relationships/font" Target="fonts/font23.fntdata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font" Target="fonts/font18.fntdata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21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font" Target="fonts/font16.fntdata"/><Relationship Id="rId20" Type="http://schemas.openxmlformats.org/officeDocument/2006/relationships/slide" Target="slides/slide19.xml"/><Relationship Id="rId41" Type="http://schemas.openxmlformats.org/officeDocument/2006/relationships/font" Target="fonts/font11.fntdata"/><Relationship Id="rId54" Type="http://schemas.openxmlformats.org/officeDocument/2006/relationships/font" Target="fonts/font2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49" Type="http://schemas.openxmlformats.org/officeDocument/2006/relationships/font" Target="fonts/font19.fntdata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52" Type="http://schemas.openxmlformats.org/officeDocument/2006/relationships/font" Target="fonts/font2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318af6a7577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318af6a7577_0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33f37b2a469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33f37b2a469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33f37b2a469_0_1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33f37b2a469_0_1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33f37b2a469_0_1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Google Shape;276;g33f37b2a469_0_1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31f7e24a78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31f7e24a78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2e3e697bda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" name="Google Shape;299;g2e3e697bda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Secure 200 rights, build as 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g2e3e697bda6_1_7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7" name="Google Shape;587;g2e3e697bda6_1_7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g2dd14081002_4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2" name="Google Shape;602;g2dd14081002_4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g31b8f3ff686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5" name="Google Shape;635;g31b8f3ff686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Google Shape;642;g3209e1a020e_0_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3" name="Google Shape;643;g3209e1a020e_0_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Google Shape;662;g2dd14081002_3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3" name="Google Shape;663;g2dd14081002_3_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2afaf2bf21a_0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2afaf2bf21a_0_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666;g318af6a7577_0_11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7" name="Google Shape;667;g318af6a7577_0_11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g3209e1a020e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1" name="Google Shape;681;g3209e1a020e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Google Shape;695;g2d7d6ca5b18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6" name="Google Shape;696;g2d7d6ca5b18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Google Shape;707;g318af6a7577_0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8" name="Google Shape;708;g318af6a7577_0_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Deloitte projected the US AAM market to be $115B by 2034, so I am using the more conservative projections.</a:t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Google Shape;716;g33f37b2a469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7" name="Google Shape;717;g33f37b2a469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" name="Google Shape;724;g33f37b2a469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5" name="Google Shape;725;g33f37b2a469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Google Shape;732;g33f37b2a469_0_1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3" name="Google Shape;733;g33f37b2a469_0_1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Google Shape;740;g33f37b2a469_0_2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1" name="Google Shape;741;g33f37b2a469_0_2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Google Shape;748;g33f37b2a469_0_2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9" name="Google Shape;749;g33f37b2a469_0_2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3325825c3fe_6_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3325825c3fe_6_1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33540268644_0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33540268644_0_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33bff3a3fb3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33bff3a3fb3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2dcdc11a710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2dcdc11a710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33bff3a3fb3_1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33bff3a3fb3_1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33f37b2a46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33f37b2a46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33f37b2a469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Google Shape;245;g33f37b2a469_0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">
  <p:cSld name="TITLE_4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-52325" y="-13150"/>
            <a:ext cx="9144000" cy="5169900"/>
          </a:xfrm>
          <a:prstGeom prst="rect">
            <a:avLst/>
          </a:prstGeom>
          <a:solidFill>
            <a:srgbClr val="001E4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0" name="Google Shape;10;p2"/>
          <p:cNvPicPr preferRelativeResize="0"/>
          <p:nvPr/>
        </p:nvPicPr>
        <p:blipFill rotWithShape="1">
          <a:blip r:embed="rId2">
            <a:alphaModFix/>
          </a:blip>
          <a:srcRect t="-19399" r="-9721" b="-18874"/>
          <a:stretch/>
        </p:blipFill>
        <p:spPr>
          <a:xfrm>
            <a:off x="810278" y="2015297"/>
            <a:ext cx="3924198" cy="111292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2"/>
          <p:cNvSpPr txBox="1"/>
          <p:nvPr/>
        </p:nvSpPr>
        <p:spPr>
          <a:xfrm>
            <a:off x="4734475" y="2015300"/>
            <a:ext cx="4260600" cy="111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Bringing Advanced Air Mobility to Everyone</a:t>
            </a:r>
            <a:endParaRPr sz="130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" name="Google Shape;12;p2"/>
          <p:cNvSpPr txBox="1"/>
          <p:nvPr/>
        </p:nvSpPr>
        <p:spPr>
          <a:xfrm>
            <a:off x="598125" y="3453675"/>
            <a:ext cx="8089800" cy="111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Building the largest network of landing and charging vertiports</a:t>
            </a:r>
            <a:endParaRPr sz="2000">
              <a:solidFill>
                <a:schemeClr val="dk2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ottom Block">
  <p:cSld name="TITLE_4_2_1">
    <p:bg>
      <p:bgPr>
        <a:solidFill>
          <a:schemeClr val="dk2"/>
        </a:solid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1"/>
          <p:cNvSpPr/>
          <p:nvPr/>
        </p:nvSpPr>
        <p:spPr>
          <a:xfrm>
            <a:off x="0" y="4683125"/>
            <a:ext cx="9144000" cy="460500"/>
          </a:xfrm>
          <a:prstGeom prst="rect">
            <a:avLst/>
          </a:prstGeom>
          <a:solidFill>
            <a:srgbClr val="001E4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54" name="Google Shape;54;p11"/>
          <p:cNvPicPr preferRelativeResize="0"/>
          <p:nvPr/>
        </p:nvPicPr>
        <p:blipFill rotWithShape="1">
          <a:blip r:embed="rId2">
            <a:alphaModFix/>
          </a:blip>
          <a:srcRect t="-19399" r="-9721" b="-18874"/>
          <a:stretch/>
        </p:blipFill>
        <p:spPr>
          <a:xfrm>
            <a:off x="182880" y="4752212"/>
            <a:ext cx="1136499" cy="322325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1"/>
          <p:cNvSpPr txBox="1">
            <a:spLocks noGrp="1"/>
          </p:cNvSpPr>
          <p:nvPr>
            <p:ph type="title"/>
          </p:nvPr>
        </p:nvSpPr>
        <p:spPr>
          <a:xfrm>
            <a:off x="182880" y="182880"/>
            <a:ext cx="5279100" cy="322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1"/>
          <p:cNvSpPr txBox="1">
            <a:spLocks noGrp="1"/>
          </p:cNvSpPr>
          <p:nvPr>
            <p:ph type="sldNum" idx="12"/>
          </p:nvPr>
        </p:nvSpPr>
        <p:spPr>
          <a:xfrm>
            <a:off x="8400025" y="4683025"/>
            <a:ext cx="744000" cy="46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182875" bIns="0" anchor="ctr" anchorCtr="0">
            <a:noAutofit/>
          </a:bodyPr>
          <a:lstStyle>
            <a:lvl1pPr lvl="0" algn="r">
              <a:buNone/>
              <a:defRPr sz="1200" b="1">
                <a:solidFill>
                  <a:srgbClr val="A7FC7E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r">
              <a:buNone/>
              <a:defRPr sz="1200" b="1">
                <a:solidFill>
                  <a:srgbClr val="A7FC7E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r">
              <a:buNone/>
              <a:defRPr sz="1200" b="1">
                <a:solidFill>
                  <a:srgbClr val="A7FC7E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r">
              <a:buNone/>
              <a:defRPr sz="1200" b="1">
                <a:solidFill>
                  <a:srgbClr val="A7FC7E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r">
              <a:buNone/>
              <a:defRPr sz="1200" b="1">
                <a:solidFill>
                  <a:srgbClr val="A7FC7E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r">
              <a:buNone/>
              <a:defRPr sz="1200" b="1">
                <a:solidFill>
                  <a:srgbClr val="A7FC7E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r">
              <a:buNone/>
              <a:defRPr sz="1200" b="1">
                <a:solidFill>
                  <a:srgbClr val="A7FC7E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r">
              <a:buNone/>
              <a:defRPr sz="1200" b="1">
                <a:solidFill>
                  <a:srgbClr val="A7FC7E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r">
              <a:buNone/>
              <a:defRPr sz="1200" b="1">
                <a:solidFill>
                  <a:srgbClr val="A7FC7E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oter with a7fc7e">
  <p:cSld name="TITLE_2">
    <p:bg>
      <p:bgPr>
        <a:solidFill>
          <a:srgbClr val="A7FC7E"/>
        </a:solid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2"/>
          <p:cNvSpPr txBox="1">
            <a:spLocks noGrp="1"/>
          </p:cNvSpPr>
          <p:nvPr>
            <p:ph type="subTitle" idx="1"/>
          </p:nvPr>
        </p:nvSpPr>
        <p:spPr>
          <a:xfrm>
            <a:off x="182880" y="878100"/>
            <a:ext cx="8520600" cy="792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59" name="Google Shape;59;p12"/>
          <p:cNvSpPr txBox="1">
            <a:spLocks noGrp="1"/>
          </p:cNvSpPr>
          <p:nvPr>
            <p:ph type="sldNum" idx="12"/>
          </p:nvPr>
        </p:nvSpPr>
        <p:spPr>
          <a:xfrm>
            <a:off x="8400025" y="4683025"/>
            <a:ext cx="744000" cy="46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182875" bIns="0" anchor="ctr" anchorCtr="0">
            <a:noAutofit/>
          </a:bodyPr>
          <a:lstStyle>
            <a:lvl1pPr lvl="0" algn="r">
              <a:buNone/>
              <a:defRPr sz="1200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r">
              <a:buNone/>
              <a:defRPr sz="1200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r">
              <a:buNone/>
              <a:defRPr sz="1200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r">
              <a:buNone/>
              <a:defRPr sz="1200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r">
              <a:buNone/>
              <a:defRPr sz="1200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r">
              <a:buNone/>
              <a:defRPr sz="1200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r">
              <a:buNone/>
              <a:defRPr sz="1200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r">
              <a:buNone/>
              <a:defRPr sz="1200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r">
              <a:buNone/>
              <a:defRPr sz="1200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0" name="Google Shape;60;p12"/>
          <p:cNvSpPr/>
          <p:nvPr/>
        </p:nvSpPr>
        <p:spPr>
          <a:xfrm>
            <a:off x="0" y="4683125"/>
            <a:ext cx="9144000" cy="460500"/>
          </a:xfrm>
          <a:prstGeom prst="rect">
            <a:avLst/>
          </a:prstGeom>
          <a:solidFill>
            <a:srgbClr val="001E4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61" name="Google Shape;61;p12"/>
          <p:cNvPicPr preferRelativeResize="0"/>
          <p:nvPr/>
        </p:nvPicPr>
        <p:blipFill rotWithShape="1">
          <a:blip r:embed="rId2">
            <a:alphaModFix/>
          </a:blip>
          <a:srcRect t="-19399" r="-9721" b="-18874"/>
          <a:stretch/>
        </p:blipFill>
        <p:spPr>
          <a:xfrm>
            <a:off x="182880" y="4752212"/>
            <a:ext cx="1136499" cy="322325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12"/>
          <p:cNvSpPr txBox="1">
            <a:spLocks noGrp="1"/>
          </p:cNvSpPr>
          <p:nvPr>
            <p:ph type="sldNum" idx="2"/>
          </p:nvPr>
        </p:nvSpPr>
        <p:spPr>
          <a:xfrm>
            <a:off x="8400025" y="4683025"/>
            <a:ext cx="744000" cy="46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182875" bIns="0" anchor="ctr" anchorCtr="0">
            <a:noAutofit/>
          </a:bodyPr>
          <a:lstStyle>
            <a:lvl1pPr lvl="0" algn="r">
              <a:buNone/>
              <a:defRPr sz="1200" b="1">
                <a:solidFill>
                  <a:srgbClr val="A7FC7E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r">
              <a:buNone/>
              <a:defRPr sz="1200" b="1">
                <a:solidFill>
                  <a:srgbClr val="A7FC7E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r">
              <a:buNone/>
              <a:defRPr sz="1200" b="1">
                <a:solidFill>
                  <a:srgbClr val="A7FC7E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r">
              <a:buNone/>
              <a:defRPr sz="1200" b="1">
                <a:solidFill>
                  <a:srgbClr val="A7FC7E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r">
              <a:buNone/>
              <a:defRPr sz="1200" b="1">
                <a:solidFill>
                  <a:srgbClr val="A7FC7E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r">
              <a:buNone/>
              <a:defRPr sz="1200" b="1">
                <a:solidFill>
                  <a:srgbClr val="A7FC7E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r">
              <a:buNone/>
              <a:defRPr sz="1200" b="1">
                <a:solidFill>
                  <a:srgbClr val="A7FC7E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r">
              <a:buNone/>
              <a:defRPr sz="1200" b="1">
                <a:solidFill>
                  <a:srgbClr val="A7FC7E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r">
              <a:buNone/>
              <a:defRPr sz="1200" b="1">
                <a:solidFill>
                  <a:srgbClr val="A7FC7E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3" name="Google Shape;63;p12"/>
          <p:cNvSpPr txBox="1">
            <a:spLocks noGrp="1"/>
          </p:cNvSpPr>
          <p:nvPr>
            <p:ph type="title"/>
          </p:nvPr>
        </p:nvSpPr>
        <p:spPr>
          <a:xfrm>
            <a:off x="182880" y="161450"/>
            <a:ext cx="5279100" cy="322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oter with a7fc7e 1">
  <p:cSld name="TITLE_2_4">
    <p:bg>
      <p:bgPr>
        <a:solidFill>
          <a:srgbClr val="001E46"/>
        </a:solid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3"/>
          <p:cNvSpPr txBox="1">
            <a:spLocks noGrp="1"/>
          </p:cNvSpPr>
          <p:nvPr>
            <p:ph type="subTitle" idx="1"/>
          </p:nvPr>
        </p:nvSpPr>
        <p:spPr>
          <a:xfrm>
            <a:off x="182880" y="878100"/>
            <a:ext cx="8520600" cy="792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sldNum" idx="12"/>
          </p:nvPr>
        </p:nvSpPr>
        <p:spPr>
          <a:xfrm>
            <a:off x="8400025" y="4683025"/>
            <a:ext cx="744000" cy="46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182875" bIns="0" anchor="ctr" anchorCtr="0">
            <a:noAutofit/>
          </a:bodyPr>
          <a:lstStyle>
            <a:lvl1pPr lvl="0" algn="r">
              <a:buNone/>
              <a:defRPr sz="1200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r">
              <a:buNone/>
              <a:defRPr sz="1200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r">
              <a:buNone/>
              <a:defRPr sz="1200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r">
              <a:buNone/>
              <a:defRPr sz="1200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r">
              <a:buNone/>
              <a:defRPr sz="1200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r">
              <a:buNone/>
              <a:defRPr sz="1200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r">
              <a:buNone/>
              <a:defRPr sz="1200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r">
              <a:buNone/>
              <a:defRPr sz="1200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r">
              <a:buNone/>
              <a:defRPr sz="1200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7" name="Google Shape;67;p13"/>
          <p:cNvSpPr/>
          <p:nvPr/>
        </p:nvSpPr>
        <p:spPr>
          <a:xfrm>
            <a:off x="0" y="4683125"/>
            <a:ext cx="9144000" cy="460500"/>
          </a:xfrm>
          <a:prstGeom prst="rect">
            <a:avLst/>
          </a:prstGeom>
          <a:solidFill>
            <a:srgbClr val="001E4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68" name="Google Shape;68;p13"/>
          <p:cNvPicPr preferRelativeResize="0"/>
          <p:nvPr/>
        </p:nvPicPr>
        <p:blipFill rotWithShape="1">
          <a:blip r:embed="rId2">
            <a:alphaModFix/>
          </a:blip>
          <a:srcRect t="-19399" r="-9721" b="-18874"/>
          <a:stretch/>
        </p:blipFill>
        <p:spPr>
          <a:xfrm>
            <a:off x="182880" y="4752212"/>
            <a:ext cx="1136499" cy="322325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13"/>
          <p:cNvSpPr txBox="1">
            <a:spLocks noGrp="1"/>
          </p:cNvSpPr>
          <p:nvPr>
            <p:ph type="sldNum" idx="2"/>
          </p:nvPr>
        </p:nvSpPr>
        <p:spPr>
          <a:xfrm>
            <a:off x="8400025" y="4683025"/>
            <a:ext cx="744000" cy="46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182875" bIns="0" anchor="ctr" anchorCtr="0">
            <a:noAutofit/>
          </a:bodyPr>
          <a:lstStyle>
            <a:lvl1pPr lvl="0" algn="r">
              <a:buNone/>
              <a:defRPr sz="1200" b="1">
                <a:solidFill>
                  <a:srgbClr val="A7FC7E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r">
              <a:buNone/>
              <a:defRPr sz="1200" b="1">
                <a:solidFill>
                  <a:srgbClr val="A7FC7E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r">
              <a:buNone/>
              <a:defRPr sz="1200" b="1">
                <a:solidFill>
                  <a:srgbClr val="A7FC7E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r">
              <a:buNone/>
              <a:defRPr sz="1200" b="1">
                <a:solidFill>
                  <a:srgbClr val="A7FC7E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r">
              <a:buNone/>
              <a:defRPr sz="1200" b="1">
                <a:solidFill>
                  <a:srgbClr val="A7FC7E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r">
              <a:buNone/>
              <a:defRPr sz="1200" b="1">
                <a:solidFill>
                  <a:srgbClr val="A7FC7E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r">
              <a:buNone/>
              <a:defRPr sz="1200" b="1">
                <a:solidFill>
                  <a:srgbClr val="A7FC7E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r">
              <a:buNone/>
              <a:defRPr sz="1200" b="1">
                <a:solidFill>
                  <a:srgbClr val="A7FC7E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r">
              <a:buNone/>
              <a:defRPr sz="1200" b="1">
                <a:solidFill>
                  <a:srgbClr val="A7FC7E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title"/>
          </p:nvPr>
        </p:nvSpPr>
        <p:spPr>
          <a:xfrm>
            <a:off x="182880" y="161450"/>
            <a:ext cx="5279100" cy="322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1">
  <p:cSld name="TITLE_4_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oogle Shape;14;p3"/>
          <p:cNvPicPr preferRelativeResize="0"/>
          <p:nvPr/>
        </p:nvPicPr>
        <p:blipFill rotWithShape="1">
          <a:blip r:embed="rId3">
            <a:alphaModFix/>
          </a:blip>
          <a:srcRect t="-19399" r="-9721" b="-18874"/>
          <a:stretch/>
        </p:blipFill>
        <p:spPr>
          <a:xfrm>
            <a:off x="214975" y="213450"/>
            <a:ext cx="1624776" cy="4608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3"/>
          <p:cNvSpPr txBox="1"/>
          <p:nvPr/>
        </p:nvSpPr>
        <p:spPr>
          <a:xfrm>
            <a:off x="505425" y="3077700"/>
            <a:ext cx="4199400" cy="62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2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Powering Rural Economies with Electric Aviation</a:t>
            </a:r>
            <a:endParaRPr sz="1900">
              <a:solidFill>
                <a:schemeClr val="dk2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1 1">
  <p:cSld name="TITLE_4_3_4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/>
        </p:nvSpPr>
        <p:spPr>
          <a:xfrm>
            <a:off x="505425" y="3077700"/>
            <a:ext cx="4199400" cy="62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2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Powering Rural Economies with Electric Aviation</a:t>
            </a:r>
            <a:endParaRPr sz="1900">
              <a:solidFill>
                <a:schemeClr val="dk2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pic>
        <p:nvPicPr>
          <p:cNvPr id="18" name="Google Shape;18;p4"/>
          <p:cNvPicPr preferRelativeResize="0"/>
          <p:nvPr/>
        </p:nvPicPr>
        <p:blipFill rotWithShape="1">
          <a:blip r:embed="rId3">
            <a:alphaModFix/>
          </a:blip>
          <a:srcRect t="-19399" r="-9721" b="-18874"/>
          <a:stretch/>
        </p:blipFill>
        <p:spPr>
          <a:xfrm>
            <a:off x="182880" y="4752212"/>
            <a:ext cx="1136499" cy="322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1 3">
  <p:cSld name="TITLE_4_3_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5"/>
          <p:cNvPicPr preferRelativeResize="0"/>
          <p:nvPr/>
        </p:nvPicPr>
        <p:blipFill rotWithShape="1">
          <a:blip r:embed="rId3">
            <a:alphaModFix/>
          </a:blip>
          <a:srcRect t="-19399" r="-9721" b="-18874"/>
          <a:stretch/>
        </p:blipFill>
        <p:spPr>
          <a:xfrm>
            <a:off x="214975" y="213450"/>
            <a:ext cx="1624776" cy="46080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5"/>
          <p:cNvSpPr txBox="1"/>
          <p:nvPr/>
        </p:nvSpPr>
        <p:spPr>
          <a:xfrm>
            <a:off x="505425" y="2103250"/>
            <a:ext cx="4260600" cy="111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2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Appendix</a:t>
            </a:r>
            <a:endParaRPr sz="1900">
              <a:solidFill>
                <a:schemeClr val="dk2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1 2">
  <p:cSld name="TITLE_4_3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oogle Shape;23;p6"/>
          <p:cNvPicPr preferRelativeResize="0"/>
          <p:nvPr/>
        </p:nvPicPr>
        <p:blipFill rotWithShape="1">
          <a:blip r:embed="rId3">
            <a:alphaModFix/>
          </a:blip>
          <a:srcRect t="-19399" r="-9721" b="-18874"/>
          <a:stretch/>
        </p:blipFill>
        <p:spPr>
          <a:xfrm>
            <a:off x="214975" y="142775"/>
            <a:ext cx="1874025" cy="531475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6"/>
          <p:cNvSpPr txBox="1"/>
          <p:nvPr/>
        </p:nvSpPr>
        <p:spPr>
          <a:xfrm>
            <a:off x="283600" y="1281250"/>
            <a:ext cx="4260600" cy="111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2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Bringing </a:t>
            </a:r>
            <a:endParaRPr sz="1900">
              <a:solidFill>
                <a:schemeClr val="dk2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2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Advanced Air Mobility </a:t>
            </a:r>
            <a:endParaRPr sz="1900">
              <a:solidFill>
                <a:schemeClr val="dk2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2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to Everyone</a:t>
            </a:r>
            <a:endParaRPr sz="1900">
              <a:solidFill>
                <a:schemeClr val="dk2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25" name="Google Shape;25;p6"/>
          <p:cNvSpPr txBox="1"/>
          <p:nvPr/>
        </p:nvSpPr>
        <p:spPr>
          <a:xfrm>
            <a:off x="283600" y="2098275"/>
            <a:ext cx="4444200" cy="111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Building the largest network of landing and charging vertiports</a:t>
            </a:r>
            <a:endParaRPr sz="1900">
              <a:solidFill>
                <a:schemeClr val="dk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alf Block">
  <p:cSld name="TITLE_4_2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7"/>
          <p:cNvSpPr/>
          <p:nvPr/>
        </p:nvSpPr>
        <p:spPr>
          <a:xfrm>
            <a:off x="0" y="0"/>
            <a:ext cx="4572000" cy="5169900"/>
          </a:xfrm>
          <a:prstGeom prst="rect">
            <a:avLst/>
          </a:prstGeom>
          <a:solidFill>
            <a:srgbClr val="001E4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28" name="Google Shape;28;p7"/>
          <p:cNvPicPr preferRelativeResize="0"/>
          <p:nvPr/>
        </p:nvPicPr>
        <p:blipFill rotWithShape="1">
          <a:blip r:embed="rId2">
            <a:alphaModFix/>
          </a:blip>
          <a:srcRect t="-19399" r="-9721" b="-18874"/>
          <a:stretch/>
        </p:blipFill>
        <p:spPr>
          <a:xfrm>
            <a:off x="182880" y="4752212"/>
            <a:ext cx="1136499" cy="322325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182880" y="182880"/>
            <a:ext cx="5279100" cy="322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None/>
              <a:defRPr sz="17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sldNum" idx="12"/>
          </p:nvPr>
        </p:nvSpPr>
        <p:spPr>
          <a:xfrm>
            <a:off x="8400025" y="4683025"/>
            <a:ext cx="744000" cy="46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182875" bIns="0" anchor="ctr" anchorCtr="0">
            <a:noAutofit/>
          </a:bodyPr>
          <a:lstStyle>
            <a:lvl1pPr lvl="0" algn="r">
              <a:buNone/>
              <a:defRPr sz="1200" b="1">
                <a:solidFill>
                  <a:srgbClr val="001E46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r">
              <a:buNone/>
              <a:defRPr sz="1200" b="1">
                <a:solidFill>
                  <a:srgbClr val="001E46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r">
              <a:buNone/>
              <a:defRPr sz="1200" b="1">
                <a:solidFill>
                  <a:srgbClr val="001E46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r">
              <a:buNone/>
              <a:defRPr sz="1200" b="1">
                <a:solidFill>
                  <a:srgbClr val="001E46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r">
              <a:buNone/>
              <a:defRPr sz="1200" b="1">
                <a:solidFill>
                  <a:srgbClr val="001E46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r">
              <a:buNone/>
              <a:defRPr sz="1200" b="1">
                <a:solidFill>
                  <a:srgbClr val="001E46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r">
              <a:buNone/>
              <a:defRPr sz="1200" b="1">
                <a:solidFill>
                  <a:srgbClr val="001E46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r">
              <a:buNone/>
              <a:defRPr sz="1200" b="1">
                <a:solidFill>
                  <a:srgbClr val="001E46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r">
              <a:buNone/>
              <a:defRPr sz="1200" b="1">
                <a:solidFill>
                  <a:srgbClr val="001E46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alf Block 1">
  <p:cSld name="TITLE_4_2_2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8"/>
          <p:cNvSpPr txBox="1">
            <a:spLocks noGrp="1"/>
          </p:cNvSpPr>
          <p:nvPr>
            <p:ph type="sldNum" idx="12"/>
          </p:nvPr>
        </p:nvSpPr>
        <p:spPr>
          <a:xfrm>
            <a:off x="8400025" y="4683025"/>
            <a:ext cx="744000" cy="46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182875" bIns="0" anchor="ctr" anchorCtr="0">
            <a:noAutofit/>
          </a:bodyPr>
          <a:lstStyle>
            <a:lvl1pPr lvl="0" algn="r">
              <a:buNone/>
              <a:defRPr sz="1200" b="1">
                <a:solidFill>
                  <a:srgbClr val="001E46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r">
              <a:buNone/>
              <a:defRPr sz="1200" b="1">
                <a:solidFill>
                  <a:srgbClr val="001E46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r">
              <a:buNone/>
              <a:defRPr sz="1200" b="1">
                <a:solidFill>
                  <a:srgbClr val="001E46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r">
              <a:buNone/>
              <a:defRPr sz="1200" b="1">
                <a:solidFill>
                  <a:srgbClr val="001E46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r">
              <a:buNone/>
              <a:defRPr sz="1200" b="1">
                <a:solidFill>
                  <a:srgbClr val="001E46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r">
              <a:buNone/>
              <a:defRPr sz="1200" b="1">
                <a:solidFill>
                  <a:srgbClr val="001E46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r">
              <a:buNone/>
              <a:defRPr sz="1200" b="1">
                <a:solidFill>
                  <a:srgbClr val="001E46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r">
              <a:buNone/>
              <a:defRPr sz="1200" b="1">
                <a:solidFill>
                  <a:srgbClr val="001E46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r">
              <a:buNone/>
              <a:defRPr sz="1200" b="1">
                <a:solidFill>
                  <a:srgbClr val="001E46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3" name="Google Shape;33;p8"/>
          <p:cNvSpPr/>
          <p:nvPr/>
        </p:nvSpPr>
        <p:spPr>
          <a:xfrm>
            <a:off x="4572000" y="0"/>
            <a:ext cx="4572000" cy="5169900"/>
          </a:xfrm>
          <a:prstGeom prst="rect">
            <a:avLst/>
          </a:prstGeom>
          <a:solidFill>
            <a:srgbClr val="A7FC7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4" name="Google Shape;34;p8"/>
          <p:cNvSpPr/>
          <p:nvPr/>
        </p:nvSpPr>
        <p:spPr>
          <a:xfrm>
            <a:off x="0" y="0"/>
            <a:ext cx="4572000" cy="5169900"/>
          </a:xfrm>
          <a:prstGeom prst="rect">
            <a:avLst/>
          </a:prstGeom>
          <a:solidFill>
            <a:srgbClr val="001E4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35" name="Google Shape;35;p8"/>
          <p:cNvPicPr preferRelativeResize="0"/>
          <p:nvPr/>
        </p:nvPicPr>
        <p:blipFill rotWithShape="1">
          <a:blip r:embed="rId2">
            <a:alphaModFix/>
          </a:blip>
          <a:srcRect t="-19399" r="-9721" b="-18874"/>
          <a:stretch/>
        </p:blipFill>
        <p:spPr>
          <a:xfrm>
            <a:off x="182880" y="4752212"/>
            <a:ext cx="1136499" cy="322325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Google Shape;36;p8"/>
          <p:cNvSpPr txBox="1">
            <a:spLocks noGrp="1"/>
          </p:cNvSpPr>
          <p:nvPr>
            <p:ph type="title"/>
          </p:nvPr>
        </p:nvSpPr>
        <p:spPr>
          <a:xfrm>
            <a:off x="182880" y="182880"/>
            <a:ext cx="5279100" cy="322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None/>
              <a:defRPr sz="17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8"/>
          <p:cNvSpPr txBox="1">
            <a:spLocks noGrp="1"/>
          </p:cNvSpPr>
          <p:nvPr>
            <p:ph type="sldNum" idx="2"/>
          </p:nvPr>
        </p:nvSpPr>
        <p:spPr>
          <a:xfrm>
            <a:off x="8400025" y="4683025"/>
            <a:ext cx="744000" cy="46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182875" bIns="0" anchor="ctr" anchorCtr="0">
            <a:noAutofit/>
          </a:bodyPr>
          <a:lstStyle>
            <a:lvl1pPr lvl="0" algn="r">
              <a:buNone/>
              <a:defRPr sz="1200" b="1">
                <a:solidFill>
                  <a:srgbClr val="001E46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r">
              <a:buNone/>
              <a:defRPr sz="1200" b="1">
                <a:solidFill>
                  <a:srgbClr val="001E46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r">
              <a:buNone/>
              <a:defRPr sz="1200" b="1">
                <a:solidFill>
                  <a:srgbClr val="001E46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r">
              <a:buNone/>
              <a:defRPr sz="1200" b="1">
                <a:solidFill>
                  <a:srgbClr val="001E46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r">
              <a:buNone/>
              <a:defRPr sz="1200" b="1">
                <a:solidFill>
                  <a:srgbClr val="001E46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r">
              <a:buNone/>
              <a:defRPr sz="1200" b="1">
                <a:solidFill>
                  <a:srgbClr val="001E46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r">
              <a:buNone/>
              <a:defRPr sz="1200" b="1">
                <a:solidFill>
                  <a:srgbClr val="001E46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r">
              <a:buNone/>
              <a:defRPr sz="1200" b="1">
                <a:solidFill>
                  <a:srgbClr val="001E46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r">
              <a:buNone/>
              <a:defRPr sz="1200" b="1">
                <a:solidFill>
                  <a:srgbClr val="001E46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alf Block 1 2">
  <p:cSld name="TITLE_4_2_2_2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9"/>
          <p:cNvSpPr/>
          <p:nvPr/>
        </p:nvSpPr>
        <p:spPr>
          <a:xfrm>
            <a:off x="0" y="0"/>
            <a:ext cx="4572000" cy="4818000"/>
          </a:xfrm>
          <a:prstGeom prst="rect">
            <a:avLst/>
          </a:prstGeom>
          <a:solidFill>
            <a:srgbClr val="A7FC7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0" name="Google Shape;40;p9"/>
          <p:cNvSpPr/>
          <p:nvPr/>
        </p:nvSpPr>
        <p:spPr>
          <a:xfrm>
            <a:off x="0" y="4683125"/>
            <a:ext cx="9144000" cy="460500"/>
          </a:xfrm>
          <a:prstGeom prst="rect">
            <a:avLst/>
          </a:prstGeom>
          <a:solidFill>
            <a:srgbClr val="001E4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1" name="Google Shape;41;p9"/>
          <p:cNvSpPr txBox="1">
            <a:spLocks noGrp="1"/>
          </p:cNvSpPr>
          <p:nvPr>
            <p:ph type="sldNum" idx="12"/>
          </p:nvPr>
        </p:nvSpPr>
        <p:spPr>
          <a:xfrm>
            <a:off x="8400025" y="4683025"/>
            <a:ext cx="744000" cy="46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182875" bIns="0" anchor="ctr" anchorCtr="0">
            <a:noAutofit/>
          </a:bodyPr>
          <a:lstStyle>
            <a:lvl1pPr lvl="0" algn="r">
              <a:buNone/>
              <a:defRPr sz="1200" b="1">
                <a:solidFill>
                  <a:srgbClr val="001E46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r">
              <a:buNone/>
              <a:defRPr sz="1200" b="1">
                <a:solidFill>
                  <a:srgbClr val="001E46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r">
              <a:buNone/>
              <a:defRPr sz="1200" b="1">
                <a:solidFill>
                  <a:srgbClr val="001E46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r">
              <a:buNone/>
              <a:defRPr sz="1200" b="1">
                <a:solidFill>
                  <a:srgbClr val="001E46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r">
              <a:buNone/>
              <a:defRPr sz="1200" b="1">
                <a:solidFill>
                  <a:srgbClr val="001E46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r">
              <a:buNone/>
              <a:defRPr sz="1200" b="1">
                <a:solidFill>
                  <a:srgbClr val="001E46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r">
              <a:buNone/>
              <a:defRPr sz="1200" b="1">
                <a:solidFill>
                  <a:srgbClr val="001E46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r">
              <a:buNone/>
              <a:defRPr sz="1200" b="1">
                <a:solidFill>
                  <a:srgbClr val="001E46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r">
              <a:buNone/>
              <a:defRPr sz="1200" b="1">
                <a:solidFill>
                  <a:srgbClr val="001E46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2" name="Google Shape;42;p9"/>
          <p:cNvPicPr preferRelativeResize="0"/>
          <p:nvPr/>
        </p:nvPicPr>
        <p:blipFill rotWithShape="1">
          <a:blip r:embed="rId2">
            <a:alphaModFix/>
          </a:blip>
          <a:srcRect t="-19399" r="-9721" b="-18874"/>
          <a:stretch/>
        </p:blipFill>
        <p:spPr>
          <a:xfrm>
            <a:off x="182880" y="4752212"/>
            <a:ext cx="1136499" cy="322325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Google Shape;43;p9"/>
          <p:cNvSpPr txBox="1">
            <a:spLocks noGrp="1"/>
          </p:cNvSpPr>
          <p:nvPr>
            <p:ph type="title"/>
          </p:nvPr>
        </p:nvSpPr>
        <p:spPr>
          <a:xfrm>
            <a:off x="182880" y="182880"/>
            <a:ext cx="5279100" cy="322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None/>
              <a:defRPr sz="17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sldNum" idx="2"/>
          </p:nvPr>
        </p:nvSpPr>
        <p:spPr>
          <a:xfrm>
            <a:off x="8400025" y="4683025"/>
            <a:ext cx="744000" cy="46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182875" bIns="0" anchor="ctr" anchorCtr="0">
            <a:noAutofit/>
          </a:bodyPr>
          <a:lstStyle>
            <a:lvl1pPr lvl="0" algn="r">
              <a:buNone/>
              <a:defRPr sz="1200" b="1">
                <a:solidFill>
                  <a:srgbClr val="A7FC7E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r">
              <a:buNone/>
              <a:defRPr sz="1200" b="1">
                <a:solidFill>
                  <a:srgbClr val="A7FC7E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r">
              <a:buNone/>
              <a:defRPr sz="1200" b="1">
                <a:solidFill>
                  <a:srgbClr val="A7FC7E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r">
              <a:buNone/>
              <a:defRPr sz="1200" b="1">
                <a:solidFill>
                  <a:srgbClr val="A7FC7E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r">
              <a:buNone/>
              <a:defRPr sz="1200" b="1">
                <a:solidFill>
                  <a:srgbClr val="A7FC7E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r">
              <a:buNone/>
              <a:defRPr sz="1200" b="1">
                <a:solidFill>
                  <a:srgbClr val="A7FC7E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r">
              <a:buNone/>
              <a:defRPr sz="1200" b="1">
                <a:solidFill>
                  <a:srgbClr val="A7FC7E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r">
              <a:buNone/>
              <a:defRPr sz="1200" b="1">
                <a:solidFill>
                  <a:srgbClr val="A7FC7E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r">
              <a:buNone/>
              <a:defRPr sz="1200" b="1">
                <a:solidFill>
                  <a:srgbClr val="A7FC7E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alf Block 1 1">
  <p:cSld name="TITLE_4_2_2_1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>
            <a:spLocks noGrp="1"/>
          </p:cNvSpPr>
          <p:nvPr>
            <p:ph type="sldNum" idx="12"/>
          </p:nvPr>
        </p:nvSpPr>
        <p:spPr>
          <a:xfrm>
            <a:off x="8400025" y="4683025"/>
            <a:ext cx="744000" cy="46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182875" bIns="0" anchor="ctr" anchorCtr="0">
            <a:noAutofit/>
          </a:bodyPr>
          <a:lstStyle>
            <a:lvl1pPr lvl="0" algn="r">
              <a:buNone/>
              <a:defRPr sz="1200" b="1">
                <a:solidFill>
                  <a:srgbClr val="001E46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r">
              <a:buNone/>
              <a:defRPr sz="1200" b="1">
                <a:solidFill>
                  <a:srgbClr val="001E46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r">
              <a:buNone/>
              <a:defRPr sz="1200" b="1">
                <a:solidFill>
                  <a:srgbClr val="001E46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r">
              <a:buNone/>
              <a:defRPr sz="1200" b="1">
                <a:solidFill>
                  <a:srgbClr val="001E46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r">
              <a:buNone/>
              <a:defRPr sz="1200" b="1">
                <a:solidFill>
                  <a:srgbClr val="001E46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r">
              <a:buNone/>
              <a:defRPr sz="1200" b="1">
                <a:solidFill>
                  <a:srgbClr val="001E46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r">
              <a:buNone/>
              <a:defRPr sz="1200" b="1">
                <a:solidFill>
                  <a:srgbClr val="001E46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r">
              <a:buNone/>
              <a:defRPr sz="1200" b="1">
                <a:solidFill>
                  <a:srgbClr val="001E46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r">
              <a:buNone/>
              <a:defRPr sz="1200" b="1">
                <a:solidFill>
                  <a:srgbClr val="001E46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7" name="Google Shape;47;p10"/>
          <p:cNvSpPr/>
          <p:nvPr/>
        </p:nvSpPr>
        <p:spPr>
          <a:xfrm>
            <a:off x="6099025" y="0"/>
            <a:ext cx="3045000" cy="5169900"/>
          </a:xfrm>
          <a:prstGeom prst="rect">
            <a:avLst/>
          </a:prstGeom>
          <a:solidFill>
            <a:srgbClr val="A7FC7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8" name="Google Shape;48;p10"/>
          <p:cNvSpPr/>
          <p:nvPr/>
        </p:nvSpPr>
        <p:spPr>
          <a:xfrm>
            <a:off x="0" y="0"/>
            <a:ext cx="6099000" cy="5169900"/>
          </a:xfrm>
          <a:prstGeom prst="rect">
            <a:avLst/>
          </a:prstGeom>
          <a:solidFill>
            <a:srgbClr val="011E4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49" name="Google Shape;49;p10"/>
          <p:cNvPicPr preferRelativeResize="0"/>
          <p:nvPr/>
        </p:nvPicPr>
        <p:blipFill rotWithShape="1">
          <a:blip r:embed="rId2">
            <a:alphaModFix/>
          </a:blip>
          <a:srcRect t="-19399" r="-9721" b="-18874"/>
          <a:stretch/>
        </p:blipFill>
        <p:spPr>
          <a:xfrm>
            <a:off x="182880" y="4752212"/>
            <a:ext cx="1136499" cy="322325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Google Shape;50;p10"/>
          <p:cNvSpPr txBox="1">
            <a:spLocks noGrp="1"/>
          </p:cNvSpPr>
          <p:nvPr>
            <p:ph type="title"/>
          </p:nvPr>
        </p:nvSpPr>
        <p:spPr>
          <a:xfrm>
            <a:off x="182880" y="182880"/>
            <a:ext cx="5279100" cy="322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None/>
              <a:defRPr sz="17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0"/>
          <p:cNvSpPr txBox="1">
            <a:spLocks noGrp="1"/>
          </p:cNvSpPr>
          <p:nvPr>
            <p:ph type="sldNum" idx="2"/>
          </p:nvPr>
        </p:nvSpPr>
        <p:spPr>
          <a:xfrm>
            <a:off x="8400025" y="4683025"/>
            <a:ext cx="744000" cy="46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182875" bIns="0" anchor="ctr" anchorCtr="0">
            <a:noAutofit/>
          </a:bodyPr>
          <a:lstStyle>
            <a:lvl1pPr lvl="0" algn="r">
              <a:buNone/>
              <a:defRPr sz="1200" b="1">
                <a:solidFill>
                  <a:srgbClr val="001E46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r">
              <a:buNone/>
              <a:defRPr sz="1200" b="1">
                <a:solidFill>
                  <a:srgbClr val="001E46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r">
              <a:buNone/>
              <a:defRPr sz="1200" b="1">
                <a:solidFill>
                  <a:srgbClr val="001E46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r">
              <a:buNone/>
              <a:defRPr sz="1200" b="1">
                <a:solidFill>
                  <a:srgbClr val="001E46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r">
              <a:buNone/>
              <a:defRPr sz="1200" b="1">
                <a:solidFill>
                  <a:srgbClr val="001E46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r">
              <a:buNone/>
              <a:defRPr sz="1200" b="1">
                <a:solidFill>
                  <a:srgbClr val="001E46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r">
              <a:buNone/>
              <a:defRPr sz="1200" b="1">
                <a:solidFill>
                  <a:srgbClr val="001E46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r">
              <a:buNone/>
              <a:defRPr sz="1200" b="1">
                <a:solidFill>
                  <a:srgbClr val="001E46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r">
              <a:buNone/>
              <a:defRPr sz="1200" b="1">
                <a:solidFill>
                  <a:srgbClr val="001E46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noFill/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82880" y="18288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 SemiBold"/>
              <a:buNone/>
              <a:defRPr sz="16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1E46"/>
              </a:buClr>
              <a:buSzPts val="1800"/>
              <a:buFont typeface="Montserrat"/>
              <a:buChar char="●"/>
              <a:defRPr sz="1800">
                <a:solidFill>
                  <a:srgbClr val="001E46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1E46"/>
              </a:buClr>
              <a:buSzPts val="1400"/>
              <a:buFont typeface="Montserrat"/>
              <a:buChar char="○"/>
              <a:defRPr>
                <a:solidFill>
                  <a:srgbClr val="001E46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1E46"/>
              </a:buClr>
              <a:buSzPts val="1400"/>
              <a:buFont typeface="Montserrat"/>
              <a:buChar char="■"/>
              <a:defRPr>
                <a:solidFill>
                  <a:srgbClr val="001E46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1E46"/>
              </a:buClr>
              <a:buSzPts val="1400"/>
              <a:buFont typeface="Montserrat"/>
              <a:buChar char="●"/>
              <a:defRPr>
                <a:solidFill>
                  <a:srgbClr val="001E46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1E46"/>
              </a:buClr>
              <a:buSzPts val="1400"/>
              <a:buFont typeface="Montserrat"/>
              <a:buChar char="○"/>
              <a:defRPr>
                <a:solidFill>
                  <a:srgbClr val="001E46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1E46"/>
              </a:buClr>
              <a:buSzPts val="1400"/>
              <a:buFont typeface="Montserrat"/>
              <a:buChar char="■"/>
              <a:defRPr>
                <a:solidFill>
                  <a:srgbClr val="001E46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1E46"/>
              </a:buClr>
              <a:buSzPts val="1400"/>
              <a:buFont typeface="Montserrat"/>
              <a:buChar char="●"/>
              <a:defRPr>
                <a:solidFill>
                  <a:srgbClr val="001E46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1E46"/>
              </a:buClr>
              <a:buSzPts val="1400"/>
              <a:buFont typeface="Montserrat"/>
              <a:buChar char="○"/>
              <a:defRPr>
                <a:solidFill>
                  <a:srgbClr val="001E46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1E46"/>
              </a:buClr>
              <a:buSzPts val="1400"/>
              <a:buFont typeface="Montserrat"/>
              <a:buChar char="■"/>
              <a:defRPr>
                <a:solidFill>
                  <a:srgbClr val="001E46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7.png"/><Relationship Id="rId9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4"/>
          <p:cNvSpPr txBox="1"/>
          <p:nvPr/>
        </p:nvSpPr>
        <p:spPr>
          <a:xfrm>
            <a:off x="565975" y="3823800"/>
            <a:ext cx="2829900" cy="74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Wall Street Green</a:t>
            </a:r>
            <a:endParaRPr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March 19, 2025</a:t>
            </a:r>
            <a:endParaRPr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23"/>
          <p:cNvSpPr txBox="1">
            <a:spLocks noGrp="1"/>
          </p:cNvSpPr>
          <p:nvPr>
            <p:ph type="title"/>
          </p:nvPr>
        </p:nvSpPr>
        <p:spPr>
          <a:xfrm>
            <a:off x="182875" y="182875"/>
            <a:ext cx="8130600" cy="677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Montserrat"/>
                <a:ea typeface="Montserrat"/>
                <a:cs typeface="Montserrat"/>
                <a:sym typeface="Montserrat"/>
              </a:rPr>
              <a:t>Benefits:</a:t>
            </a:r>
            <a:endParaRPr sz="150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 Black"/>
                <a:ea typeface="Montserrat Black"/>
                <a:cs typeface="Montserrat Black"/>
                <a:sym typeface="Montserrat Black"/>
              </a:rPr>
              <a:t>Vertiports Support Sustainable Communities</a:t>
            </a:r>
            <a:endParaRPr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260" name="Google Shape;260;p23"/>
          <p:cNvSpPr txBox="1">
            <a:spLocks noGrp="1"/>
          </p:cNvSpPr>
          <p:nvPr>
            <p:ph type="sldNum" idx="12"/>
          </p:nvPr>
        </p:nvSpPr>
        <p:spPr>
          <a:xfrm>
            <a:off x="8400025" y="4683025"/>
            <a:ext cx="744000" cy="460500"/>
          </a:xfrm>
          <a:prstGeom prst="rect">
            <a:avLst/>
          </a:prstGeom>
        </p:spPr>
        <p:txBody>
          <a:bodyPr spcFirstLastPara="1" wrap="square" lIns="0" tIns="0" rIns="182875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  <p:sp>
        <p:nvSpPr>
          <p:cNvPr id="261" name="Google Shape;261;p23"/>
          <p:cNvSpPr txBox="1">
            <a:spLocks noGrp="1"/>
          </p:cNvSpPr>
          <p:nvPr>
            <p:ph type="subTitle" idx="4294967295"/>
          </p:nvPr>
        </p:nvSpPr>
        <p:spPr>
          <a:xfrm>
            <a:off x="313200" y="991450"/>
            <a:ext cx="3805200" cy="1087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400">
                <a:solidFill>
                  <a:srgbClr val="001E46"/>
                </a:solidFill>
              </a:rPr>
              <a:t>A Landings vertiport is </a:t>
            </a:r>
            <a:r>
              <a:rPr lang="en" sz="1400" b="1">
                <a:solidFill>
                  <a:srgbClr val="001E46"/>
                </a:solidFill>
              </a:rPr>
              <a:t>good for the community</a:t>
            </a:r>
            <a:r>
              <a:rPr lang="en" sz="1400">
                <a:solidFill>
                  <a:srgbClr val="001E46"/>
                </a:solidFill>
              </a:rPr>
              <a:t> and good for the property owner.</a:t>
            </a:r>
            <a:endParaRPr sz="1400">
              <a:solidFill>
                <a:srgbClr val="001E46"/>
              </a:solidFill>
            </a:endParaRPr>
          </a:p>
        </p:txBody>
      </p:sp>
      <p:sp>
        <p:nvSpPr>
          <p:cNvPr id="262" name="Google Shape;262;p23"/>
          <p:cNvSpPr txBox="1">
            <a:spLocks noGrp="1"/>
          </p:cNvSpPr>
          <p:nvPr>
            <p:ph type="subTitle" idx="4294967295"/>
          </p:nvPr>
        </p:nvSpPr>
        <p:spPr>
          <a:xfrm>
            <a:off x="4442125" y="991450"/>
            <a:ext cx="4627800" cy="3614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001E46"/>
                </a:solidFill>
                <a:latin typeface="Montserrat"/>
                <a:ea typeface="Montserrat"/>
                <a:cs typeface="Montserrat"/>
                <a:sym typeface="Montserrat"/>
              </a:rPr>
              <a:t>Retain Existing Residents</a:t>
            </a:r>
            <a:endParaRPr sz="1200" b="1">
              <a:solidFill>
                <a:srgbClr val="001E4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1E46"/>
                </a:solidFill>
                <a:latin typeface="Montserrat"/>
                <a:ea typeface="Montserrat"/>
                <a:cs typeface="Montserrat"/>
                <a:sym typeface="Montserrat"/>
              </a:rPr>
              <a:t>by bringing emergency and medical care to them</a:t>
            </a:r>
            <a:endParaRPr sz="1200">
              <a:solidFill>
                <a:srgbClr val="001E4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001E4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001E46"/>
                </a:solidFill>
                <a:latin typeface="Montserrat"/>
                <a:ea typeface="Montserrat"/>
                <a:cs typeface="Montserrat"/>
                <a:sym typeface="Montserrat"/>
              </a:rPr>
              <a:t>Attract New Residents and Employers</a:t>
            </a:r>
            <a:endParaRPr sz="1200" b="1">
              <a:solidFill>
                <a:srgbClr val="001E4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1E46"/>
                </a:solidFill>
                <a:latin typeface="Montserrat"/>
                <a:ea typeface="Montserrat"/>
                <a:cs typeface="Montserrat"/>
                <a:sym typeface="Montserrat"/>
              </a:rPr>
              <a:t>remote workers and </a:t>
            </a:r>
            <a:r>
              <a:rPr lang="en" sz="1200">
                <a:solidFill>
                  <a:srgbClr val="001E46"/>
                </a:solidFill>
              </a:rPr>
              <a:t>new employers</a:t>
            </a:r>
            <a:r>
              <a:rPr lang="en" sz="1200">
                <a:solidFill>
                  <a:srgbClr val="001E46"/>
                </a:solidFill>
                <a:latin typeface="Montserrat"/>
                <a:ea typeface="Montserrat"/>
                <a:cs typeface="Montserrat"/>
                <a:sym typeface="Montserrat"/>
              </a:rPr>
              <a:t> create work hubs</a:t>
            </a:r>
            <a:endParaRPr sz="1200">
              <a:solidFill>
                <a:srgbClr val="001E4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001E4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001E46"/>
                </a:solidFill>
                <a:latin typeface="Montserrat"/>
                <a:ea typeface="Montserrat"/>
                <a:cs typeface="Montserrat"/>
                <a:sym typeface="Montserrat"/>
              </a:rPr>
              <a:t>Increase Land Values</a:t>
            </a:r>
            <a:endParaRPr sz="1200" b="1">
              <a:solidFill>
                <a:srgbClr val="001E4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1E46"/>
                </a:solidFill>
                <a:latin typeface="Montserrat"/>
                <a:ea typeface="Montserrat"/>
                <a:cs typeface="Montserrat"/>
                <a:sym typeface="Montserrat"/>
              </a:rPr>
              <a:t>with multimodal transportation network adjacency</a:t>
            </a:r>
            <a:endParaRPr sz="1200">
              <a:solidFill>
                <a:srgbClr val="001E4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001E4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001E46"/>
                </a:solidFill>
                <a:latin typeface="Montserrat"/>
                <a:ea typeface="Montserrat"/>
                <a:cs typeface="Montserrat"/>
                <a:sym typeface="Montserrat"/>
              </a:rPr>
              <a:t>Local Workforce Training</a:t>
            </a:r>
            <a:endParaRPr sz="1200" b="1">
              <a:solidFill>
                <a:srgbClr val="001E4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1E46"/>
                </a:solidFill>
                <a:latin typeface="Montserrat"/>
                <a:ea typeface="Montserrat"/>
                <a:cs typeface="Montserrat"/>
                <a:sym typeface="Montserrat"/>
              </a:rPr>
              <a:t>local talent is required to operate the network</a:t>
            </a:r>
            <a:endParaRPr sz="1200">
              <a:solidFill>
                <a:srgbClr val="001E4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001E46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001E46"/>
                </a:solidFill>
              </a:rPr>
              <a:t>Upgraded Energy Resilience</a:t>
            </a:r>
            <a:endParaRPr sz="1200" b="1">
              <a:solidFill>
                <a:srgbClr val="001E46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001E4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1E46"/>
                </a:solidFill>
                <a:latin typeface="Montserrat"/>
                <a:ea typeface="Montserrat"/>
                <a:cs typeface="Montserrat"/>
                <a:sym typeface="Montserrat"/>
              </a:rPr>
              <a:t>AND </a:t>
            </a:r>
            <a:r>
              <a:rPr lang="en" sz="1200" b="1">
                <a:solidFill>
                  <a:srgbClr val="001E46"/>
                </a:solidFill>
              </a:rPr>
              <a:t>increases the value</a:t>
            </a:r>
            <a:r>
              <a:rPr lang="en" sz="1200">
                <a:solidFill>
                  <a:srgbClr val="001E46"/>
                </a:solidFill>
                <a:latin typeface="Montserrat"/>
                <a:ea typeface="Montserrat"/>
                <a:cs typeface="Montserrat"/>
                <a:sym typeface="Montserrat"/>
              </a:rPr>
              <a:t> of the Urban networks too!</a:t>
            </a:r>
            <a:endParaRPr sz="1200">
              <a:solidFill>
                <a:srgbClr val="001E4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rgbClr val="001E4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63" name="Google Shape;263;p23"/>
          <p:cNvSpPr txBox="1"/>
          <p:nvPr/>
        </p:nvSpPr>
        <p:spPr>
          <a:xfrm>
            <a:off x="404925" y="1876350"/>
            <a:ext cx="3545700" cy="161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001E46"/>
                </a:solidFill>
                <a:latin typeface="Montserrat"/>
                <a:ea typeface="Montserrat"/>
                <a:cs typeface="Montserrat"/>
                <a:sym typeface="Montserrat"/>
              </a:rPr>
              <a:t>Unlike Urban networks, the Landings Rural network is not adding </a:t>
            </a:r>
            <a:r>
              <a:rPr lang="en" sz="1300" b="1">
                <a:solidFill>
                  <a:srgbClr val="001E46"/>
                </a:solidFill>
                <a:latin typeface="Montserrat"/>
                <a:ea typeface="Montserrat"/>
                <a:cs typeface="Montserrat"/>
                <a:sym typeface="Montserrat"/>
              </a:rPr>
              <a:t>another</a:t>
            </a:r>
            <a:r>
              <a:rPr lang="en" sz="1300">
                <a:solidFill>
                  <a:srgbClr val="001E46"/>
                </a:solidFill>
                <a:latin typeface="Montserrat"/>
                <a:ea typeface="Montserrat"/>
                <a:cs typeface="Montserrat"/>
                <a:sym typeface="Montserrat"/>
              </a:rPr>
              <a:t> means of transportation (subway, bus, Uber, Blade), but instead providing a </a:t>
            </a:r>
            <a:r>
              <a:rPr lang="en" sz="1300" b="1">
                <a:solidFill>
                  <a:srgbClr val="001E46"/>
                </a:solidFill>
                <a:latin typeface="Montserrat"/>
                <a:ea typeface="Montserrat"/>
                <a:cs typeface="Montserrat"/>
                <a:sym typeface="Montserrat"/>
              </a:rPr>
              <a:t>vital </a:t>
            </a:r>
            <a:r>
              <a:rPr lang="en" sz="13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new </a:t>
            </a:r>
            <a:r>
              <a:rPr lang="en" sz="1300" b="1">
                <a:solidFill>
                  <a:srgbClr val="001E46"/>
                </a:solidFill>
                <a:latin typeface="Montserrat"/>
                <a:ea typeface="Montserrat"/>
                <a:cs typeface="Montserrat"/>
                <a:sym typeface="Montserrat"/>
              </a:rPr>
              <a:t>connection</a:t>
            </a:r>
            <a:r>
              <a:rPr lang="en" sz="1300">
                <a:solidFill>
                  <a:srgbClr val="001E46"/>
                </a:solidFill>
                <a:latin typeface="Montserrat"/>
                <a:ea typeface="Montserrat"/>
                <a:cs typeface="Montserrat"/>
                <a:sym typeface="Montserrat"/>
              </a:rPr>
              <a:t> to formerly remote places.</a:t>
            </a:r>
            <a:endParaRPr sz="1300">
              <a:solidFill>
                <a:srgbClr val="001E4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24"/>
          <p:cNvSpPr txBox="1">
            <a:spLocks noGrp="1"/>
          </p:cNvSpPr>
          <p:nvPr>
            <p:ph type="title"/>
          </p:nvPr>
        </p:nvSpPr>
        <p:spPr>
          <a:xfrm>
            <a:off x="182875" y="182875"/>
            <a:ext cx="8130600" cy="677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Montserrat"/>
                <a:ea typeface="Montserrat"/>
                <a:cs typeface="Montserrat"/>
                <a:sym typeface="Montserrat"/>
              </a:rPr>
              <a:t>Case Study:</a:t>
            </a:r>
            <a:endParaRPr sz="150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 Black"/>
                <a:ea typeface="Montserrat Black"/>
                <a:cs typeface="Montserrat Black"/>
                <a:sym typeface="Montserrat Black"/>
              </a:rPr>
              <a:t>Bringing Medical Treatment Closer</a:t>
            </a:r>
            <a:endParaRPr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269" name="Google Shape;269;p24"/>
          <p:cNvSpPr txBox="1">
            <a:spLocks noGrp="1"/>
          </p:cNvSpPr>
          <p:nvPr>
            <p:ph type="sldNum" idx="12"/>
          </p:nvPr>
        </p:nvSpPr>
        <p:spPr>
          <a:xfrm>
            <a:off x="8400025" y="4683025"/>
            <a:ext cx="744000" cy="460500"/>
          </a:xfrm>
          <a:prstGeom prst="rect">
            <a:avLst/>
          </a:prstGeom>
        </p:spPr>
        <p:txBody>
          <a:bodyPr spcFirstLastPara="1" wrap="square" lIns="0" tIns="0" rIns="182875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  <p:sp>
        <p:nvSpPr>
          <p:cNvPr id="270" name="Google Shape;270;p24"/>
          <p:cNvSpPr txBox="1">
            <a:spLocks noGrp="1"/>
          </p:cNvSpPr>
          <p:nvPr>
            <p:ph type="subTitle" idx="4294967295"/>
          </p:nvPr>
        </p:nvSpPr>
        <p:spPr>
          <a:xfrm>
            <a:off x="182875" y="991450"/>
            <a:ext cx="3935400" cy="75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300"/>
              <a:t>The dialysis center in Amsterdam is near the highway, yet some patients drive up to </a:t>
            </a:r>
            <a:r>
              <a:rPr lang="en" sz="1300" b="1"/>
              <a:t>2 hours </a:t>
            </a:r>
            <a:r>
              <a:rPr lang="en" sz="1300"/>
              <a:t>each way.</a:t>
            </a:r>
            <a:endParaRPr sz="1300">
              <a:solidFill>
                <a:srgbClr val="001E46"/>
              </a:solidFill>
            </a:endParaRPr>
          </a:p>
        </p:txBody>
      </p:sp>
      <p:graphicFrame>
        <p:nvGraphicFramePr>
          <p:cNvPr id="271" name="Google Shape;271;p24"/>
          <p:cNvGraphicFramePr/>
          <p:nvPr/>
        </p:nvGraphicFramePr>
        <p:xfrm>
          <a:off x="309675" y="18512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{F5C1D1CF-E2AD-4F23-9E9E-66F0A450BC71}</a:tableStyleId>
              </a:tblPr>
              <a:tblGrid>
                <a:gridCol w="9840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93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930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714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70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0002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Montserrat Light"/>
                          <a:ea typeface="Montserrat Light"/>
                          <a:cs typeface="Montserrat Light"/>
                          <a:sym typeface="Montserrat Light"/>
                        </a:rPr>
                        <a:t>To</a:t>
                      </a:r>
                      <a:endParaRPr sz="1000">
                        <a:latin typeface="Montserrat Light"/>
                        <a:ea typeface="Montserrat Light"/>
                        <a:cs typeface="Montserrat Light"/>
                        <a:sym typeface="Montserrat Light"/>
                      </a:endParaRPr>
                    </a:p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>
                        <a:latin typeface="Montserrat Light"/>
                        <a:ea typeface="Montserrat Light"/>
                        <a:cs typeface="Montserrat Light"/>
                        <a:sym typeface="Montserrat Light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Montserrat Light"/>
                          <a:ea typeface="Montserrat Light"/>
                          <a:cs typeface="Montserrat Light"/>
                          <a:sym typeface="Montserrat Light"/>
                        </a:rPr>
                        <a:t>Flight</a:t>
                      </a:r>
                      <a:br>
                        <a:rPr lang="en" sz="1000">
                          <a:latin typeface="Montserrat Light"/>
                          <a:ea typeface="Montserrat Light"/>
                          <a:cs typeface="Montserrat Light"/>
                          <a:sym typeface="Montserrat Light"/>
                        </a:rPr>
                      </a:br>
                      <a:r>
                        <a:rPr lang="en" sz="1000">
                          <a:latin typeface="Montserrat Light"/>
                          <a:ea typeface="Montserrat Light"/>
                          <a:cs typeface="Montserrat Light"/>
                          <a:sym typeface="Montserrat Light"/>
                        </a:rPr>
                        <a:t>Miles</a:t>
                      </a:r>
                      <a:endParaRPr sz="1000">
                        <a:latin typeface="Montserrat Light"/>
                        <a:ea typeface="Montserrat Light"/>
                        <a:cs typeface="Montserrat Light"/>
                        <a:sym typeface="Montserrat Light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Montserrat Light"/>
                          <a:ea typeface="Montserrat Light"/>
                          <a:cs typeface="Montserrat Light"/>
                          <a:sym typeface="Montserrat Light"/>
                        </a:rPr>
                        <a:t>Flight Minutes</a:t>
                      </a:r>
                      <a:endParaRPr sz="1000">
                        <a:latin typeface="Montserrat Light"/>
                        <a:ea typeface="Montserrat Light"/>
                        <a:cs typeface="Montserrat Light"/>
                        <a:sym typeface="Montserrat Light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Montserrat Light"/>
                          <a:ea typeface="Montserrat Light"/>
                          <a:cs typeface="Montserrat Light"/>
                          <a:sym typeface="Montserrat Light"/>
                        </a:rPr>
                        <a:t>Drive </a:t>
                      </a:r>
                      <a:br>
                        <a:rPr lang="en" sz="1000">
                          <a:latin typeface="Montserrat Light"/>
                          <a:ea typeface="Montserrat Light"/>
                          <a:cs typeface="Montserrat Light"/>
                          <a:sym typeface="Montserrat Light"/>
                        </a:rPr>
                      </a:br>
                      <a:r>
                        <a:rPr lang="en" sz="1000">
                          <a:latin typeface="Montserrat Light"/>
                          <a:ea typeface="Montserrat Light"/>
                          <a:cs typeface="Montserrat Light"/>
                          <a:sym typeface="Montserrat Light"/>
                        </a:rPr>
                        <a:t>Miles</a:t>
                      </a:r>
                      <a:endParaRPr sz="1000">
                        <a:latin typeface="Montserrat Light"/>
                        <a:ea typeface="Montserrat Light"/>
                        <a:cs typeface="Montserrat Light"/>
                        <a:sym typeface="Montserrat Light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Montserrat Light"/>
                          <a:ea typeface="Montserrat Light"/>
                          <a:cs typeface="Montserrat Light"/>
                          <a:sym typeface="Montserrat Light"/>
                        </a:rPr>
                        <a:t>Drive</a:t>
                      </a:r>
                      <a:br>
                        <a:rPr lang="en" sz="1000">
                          <a:latin typeface="Montserrat Light"/>
                          <a:ea typeface="Montserrat Light"/>
                          <a:cs typeface="Montserrat Light"/>
                          <a:sym typeface="Montserrat Light"/>
                        </a:rPr>
                      </a:br>
                      <a:r>
                        <a:rPr lang="en" sz="1000">
                          <a:latin typeface="Montserrat Light"/>
                          <a:ea typeface="Montserrat Light"/>
                          <a:cs typeface="Montserrat Light"/>
                          <a:sym typeface="Montserrat Light"/>
                        </a:rPr>
                        <a:t>Minutes</a:t>
                      </a:r>
                      <a:endParaRPr sz="1000">
                        <a:latin typeface="Montserrat Light"/>
                        <a:ea typeface="Montserrat Light"/>
                        <a:cs typeface="Montserrat Light"/>
                        <a:sym typeface="Montserrat Light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Montserrat Light"/>
                          <a:ea typeface="Montserrat Light"/>
                          <a:cs typeface="Montserrat Light"/>
                          <a:sym typeface="Montserrat Light"/>
                        </a:rPr>
                        <a:t>Northville</a:t>
                      </a:r>
                      <a:endParaRPr sz="1000">
                        <a:latin typeface="Montserrat Light"/>
                        <a:ea typeface="Montserrat Light"/>
                        <a:cs typeface="Montserrat Light"/>
                        <a:sym typeface="Montserrat Light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Montserrat Light"/>
                          <a:ea typeface="Montserrat Light"/>
                          <a:cs typeface="Montserrat Light"/>
                          <a:sym typeface="Montserrat Light"/>
                        </a:rPr>
                        <a:t>19</a:t>
                      </a:r>
                      <a:endParaRPr sz="1000">
                        <a:latin typeface="Montserrat Light"/>
                        <a:ea typeface="Montserrat Light"/>
                        <a:cs typeface="Montserrat Light"/>
                        <a:sym typeface="Montserrat Light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Montserrat Light"/>
                          <a:ea typeface="Montserrat Light"/>
                          <a:cs typeface="Montserrat Light"/>
                          <a:sym typeface="Montserrat Light"/>
                        </a:rPr>
                        <a:t>10</a:t>
                      </a:r>
                      <a:endParaRPr sz="1000">
                        <a:latin typeface="Montserrat Light"/>
                        <a:ea typeface="Montserrat Light"/>
                        <a:cs typeface="Montserrat Light"/>
                        <a:sym typeface="Montserrat Light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Montserrat Light"/>
                          <a:ea typeface="Montserrat Light"/>
                          <a:cs typeface="Montserrat Light"/>
                          <a:sym typeface="Montserrat Light"/>
                        </a:rPr>
                        <a:t>25</a:t>
                      </a:r>
                      <a:endParaRPr sz="1000">
                        <a:latin typeface="Montserrat Light"/>
                        <a:ea typeface="Montserrat Light"/>
                        <a:cs typeface="Montserrat Light"/>
                        <a:sym typeface="Montserrat Light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Montserrat Light"/>
                          <a:ea typeface="Montserrat Light"/>
                          <a:cs typeface="Montserrat Light"/>
                          <a:sym typeface="Montserrat Light"/>
                        </a:rPr>
                        <a:t>37</a:t>
                      </a:r>
                      <a:endParaRPr sz="1000">
                        <a:latin typeface="Montserrat Light"/>
                        <a:ea typeface="Montserrat Light"/>
                        <a:cs typeface="Montserrat Light"/>
                        <a:sym typeface="Montserrat Light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Montserrat Light"/>
                          <a:ea typeface="Montserrat Light"/>
                          <a:cs typeface="Montserrat Light"/>
                          <a:sym typeface="Montserrat Light"/>
                        </a:rPr>
                        <a:t>Middleburgh</a:t>
                      </a:r>
                      <a:endParaRPr sz="1000">
                        <a:latin typeface="Montserrat Light"/>
                        <a:ea typeface="Montserrat Light"/>
                        <a:cs typeface="Montserrat Light"/>
                        <a:sym typeface="Montserrat Light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Montserrat Light"/>
                          <a:ea typeface="Montserrat Light"/>
                          <a:cs typeface="Montserrat Light"/>
                          <a:sym typeface="Montserrat Light"/>
                        </a:rPr>
                        <a:t>24</a:t>
                      </a:r>
                      <a:endParaRPr sz="1000">
                        <a:latin typeface="Montserrat Light"/>
                        <a:ea typeface="Montserrat Light"/>
                        <a:cs typeface="Montserrat Light"/>
                        <a:sym typeface="Montserrat Light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Montserrat Light"/>
                          <a:ea typeface="Montserrat Light"/>
                          <a:cs typeface="Montserrat Light"/>
                          <a:sym typeface="Montserrat Light"/>
                        </a:rPr>
                        <a:t>12</a:t>
                      </a:r>
                      <a:endParaRPr sz="1000">
                        <a:latin typeface="Montserrat Light"/>
                        <a:ea typeface="Montserrat Light"/>
                        <a:cs typeface="Montserrat Light"/>
                        <a:sym typeface="Montserrat Light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Montserrat Light"/>
                          <a:ea typeface="Montserrat Light"/>
                          <a:cs typeface="Montserrat Light"/>
                          <a:sym typeface="Montserrat Light"/>
                        </a:rPr>
                        <a:t>30</a:t>
                      </a:r>
                      <a:endParaRPr sz="1000">
                        <a:latin typeface="Montserrat Light"/>
                        <a:ea typeface="Montserrat Light"/>
                        <a:cs typeface="Montserrat Light"/>
                        <a:sym typeface="Montserrat Light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Montserrat Light"/>
                          <a:ea typeface="Montserrat Light"/>
                          <a:cs typeface="Montserrat Light"/>
                          <a:sym typeface="Montserrat Light"/>
                        </a:rPr>
                        <a:t>43</a:t>
                      </a:r>
                      <a:endParaRPr sz="1000">
                        <a:latin typeface="Montserrat Light"/>
                        <a:ea typeface="Montserrat Light"/>
                        <a:cs typeface="Montserrat Light"/>
                        <a:sym typeface="Montserrat Light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Montserrat Light"/>
                          <a:ea typeface="Montserrat Light"/>
                          <a:cs typeface="Montserrat Light"/>
                          <a:sym typeface="Montserrat Light"/>
                        </a:rPr>
                        <a:t>Little Falls</a:t>
                      </a:r>
                      <a:endParaRPr sz="1000">
                        <a:latin typeface="Montserrat Light"/>
                        <a:ea typeface="Montserrat Light"/>
                        <a:cs typeface="Montserrat Light"/>
                        <a:sym typeface="Montserrat Light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Montserrat Light"/>
                          <a:ea typeface="Montserrat Light"/>
                          <a:cs typeface="Montserrat Light"/>
                          <a:sym typeface="Montserrat Light"/>
                        </a:rPr>
                        <a:t>34</a:t>
                      </a:r>
                      <a:endParaRPr sz="1000">
                        <a:latin typeface="Montserrat Light"/>
                        <a:ea typeface="Montserrat Light"/>
                        <a:cs typeface="Montserrat Light"/>
                        <a:sym typeface="Montserrat Light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Montserrat Light"/>
                          <a:ea typeface="Montserrat Light"/>
                          <a:cs typeface="Montserrat Light"/>
                          <a:sym typeface="Montserrat Light"/>
                        </a:rPr>
                        <a:t>17</a:t>
                      </a:r>
                      <a:endParaRPr sz="1000">
                        <a:latin typeface="Montserrat Light"/>
                        <a:ea typeface="Montserrat Light"/>
                        <a:cs typeface="Montserrat Light"/>
                        <a:sym typeface="Montserrat Light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Montserrat Light"/>
                          <a:ea typeface="Montserrat Light"/>
                          <a:cs typeface="Montserrat Light"/>
                          <a:sym typeface="Montserrat Light"/>
                        </a:rPr>
                        <a:t>43</a:t>
                      </a:r>
                      <a:endParaRPr sz="1000">
                        <a:latin typeface="Montserrat Light"/>
                        <a:ea typeface="Montserrat Light"/>
                        <a:cs typeface="Montserrat Light"/>
                        <a:sym typeface="Montserrat Light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Montserrat Light"/>
                          <a:ea typeface="Montserrat Light"/>
                          <a:cs typeface="Montserrat Light"/>
                          <a:sym typeface="Montserrat Light"/>
                        </a:rPr>
                        <a:t>45</a:t>
                      </a:r>
                      <a:endParaRPr sz="1000">
                        <a:latin typeface="Montserrat Light"/>
                        <a:ea typeface="Montserrat Light"/>
                        <a:cs typeface="Montserrat Light"/>
                        <a:sym typeface="Montserrat Light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Montserrat Light"/>
                          <a:ea typeface="Montserrat Light"/>
                          <a:cs typeface="Montserrat Light"/>
                          <a:sym typeface="Montserrat Light"/>
                        </a:rPr>
                        <a:t>Cooperstown</a:t>
                      </a:r>
                      <a:endParaRPr sz="1000">
                        <a:latin typeface="Montserrat Light"/>
                        <a:ea typeface="Montserrat Light"/>
                        <a:cs typeface="Montserrat Light"/>
                        <a:sym typeface="Montserrat Light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Montserrat Light"/>
                          <a:ea typeface="Montserrat Light"/>
                          <a:cs typeface="Montserrat Light"/>
                          <a:sym typeface="Montserrat Light"/>
                        </a:rPr>
                        <a:t>40</a:t>
                      </a:r>
                      <a:endParaRPr sz="1000">
                        <a:latin typeface="Montserrat Light"/>
                        <a:ea typeface="Montserrat Light"/>
                        <a:cs typeface="Montserrat Light"/>
                        <a:sym typeface="Montserrat Light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Montserrat Light"/>
                          <a:ea typeface="Montserrat Light"/>
                          <a:cs typeface="Montserrat Light"/>
                          <a:sym typeface="Montserrat Light"/>
                        </a:rPr>
                        <a:t>20</a:t>
                      </a:r>
                      <a:endParaRPr sz="1000">
                        <a:latin typeface="Montserrat Light"/>
                        <a:ea typeface="Montserrat Light"/>
                        <a:cs typeface="Montserrat Light"/>
                        <a:sym typeface="Montserrat Light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Montserrat Light"/>
                          <a:ea typeface="Montserrat Light"/>
                          <a:cs typeface="Montserrat Light"/>
                          <a:sym typeface="Montserrat Light"/>
                        </a:rPr>
                        <a:t>50</a:t>
                      </a:r>
                      <a:endParaRPr sz="1000">
                        <a:latin typeface="Montserrat Light"/>
                        <a:ea typeface="Montserrat Light"/>
                        <a:cs typeface="Montserrat Light"/>
                        <a:sym typeface="Montserrat Light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Montserrat Light"/>
                          <a:ea typeface="Montserrat Light"/>
                          <a:cs typeface="Montserrat Light"/>
                          <a:sym typeface="Montserrat Light"/>
                        </a:rPr>
                        <a:t>66</a:t>
                      </a:r>
                      <a:endParaRPr sz="1000">
                        <a:latin typeface="Montserrat Light"/>
                        <a:ea typeface="Montserrat Light"/>
                        <a:cs typeface="Montserrat Light"/>
                        <a:sym typeface="Montserrat Light"/>
                      </a:endParaRPr>
                    </a:p>
                  </a:txBody>
                  <a:tcPr marL="0" marR="0" marT="0" marB="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Montserrat Light"/>
                          <a:ea typeface="Montserrat Light"/>
                          <a:cs typeface="Montserrat Light"/>
                          <a:sym typeface="Montserrat Light"/>
                        </a:rPr>
                        <a:t>Oneonta</a:t>
                      </a:r>
                      <a:endParaRPr sz="1000">
                        <a:latin typeface="Montserrat Light"/>
                        <a:ea typeface="Montserrat Light"/>
                        <a:cs typeface="Montserrat Light"/>
                        <a:sym typeface="Montserrat Light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Montserrat Light"/>
                          <a:ea typeface="Montserrat Light"/>
                          <a:cs typeface="Montserrat Light"/>
                          <a:sym typeface="Montserrat Light"/>
                        </a:rPr>
                        <a:t>55</a:t>
                      </a:r>
                      <a:endParaRPr sz="1000">
                        <a:latin typeface="Montserrat Light"/>
                        <a:ea typeface="Montserrat Light"/>
                        <a:cs typeface="Montserrat Light"/>
                        <a:sym typeface="Montserrat Light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Montserrat Light"/>
                          <a:ea typeface="Montserrat Light"/>
                          <a:cs typeface="Montserrat Light"/>
                          <a:sym typeface="Montserrat Light"/>
                        </a:rPr>
                        <a:t>28</a:t>
                      </a:r>
                      <a:endParaRPr sz="1000">
                        <a:latin typeface="Montserrat Light"/>
                        <a:ea typeface="Montserrat Light"/>
                        <a:cs typeface="Montserrat Light"/>
                        <a:sym typeface="Montserrat Light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Montserrat Light"/>
                          <a:ea typeface="Montserrat Light"/>
                          <a:cs typeface="Montserrat Light"/>
                          <a:sym typeface="Montserrat Light"/>
                        </a:rPr>
                        <a:t>68</a:t>
                      </a:r>
                      <a:endParaRPr sz="1000">
                        <a:latin typeface="Montserrat Light"/>
                        <a:ea typeface="Montserrat Light"/>
                        <a:cs typeface="Montserrat Light"/>
                        <a:sym typeface="Montserrat Light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Montserrat Light"/>
                          <a:ea typeface="Montserrat Light"/>
                          <a:cs typeface="Montserrat Light"/>
                          <a:sym typeface="Montserrat Light"/>
                        </a:rPr>
                        <a:t>75</a:t>
                      </a:r>
                      <a:endParaRPr sz="1000">
                        <a:latin typeface="Montserrat Light"/>
                        <a:ea typeface="Montserrat Light"/>
                        <a:cs typeface="Montserrat Light"/>
                        <a:sym typeface="Montserrat Light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Montserrat Light"/>
                          <a:ea typeface="Montserrat Light"/>
                          <a:cs typeface="Montserrat Light"/>
                          <a:sym typeface="Montserrat Light"/>
                        </a:rPr>
                        <a:t>Rome</a:t>
                      </a:r>
                      <a:endParaRPr sz="1000">
                        <a:latin typeface="Montserrat Light"/>
                        <a:ea typeface="Montserrat Light"/>
                        <a:cs typeface="Montserrat Light"/>
                        <a:sym typeface="Montserrat Light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Montserrat Light"/>
                          <a:ea typeface="Montserrat Light"/>
                          <a:cs typeface="Montserrat Light"/>
                          <a:sym typeface="Montserrat Light"/>
                        </a:rPr>
                        <a:t>66</a:t>
                      </a:r>
                      <a:endParaRPr sz="1000">
                        <a:latin typeface="Montserrat Light"/>
                        <a:ea typeface="Montserrat Light"/>
                        <a:cs typeface="Montserrat Light"/>
                        <a:sym typeface="Montserrat Light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Montserrat Light"/>
                          <a:ea typeface="Montserrat Light"/>
                          <a:cs typeface="Montserrat Light"/>
                          <a:sym typeface="Montserrat Light"/>
                        </a:rPr>
                        <a:t>33</a:t>
                      </a:r>
                      <a:endParaRPr sz="1000">
                        <a:latin typeface="Montserrat Light"/>
                        <a:ea typeface="Montserrat Light"/>
                        <a:cs typeface="Montserrat Light"/>
                        <a:sym typeface="Montserrat Light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Montserrat Light"/>
                          <a:ea typeface="Montserrat Light"/>
                          <a:cs typeface="Montserrat Light"/>
                          <a:sym typeface="Montserrat Light"/>
                        </a:rPr>
                        <a:t>79</a:t>
                      </a:r>
                      <a:endParaRPr sz="1000">
                        <a:latin typeface="Montserrat Light"/>
                        <a:ea typeface="Montserrat Light"/>
                        <a:cs typeface="Montserrat Light"/>
                        <a:sym typeface="Montserrat Light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Montserrat Light"/>
                          <a:ea typeface="Montserrat Light"/>
                          <a:cs typeface="Montserrat Light"/>
                          <a:sym typeface="Montserrat Light"/>
                        </a:rPr>
                        <a:t>78</a:t>
                      </a:r>
                      <a:endParaRPr sz="1000">
                        <a:latin typeface="Montserrat Light"/>
                        <a:ea typeface="Montserrat Light"/>
                        <a:cs typeface="Montserrat Light"/>
                        <a:sym typeface="Montserrat Light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Montserrat Light"/>
                          <a:ea typeface="Montserrat Light"/>
                          <a:cs typeface="Montserrat Light"/>
                          <a:sym typeface="Montserrat Light"/>
                        </a:rPr>
                        <a:t>Waterville</a:t>
                      </a:r>
                      <a:endParaRPr sz="1000">
                        <a:latin typeface="Montserrat Light"/>
                        <a:ea typeface="Montserrat Light"/>
                        <a:cs typeface="Montserrat Light"/>
                        <a:sym typeface="Montserrat Light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Montserrat Light"/>
                          <a:ea typeface="Montserrat Light"/>
                          <a:cs typeface="Montserrat Light"/>
                          <a:sym typeface="Montserrat Light"/>
                        </a:rPr>
                        <a:t>60</a:t>
                      </a:r>
                      <a:endParaRPr sz="1000">
                        <a:latin typeface="Montserrat Light"/>
                        <a:ea typeface="Montserrat Light"/>
                        <a:cs typeface="Montserrat Light"/>
                        <a:sym typeface="Montserrat Light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Montserrat Light"/>
                          <a:ea typeface="Montserrat Light"/>
                          <a:cs typeface="Montserrat Light"/>
                          <a:sym typeface="Montserrat Light"/>
                        </a:rPr>
                        <a:t>30</a:t>
                      </a:r>
                      <a:endParaRPr sz="1000">
                        <a:latin typeface="Montserrat Light"/>
                        <a:ea typeface="Montserrat Light"/>
                        <a:cs typeface="Montserrat Light"/>
                        <a:sym typeface="Montserrat Light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Montserrat Light"/>
                          <a:ea typeface="Montserrat Light"/>
                          <a:cs typeface="Montserrat Light"/>
                          <a:sym typeface="Montserrat Light"/>
                        </a:rPr>
                        <a:t>74</a:t>
                      </a:r>
                      <a:endParaRPr sz="1000">
                        <a:latin typeface="Montserrat Light"/>
                        <a:ea typeface="Montserrat Light"/>
                        <a:cs typeface="Montserrat Light"/>
                        <a:sym typeface="Montserrat Light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Montserrat Light"/>
                          <a:ea typeface="Montserrat Light"/>
                          <a:cs typeface="Montserrat Light"/>
                          <a:sym typeface="Montserrat Light"/>
                        </a:rPr>
                        <a:t>83</a:t>
                      </a:r>
                      <a:endParaRPr sz="1000">
                        <a:latin typeface="Montserrat Light"/>
                        <a:ea typeface="Montserrat Light"/>
                        <a:cs typeface="Montserrat Light"/>
                        <a:sym typeface="Montserrat Light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Montserrat Light"/>
                          <a:ea typeface="Montserrat Light"/>
                          <a:cs typeface="Montserrat Light"/>
                          <a:sym typeface="Montserrat Light"/>
                        </a:rPr>
                        <a:t>Boonville</a:t>
                      </a:r>
                      <a:endParaRPr sz="1000">
                        <a:latin typeface="Montserrat Light"/>
                        <a:ea typeface="Montserrat Light"/>
                        <a:cs typeface="Montserrat Light"/>
                        <a:sym typeface="Montserrat Light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Montserrat Light"/>
                          <a:ea typeface="Montserrat Light"/>
                          <a:cs typeface="Montserrat Light"/>
                          <a:sym typeface="Montserrat Light"/>
                        </a:rPr>
                        <a:t>69</a:t>
                      </a:r>
                      <a:endParaRPr sz="1000">
                        <a:latin typeface="Montserrat Light"/>
                        <a:ea typeface="Montserrat Light"/>
                        <a:cs typeface="Montserrat Light"/>
                        <a:sym typeface="Montserrat Light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Montserrat Light"/>
                          <a:ea typeface="Montserrat Light"/>
                          <a:cs typeface="Montserrat Light"/>
                          <a:sym typeface="Montserrat Light"/>
                        </a:rPr>
                        <a:t>35</a:t>
                      </a:r>
                      <a:endParaRPr sz="1000">
                        <a:latin typeface="Montserrat Light"/>
                        <a:ea typeface="Montserrat Light"/>
                        <a:cs typeface="Montserrat Light"/>
                        <a:sym typeface="Montserrat Light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Montserrat Light"/>
                          <a:ea typeface="Montserrat Light"/>
                          <a:cs typeface="Montserrat Light"/>
                          <a:sym typeface="Montserrat Light"/>
                        </a:rPr>
                        <a:t>92</a:t>
                      </a:r>
                      <a:endParaRPr sz="1000">
                        <a:latin typeface="Montserrat Light"/>
                        <a:ea typeface="Montserrat Light"/>
                        <a:cs typeface="Montserrat Light"/>
                        <a:sym typeface="Montserrat Light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Montserrat Light"/>
                          <a:ea typeface="Montserrat Light"/>
                          <a:cs typeface="Montserrat Light"/>
                          <a:sym typeface="Montserrat Light"/>
                        </a:rPr>
                        <a:t>95</a:t>
                      </a:r>
                      <a:endParaRPr sz="1000">
                        <a:latin typeface="Montserrat Light"/>
                        <a:ea typeface="Montserrat Light"/>
                        <a:cs typeface="Montserrat Light"/>
                        <a:sym typeface="Montserrat Light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Montserrat Light"/>
                          <a:ea typeface="Montserrat Light"/>
                          <a:cs typeface="Montserrat Light"/>
                          <a:sym typeface="Montserrat Light"/>
                        </a:rPr>
                        <a:t>Old Forge</a:t>
                      </a:r>
                      <a:endParaRPr sz="1000">
                        <a:latin typeface="Montserrat Light"/>
                        <a:ea typeface="Montserrat Light"/>
                        <a:cs typeface="Montserrat Light"/>
                        <a:sym typeface="Montserrat Light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Montserrat Light"/>
                          <a:ea typeface="Montserrat Light"/>
                          <a:cs typeface="Montserrat Light"/>
                          <a:sym typeface="Montserrat Light"/>
                        </a:rPr>
                        <a:t>66</a:t>
                      </a:r>
                      <a:endParaRPr sz="1000">
                        <a:latin typeface="Montserrat Light"/>
                        <a:ea typeface="Montserrat Light"/>
                        <a:cs typeface="Montserrat Light"/>
                        <a:sym typeface="Montserrat Light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Montserrat Light"/>
                          <a:ea typeface="Montserrat Light"/>
                          <a:cs typeface="Montserrat Light"/>
                          <a:sym typeface="Montserrat Light"/>
                        </a:rPr>
                        <a:t>33</a:t>
                      </a:r>
                      <a:endParaRPr sz="1000">
                        <a:latin typeface="Montserrat Light"/>
                        <a:ea typeface="Montserrat Light"/>
                        <a:cs typeface="Montserrat Light"/>
                        <a:sym typeface="Montserrat Light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Montserrat Light"/>
                          <a:ea typeface="Montserrat Light"/>
                          <a:cs typeface="Montserrat Light"/>
                          <a:sym typeface="Montserrat Light"/>
                        </a:rPr>
                        <a:t>112</a:t>
                      </a:r>
                      <a:endParaRPr sz="1000">
                        <a:latin typeface="Montserrat Light"/>
                        <a:ea typeface="Montserrat Light"/>
                        <a:cs typeface="Montserrat Light"/>
                        <a:sym typeface="Montserrat Light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Montserrat Light"/>
                          <a:ea typeface="Montserrat Light"/>
                          <a:cs typeface="Montserrat Light"/>
                          <a:sym typeface="Montserrat Light"/>
                        </a:rPr>
                        <a:t>117</a:t>
                      </a:r>
                      <a:endParaRPr sz="1000">
                        <a:latin typeface="Montserrat Light"/>
                        <a:ea typeface="Montserrat Light"/>
                        <a:cs typeface="Montserrat Light"/>
                        <a:sym typeface="Montserrat Light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272" name="Google Shape;272;p24"/>
          <p:cNvPicPr preferRelativeResize="0"/>
          <p:nvPr/>
        </p:nvPicPr>
        <p:blipFill rotWithShape="1">
          <a:blip r:embed="rId3">
            <a:alphaModFix/>
          </a:blip>
          <a:srcRect l="35823" t="4668" r="13842" b="4858"/>
          <a:stretch/>
        </p:blipFill>
        <p:spPr>
          <a:xfrm>
            <a:off x="4414850" y="922825"/>
            <a:ext cx="4729149" cy="3760199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p24"/>
          <p:cNvSpPr txBox="1">
            <a:spLocks noGrp="1"/>
          </p:cNvSpPr>
          <p:nvPr>
            <p:ph type="subTitle" idx="4294967295"/>
          </p:nvPr>
        </p:nvSpPr>
        <p:spPr>
          <a:xfrm>
            <a:off x="182875" y="4218400"/>
            <a:ext cx="3935400" cy="75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300"/>
              <a:t>This can be reduced to </a:t>
            </a:r>
            <a:r>
              <a:rPr lang="en" sz="1300" b="1"/>
              <a:t>33 minutes</a:t>
            </a:r>
            <a:r>
              <a:rPr lang="en" sz="1300"/>
              <a:t> by eVTOL.</a:t>
            </a:r>
            <a:endParaRPr sz="1300">
              <a:solidFill>
                <a:srgbClr val="001E46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25"/>
          <p:cNvSpPr txBox="1">
            <a:spLocks noGrp="1"/>
          </p:cNvSpPr>
          <p:nvPr>
            <p:ph type="sldNum" idx="12"/>
          </p:nvPr>
        </p:nvSpPr>
        <p:spPr>
          <a:xfrm>
            <a:off x="8400025" y="4683025"/>
            <a:ext cx="744000" cy="460500"/>
          </a:xfrm>
          <a:prstGeom prst="rect">
            <a:avLst/>
          </a:prstGeom>
        </p:spPr>
        <p:txBody>
          <a:bodyPr spcFirstLastPara="1" wrap="square" lIns="0" tIns="0" rIns="182875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rgbClr val="A7FC7E"/>
                </a:solidFill>
              </a:rPr>
              <a:t>12</a:t>
            </a:fld>
            <a:endParaRPr>
              <a:solidFill>
                <a:srgbClr val="A7FC7E"/>
              </a:solidFill>
            </a:endParaRPr>
          </a:p>
        </p:txBody>
      </p:sp>
      <p:sp>
        <p:nvSpPr>
          <p:cNvPr id="279" name="Google Shape;279;p25"/>
          <p:cNvSpPr txBox="1"/>
          <p:nvPr/>
        </p:nvSpPr>
        <p:spPr>
          <a:xfrm>
            <a:off x="249475" y="1111250"/>
            <a:ext cx="4292700" cy="35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001E46"/>
                </a:solidFill>
                <a:latin typeface="Montserrat"/>
                <a:ea typeface="Montserrat"/>
                <a:cs typeface="Montserrat"/>
                <a:sym typeface="Montserrat"/>
              </a:rPr>
              <a:t>Technological advances make investing, living, and working in rural communities </a:t>
            </a:r>
            <a:r>
              <a:rPr lang="en" sz="1600" b="1">
                <a:solidFill>
                  <a:srgbClr val="001E46"/>
                </a:solidFill>
                <a:latin typeface="Montserrat"/>
                <a:ea typeface="Montserrat"/>
                <a:cs typeface="Montserrat"/>
                <a:sym typeface="Montserrat"/>
              </a:rPr>
              <a:t>easier and more appealing</a:t>
            </a:r>
            <a:r>
              <a:rPr lang="en" sz="1600">
                <a:solidFill>
                  <a:srgbClr val="001E46"/>
                </a:solidFill>
                <a:latin typeface="Montserrat"/>
                <a:ea typeface="Montserrat"/>
                <a:cs typeface="Montserrat"/>
                <a:sym typeface="Montserrat"/>
              </a:rPr>
              <a:t> than ever.</a:t>
            </a:r>
            <a:endParaRPr sz="1600">
              <a:solidFill>
                <a:srgbClr val="001E4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rgbClr val="001E4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1E46"/>
              </a:buClr>
              <a:buSzPts val="1400"/>
              <a:buFont typeface="Montserrat"/>
              <a:buChar char="●"/>
            </a:pPr>
            <a:r>
              <a:rPr lang="en">
                <a:solidFill>
                  <a:srgbClr val="001E46"/>
                </a:solidFill>
                <a:latin typeface="Montserrat"/>
                <a:ea typeface="Montserrat"/>
                <a:cs typeface="Montserrat"/>
                <a:sym typeface="Montserrat"/>
              </a:rPr>
              <a:t>StarLink</a:t>
            </a:r>
            <a:endParaRPr>
              <a:solidFill>
                <a:srgbClr val="001E4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1E46"/>
              </a:buClr>
              <a:buSzPts val="1400"/>
              <a:buFont typeface="Montserrat"/>
              <a:buChar char="●"/>
            </a:pPr>
            <a:r>
              <a:rPr lang="en">
                <a:solidFill>
                  <a:srgbClr val="001E46"/>
                </a:solidFill>
                <a:latin typeface="Montserrat"/>
                <a:ea typeface="Montserrat"/>
                <a:cs typeface="Montserrat"/>
                <a:sym typeface="Montserrat"/>
              </a:rPr>
              <a:t>Waymo</a:t>
            </a:r>
            <a:endParaRPr>
              <a:solidFill>
                <a:srgbClr val="001E4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1E46"/>
              </a:buClr>
              <a:buSzPts val="1400"/>
              <a:buFont typeface="Montserrat"/>
              <a:buChar char="●"/>
            </a:pPr>
            <a:r>
              <a:rPr lang="en">
                <a:solidFill>
                  <a:srgbClr val="001E46"/>
                </a:solidFill>
                <a:latin typeface="Montserrat"/>
                <a:ea typeface="Montserrat"/>
                <a:cs typeface="Montserrat"/>
                <a:sym typeface="Montserrat"/>
              </a:rPr>
              <a:t>Microgrids</a:t>
            </a:r>
            <a:endParaRPr>
              <a:solidFill>
                <a:srgbClr val="001E4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1E46"/>
              </a:buClr>
              <a:buSzPts val="1400"/>
              <a:buFont typeface="Montserrat"/>
              <a:buChar char="●"/>
            </a:pPr>
            <a:r>
              <a:rPr lang="en">
                <a:solidFill>
                  <a:srgbClr val="001E46"/>
                </a:solidFill>
                <a:latin typeface="Montserrat"/>
                <a:ea typeface="Montserrat"/>
                <a:cs typeface="Montserrat"/>
                <a:sym typeface="Montserrat"/>
              </a:rPr>
              <a:t>Batteries</a:t>
            </a:r>
            <a:endParaRPr>
              <a:solidFill>
                <a:srgbClr val="001E4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1E46"/>
              </a:buClr>
              <a:buSzPts val="1400"/>
              <a:buFont typeface="Montserrat"/>
              <a:buChar char="●"/>
            </a:pPr>
            <a:r>
              <a:rPr lang="en">
                <a:solidFill>
                  <a:srgbClr val="001E46"/>
                </a:solidFill>
                <a:latin typeface="Montserrat"/>
                <a:ea typeface="Montserrat"/>
                <a:cs typeface="Montserrat"/>
                <a:sym typeface="Montserrat"/>
              </a:rPr>
              <a:t>Alternative Energy Sources</a:t>
            </a:r>
            <a:endParaRPr>
              <a:solidFill>
                <a:srgbClr val="001E4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1E46"/>
              </a:buClr>
              <a:buSzPts val="1400"/>
              <a:buFont typeface="Montserrat"/>
              <a:buChar char="●"/>
            </a:pPr>
            <a:r>
              <a:rPr lang="en">
                <a:solidFill>
                  <a:srgbClr val="001E46"/>
                </a:solidFill>
                <a:latin typeface="Montserrat"/>
                <a:ea typeface="Montserrat"/>
                <a:cs typeface="Montserrat"/>
                <a:sym typeface="Montserrat"/>
              </a:rPr>
              <a:t>Low Voltage Equipment</a:t>
            </a:r>
            <a:endParaRPr>
              <a:solidFill>
                <a:srgbClr val="001E4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1E46"/>
              </a:buClr>
              <a:buSzPts val="1400"/>
              <a:buFont typeface="Montserrat"/>
              <a:buChar char="●"/>
            </a:pPr>
            <a:r>
              <a:rPr lang="en">
                <a:solidFill>
                  <a:srgbClr val="001E46"/>
                </a:solidFill>
                <a:latin typeface="Montserrat"/>
                <a:ea typeface="Montserrat"/>
                <a:cs typeface="Montserrat"/>
                <a:sym typeface="Montserrat"/>
              </a:rPr>
              <a:t>Hybrid Work</a:t>
            </a:r>
            <a:endParaRPr>
              <a:solidFill>
                <a:srgbClr val="001E4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1E46"/>
              </a:buClr>
              <a:buSzPts val="1400"/>
              <a:buFont typeface="Montserrat"/>
              <a:buChar char="●"/>
            </a:pPr>
            <a:r>
              <a:rPr lang="en">
                <a:solidFill>
                  <a:srgbClr val="001E46"/>
                </a:solidFill>
                <a:latin typeface="Montserrat"/>
                <a:ea typeface="Montserrat"/>
                <a:cs typeface="Montserrat"/>
                <a:sym typeface="Montserrat"/>
              </a:rPr>
              <a:t>Zoom and FaceTime</a:t>
            </a:r>
            <a:endParaRPr>
              <a:solidFill>
                <a:srgbClr val="001E4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1E46"/>
              </a:buClr>
              <a:buSzPts val="1400"/>
              <a:buFont typeface="Montserrat"/>
              <a:buChar char="●"/>
            </a:pPr>
            <a:r>
              <a:rPr lang="en">
                <a:solidFill>
                  <a:srgbClr val="001E46"/>
                </a:solidFill>
                <a:latin typeface="Montserrat"/>
                <a:ea typeface="Montserrat"/>
                <a:cs typeface="Montserrat"/>
                <a:sym typeface="Montserrat"/>
              </a:rPr>
              <a:t>Drones and eVTOLs</a:t>
            </a:r>
            <a:endParaRPr>
              <a:solidFill>
                <a:srgbClr val="001E4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1E4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001E46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1600">
              <a:solidFill>
                <a:srgbClr val="001E4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rgbClr val="001E4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0" name="Google Shape;280;p25"/>
          <p:cNvSpPr txBox="1">
            <a:spLocks noGrp="1"/>
          </p:cNvSpPr>
          <p:nvPr>
            <p:ph type="title"/>
          </p:nvPr>
        </p:nvSpPr>
        <p:spPr>
          <a:xfrm>
            <a:off x="182875" y="182875"/>
            <a:ext cx="8130600" cy="650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Montserrat"/>
                <a:ea typeface="Montserrat"/>
                <a:cs typeface="Montserrat"/>
                <a:sym typeface="Montserrat"/>
              </a:rPr>
              <a:t>Rural Tech Stack: </a:t>
            </a:r>
            <a:endParaRPr sz="150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 Black"/>
                <a:ea typeface="Montserrat Black"/>
                <a:cs typeface="Montserrat Black"/>
                <a:sym typeface="Montserrat Black"/>
              </a:rPr>
              <a:t>Technology for energy resilience and flexible living</a:t>
            </a:r>
            <a:endParaRPr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pic>
        <p:nvPicPr>
          <p:cNvPr id="281" name="Google Shape;281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51325" y="677300"/>
            <a:ext cx="4292703" cy="40057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26"/>
          <p:cNvSpPr/>
          <p:nvPr/>
        </p:nvSpPr>
        <p:spPr>
          <a:xfrm flipH="1">
            <a:off x="3725375" y="913000"/>
            <a:ext cx="4900800" cy="3664800"/>
          </a:xfrm>
          <a:prstGeom prst="flowChartDelay">
            <a:avLst/>
          </a:prstGeom>
          <a:solidFill>
            <a:srgbClr val="BCEDF6">
              <a:alpha val="437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7" name="Google Shape;287;p26"/>
          <p:cNvSpPr/>
          <p:nvPr/>
        </p:nvSpPr>
        <p:spPr>
          <a:xfrm>
            <a:off x="415525" y="913000"/>
            <a:ext cx="4900800" cy="3664800"/>
          </a:xfrm>
          <a:prstGeom prst="flowChartDelay">
            <a:avLst/>
          </a:prstGeom>
          <a:solidFill>
            <a:srgbClr val="A7FC7E">
              <a:alpha val="431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8" name="Google Shape;288;p26"/>
          <p:cNvSpPr txBox="1">
            <a:spLocks noGrp="1"/>
          </p:cNvSpPr>
          <p:nvPr>
            <p:ph type="sldNum" idx="12"/>
          </p:nvPr>
        </p:nvSpPr>
        <p:spPr>
          <a:xfrm>
            <a:off x="8400025" y="4683025"/>
            <a:ext cx="744000" cy="460500"/>
          </a:xfrm>
          <a:prstGeom prst="rect">
            <a:avLst/>
          </a:prstGeom>
        </p:spPr>
        <p:txBody>
          <a:bodyPr spcFirstLastPara="1" wrap="square" lIns="0" tIns="0" rIns="182875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200" b="1">
                <a:solidFill>
                  <a:srgbClr val="A7FC7E"/>
                </a:solidFill>
                <a:latin typeface="Montserrat"/>
                <a:ea typeface="Montserrat"/>
                <a:cs typeface="Montserrat"/>
                <a:sym typeface="Montserrat"/>
              </a:rPr>
              <a:t>13</a:t>
            </a:fld>
            <a:endParaRPr sz="1200" b="1">
              <a:solidFill>
                <a:srgbClr val="A7FC7E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9" name="Google Shape;289;p26"/>
          <p:cNvSpPr txBox="1">
            <a:spLocks noGrp="1"/>
          </p:cNvSpPr>
          <p:nvPr>
            <p:ph type="ctrTitle" idx="4294967295"/>
          </p:nvPr>
        </p:nvSpPr>
        <p:spPr>
          <a:xfrm>
            <a:off x="559107" y="1301454"/>
            <a:ext cx="3449100" cy="3153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latin typeface="Montserrat"/>
                <a:ea typeface="Montserrat"/>
                <a:cs typeface="Montserrat"/>
                <a:sym typeface="Montserrat"/>
              </a:rPr>
              <a:t>Economic Development Organizations</a:t>
            </a:r>
            <a:endParaRPr sz="1000" b="1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Montserrat"/>
                <a:ea typeface="Montserrat"/>
                <a:cs typeface="Montserrat"/>
                <a:sym typeface="Montserrat"/>
              </a:rPr>
              <a:t>Towns, Counties, and Regions</a:t>
            </a:r>
            <a:endParaRPr sz="100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latin typeface="Montserrat"/>
                <a:ea typeface="Montserrat"/>
                <a:cs typeface="Montserrat"/>
                <a:sym typeface="Montserrat"/>
              </a:rPr>
              <a:t>REITs</a:t>
            </a:r>
            <a:endParaRPr sz="1000" b="1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Montserrat"/>
                <a:ea typeface="Montserrat"/>
                <a:cs typeface="Montserrat"/>
                <a:sym typeface="Montserrat"/>
              </a:rPr>
              <a:t>Shopping Centers, Office / Industrial Parks</a:t>
            </a:r>
            <a:endParaRPr sz="100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latin typeface="Montserrat"/>
                <a:ea typeface="Montserrat"/>
                <a:cs typeface="Montserrat"/>
                <a:sym typeface="Montserrat"/>
              </a:rPr>
              <a:t>Hospitality</a:t>
            </a:r>
            <a:endParaRPr sz="100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Montserrat"/>
                <a:ea typeface="Montserrat"/>
                <a:cs typeface="Montserrat"/>
                <a:sym typeface="Montserrat"/>
              </a:rPr>
              <a:t>Casinos, Hotels, Wineries, Breweries, Resorts</a:t>
            </a:r>
            <a:endParaRPr sz="100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latin typeface="Montserrat"/>
                <a:ea typeface="Montserrat"/>
                <a:cs typeface="Montserrat"/>
                <a:sym typeface="Montserrat"/>
              </a:rPr>
              <a:t>Medical Facilities</a:t>
            </a:r>
            <a:endParaRPr sz="100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Montserrat"/>
                <a:ea typeface="Montserrat"/>
                <a:cs typeface="Montserrat"/>
                <a:sym typeface="Montserrat"/>
              </a:rPr>
              <a:t>Hospitals, Blood Banks, Dialysis Centers</a:t>
            </a:r>
            <a:endParaRPr sz="100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latin typeface="Montserrat"/>
                <a:ea typeface="Montserrat"/>
                <a:cs typeface="Montserrat"/>
                <a:sym typeface="Montserrat"/>
              </a:rPr>
              <a:t>Emergency Services</a:t>
            </a:r>
            <a:endParaRPr sz="1000" b="1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Montserrat"/>
                <a:ea typeface="Montserrat"/>
                <a:cs typeface="Montserrat"/>
                <a:sym typeface="Montserrat"/>
              </a:rPr>
              <a:t>Fire Departments, Emergency Services</a:t>
            </a:r>
            <a:endParaRPr sz="100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latin typeface="Montserrat"/>
                <a:ea typeface="Montserrat"/>
                <a:cs typeface="Montserrat"/>
                <a:sym typeface="Montserrat"/>
              </a:rPr>
              <a:t>Residential Communities</a:t>
            </a:r>
            <a:endParaRPr sz="100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Montserrat"/>
                <a:ea typeface="Montserrat"/>
                <a:cs typeface="Montserrat"/>
                <a:sym typeface="Montserrat"/>
              </a:rPr>
              <a:t>Senior Living, HOA’s</a:t>
            </a:r>
            <a:endParaRPr sz="10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90" name="Google Shape;290;p26"/>
          <p:cNvSpPr txBox="1">
            <a:spLocks noGrp="1"/>
          </p:cNvSpPr>
          <p:nvPr>
            <p:ph type="ctrTitle" idx="4294967295"/>
          </p:nvPr>
        </p:nvSpPr>
        <p:spPr>
          <a:xfrm>
            <a:off x="5316382" y="1301454"/>
            <a:ext cx="3058200" cy="3153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latin typeface="Montserrat"/>
                <a:ea typeface="Montserrat"/>
                <a:cs typeface="Montserrat"/>
                <a:sym typeface="Montserrat"/>
              </a:rPr>
              <a:t>UAM/AAM Aircraft Manufacturers</a:t>
            </a:r>
            <a:endParaRPr sz="1000" b="1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Montserrat"/>
                <a:ea typeface="Montserrat"/>
                <a:cs typeface="Montserrat"/>
                <a:sym typeface="Montserrat"/>
              </a:rPr>
              <a:t>Drones and eVTOL</a:t>
            </a:r>
            <a:endParaRPr sz="100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000" b="1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latin typeface="Montserrat"/>
                <a:ea typeface="Montserrat"/>
                <a:cs typeface="Montserrat"/>
                <a:sym typeface="Montserrat"/>
              </a:rPr>
              <a:t>Fleet Operators</a:t>
            </a:r>
            <a:endParaRPr sz="1000" b="1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Montserrat"/>
                <a:ea typeface="Montserrat"/>
                <a:cs typeface="Montserrat"/>
                <a:sym typeface="Montserrat"/>
              </a:rPr>
              <a:t>UberAir, Wisk, Waymo</a:t>
            </a:r>
            <a:endParaRPr sz="100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000" b="1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 b="1">
                <a:latin typeface="Montserrat"/>
                <a:ea typeface="Montserrat"/>
                <a:cs typeface="Montserrat"/>
                <a:sym typeface="Montserrat"/>
              </a:rPr>
              <a:t>Aircraft Testing Companies</a:t>
            </a:r>
            <a:endParaRPr sz="1000" b="1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latin typeface="Montserrat"/>
                <a:ea typeface="Montserrat"/>
                <a:cs typeface="Montserrat"/>
                <a:sym typeface="Montserrat"/>
              </a:rPr>
              <a:t>In-house and National Safety Testers</a:t>
            </a:r>
            <a:endParaRPr sz="100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000" b="1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latin typeface="Montserrat"/>
                <a:ea typeface="Montserrat"/>
                <a:cs typeface="Montserrat"/>
                <a:sym typeface="Montserrat"/>
              </a:rPr>
              <a:t>Individual Equipment Owners</a:t>
            </a:r>
            <a:endParaRPr sz="1000" b="1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000" b="1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latin typeface="Montserrat"/>
                <a:ea typeface="Montserrat"/>
                <a:cs typeface="Montserrat"/>
                <a:sym typeface="Montserrat"/>
              </a:rPr>
              <a:t>Educational Institutions</a:t>
            </a:r>
            <a:endParaRPr sz="1000" b="1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Montserrat"/>
                <a:ea typeface="Montserrat"/>
                <a:cs typeface="Montserrat"/>
                <a:sym typeface="Montserrat"/>
              </a:rPr>
              <a:t>Operations Training, Pilot Training</a:t>
            </a:r>
            <a:endParaRPr sz="100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000" b="1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latin typeface="Montserrat"/>
                <a:ea typeface="Montserrat"/>
                <a:cs typeface="Montserrat"/>
                <a:sym typeface="Montserrat"/>
              </a:rPr>
              <a:t>Industry Vendors</a:t>
            </a:r>
            <a:endParaRPr sz="1000" b="1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Montserrat"/>
                <a:ea typeface="Montserrat"/>
                <a:cs typeface="Montserrat"/>
                <a:sym typeface="Montserrat"/>
              </a:rPr>
              <a:t>Ground Operations, Energy Products</a:t>
            </a:r>
            <a:endParaRPr sz="100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000"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91" name="Google Shape;291;p26"/>
          <p:cNvSpPr txBox="1"/>
          <p:nvPr/>
        </p:nvSpPr>
        <p:spPr>
          <a:xfrm>
            <a:off x="5796883" y="4075006"/>
            <a:ext cx="2577900" cy="45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001E46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New Industry and Related Products</a:t>
            </a:r>
            <a:endParaRPr sz="1600">
              <a:solidFill>
                <a:srgbClr val="001E46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292" name="Google Shape;292;p26"/>
          <p:cNvSpPr txBox="1"/>
          <p:nvPr/>
        </p:nvSpPr>
        <p:spPr>
          <a:xfrm>
            <a:off x="559107" y="4075006"/>
            <a:ext cx="2577900" cy="45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001E46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Communities and Local Businesses</a:t>
            </a:r>
            <a:endParaRPr sz="1600">
              <a:solidFill>
                <a:srgbClr val="001E46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pic>
        <p:nvPicPr>
          <p:cNvPr id="293" name="Google Shape;293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04008" y="2295896"/>
            <a:ext cx="899875" cy="899060"/>
          </a:xfrm>
          <a:prstGeom prst="rect">
            <a:avLst/>
          </a:prstGeom>
          <a:noFill/>
          <a:ln>
            <a:noFill/>
          </a:ln>
        </p:spPr>
      </p:pic>
      <p:sp>
        <p:nvSpPr>
          <p:cNvPr id="294" name="Google Shape;294;p26"/>
          <p:cNvSpPr/>
          <p:nvPr/>
        </p:nvSpPr>
        <p:spPr>
          <a:xfrm>
            <a:off x="8626175" y="913150"/>
            <a:ext cx="517800" cy="3664800"/>
          </a:xfrm>
          <a:prstGeom prst="rect">
            <a:avLst/>
          </a:prstGeom>
          <a:solidFill>
            <a:srgbClr val="BCEDF6">
              <a:alpha val="437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95" name="Google Shape;295;p26"/>
          <p:cNvSpPr/>
          <p:nvPr/>
        </p:nvSpPr>
        <p:spPr>
          <a:xfrm>
            <a:off x="0" y="913000"/>
            <a:ext cx="415500" cy="3664800"/>
          </a:xfrm>
          <a:prstGeom prst="rect">
            <a:avLst/>
          </a:prstGeom>
          <a:solidFill>
            <a:srgbClr val="A7FC7E">
              <a:alpha val="431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96" name="Google Shape;296;p26"/>
          <p:cNvSpPr txBox="1">
            <a:spLocks noGrp="1"/>
          </p:cNvSpPr>
          <p:nvPr>
            <p:ph type="title"/>
          </p:nvPr>
        </p:nvSpPr>
        <p:spPr>
          <a:xfrm>
            <a:off x="182875" y="182875"/>
            <a:ext cx="8130600" cy="677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Montserrat"/>
                <a:ea typeface="Montserrat"/>
                <a:cs typeface="Montserrat"/>
                <a:sym typeface="Montserrat"/>
              </a:rPr>
              <a:t>Supply and Demand:</a:t>
            </a:r>
            <a:endParaRPr sz="150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 Black"/>
                <a:ea typeface="Montserrat Black"/>
                <a:cs typeface="Montserrat Black"/>
                <a:sym typeface="Montserrat Black"/>
              </a:rPr>
              <a:t>Bringing Industry to Rural Communities</a:t>
            </a:r>
            <a:endParaRPr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" name="Google Shape;301;p27"/>
          <p:cNvPicPr preferRelativeResize="0"/>
          <p:nvPr/>
        </p:nvPicPr>
        <p:blipFill rotWithShape="1">
          <a:blip r:embed="rId3">
            <a:alphaModFix amt="82000"/>
          </a:blip>
          <a:srcRect/>
          <a:stretch/>
        </p:blipFill>
        <p:spPr>
          <a:xfrm>
            <a:off x="7183200" y="3232678"/>
            <a:ext cx="789299" cy="564618"/>
          </a:xfrm>
          <a:prstGeom prst="rect">
            <a:avLst/>
          </a:prstGeom>
          <a:noFill/>
          <a:ln>
            <a:noFill/>
          </a:ln>
        </p:spPr>
      </p:pic>
      <p:sp>
        <p:nvSpPr>
          <p:cNvPr id="302" name="Google Shape;302;p27"/>
          <p:cNvSpPr txBox="1">
            <a:spLocks noGrp="1"/>
          </p:cNvSpPr>
          <p:nvPr>
            <p:ph type="title"/>
          </p:nvPr>
        </p:nvSpPr>
        <p:spPr>
          <a:xfrm>
            <a:off x="182875" y="182875"/>
            <a:ext cx="5754300" cy="675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Montserrat"/>
                <a:ea typeface="Montserrat"/>
                <a:cs typeface="Montserrat"/>
                <a:sym typeface="Montserrat"/>
              </a:rPr>
              <a:t>Use Timeline:</a:t>
            </a:r>
            <a:endParaRPr sz="150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 Black"/>
                <a:ea typeface="Montserrat Black"/>
                <a:cs typeface="Montserrat Black"/>
                <a:sym typeface="Montserrat Black"/>
              </a:rPr>
              <a:t>How network use and revenue will ramp up</a:t>
            </a:r>
            <a:endParaRPr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303" name="Google Shape;303;p27"/>
          <p:cNvSpPr txBox="1">
            <a:spLocks noGrp="1"/>
          </p:cNvSpPr>
          <p:nvPr>
            <p:ph type="sldNum" idx="12"/>
          </p:nvPr>
        </p:nvSpPr>
        <p:spPr>
          <a:xfrm>
            <a:off x="8400025" y="4683025"/>
            <a:ext cx="744000" cy="460500"/>
          </a:xfrm>
          <a:prstGeom prst="rect">
            <a:avLst/>
          </a:prstGeom>
        </p:spPr>
        <p:txBody>
          <a:bodyPr spcFirstLastPara="1" wrap="square" lIns="0" tIns="0" rIns="182875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14</a:t>
            </a:fld>
            <a:endParaRPr/>
          </a:p>
        </p:txBody>
      </p:sp>
      <p:cxnSp>
        <p:nvCxnSpPr>
          <p:cNvPr id="304" name="Google Shape;304;p27"/>
          <p:cNvCxnSpPr/>
          <p:nvPr/>
        </p:nvCxnSpPr>
        <p:spPr>
          <a:xfrm>
            <a:off x="439625" y="2105025"/>
            <a:ext cx="1686300" cy="0"/>
          </a:xfrm>
          <a:prstGeom prst="straightConnector1">
            <a:avLst/>
          </a:prstGeom>
          <a:noFill/>
          <a:ln w="38100" cap="flat" cmpd="sng">
            <a:solidFill>
              <a:srgbClr val="A7FC7E"/>
            </a:solidFill>
            <a:prstDash val="solid"/>
            <a:round/>
            <a:headEnd type="oval" w="med" len="med"/>
            <a:tailEnd type="none" w="med" len="med"/>
          </a:ln>
        </p:spPr>
      </p:cxnSp>
      <p:cxnSp>
        <p:nvCxnSpPr>
          <p:cNvPr id="305" name="Google Shape;305;p27"/>
          <p:cNvCxnSpPr/>
          <p:nvPr/>
        </p:nvCxnSpPr>
        <p:spPr>
          <a:xfrm>
            <a:off x="1738150" y="2105025"/>
            <a:ext cx="1929300" cy="0"/>
          </a:xfrm>
          <a:prstGeom prst="straightConnector1">
            <a:avLst/>
          </a:prstGeom>
          <a:noFill/>
          <a:ln w="38100" cap="flat" cmpd="sng">
            <a:solidFill>
              <a:srgbClr val="A7FC7E"/>
            </a:solidFill>
            <a:prstDash val="solid"/>
            <a:round/>
            <a:headEnd type="oval" w="med" len="med"/>
            <a:tailEnd type="none" w="med" len="med"/>
          </a:ln>
        </p:spPr>
      </p:cxnSp>
      <p:cxnSp>
        <p:nvCxnSpPr>
          <p:cNvPr id="306" name="Google Shape;306;p27"/>
          <p:cNvCxnSpPr/>
          <p:nvPr/>
        </p:nvCxnSpPr>
        <p:spPr>
          <a:xfrm>
            <a:off x="3839288" y="2105025"/>
            <a:ext cx="1954800" cy="0"/>
          </a:xfrm>
          <a:prstGeom prst="straightConnector1">
            <a:avLst/>
          </a:prstGeom>
          <a:noFill/>
          <a:ln w="38100" cap="flat" cmpd="sng">
            <a:solidFill>
              <a:srgbClr val="A7FC7E"/>
            </a:solidFill>
            <a:prstDash val="solid"/>
            <a:round/>
            <a:headEnd type="oval" w="med" len="med"/>
            <a:tailEnd type="none" w="med" len="med"/>
          </a:ln>
        </p:spPr>
      </p:cxnSp>
      <p:cxnSp>
        <p:nvCxnSpPr>
          <p:cNvPr id="307" name="Google Shape;307;p27"/>
          <p:cNvCxnSpPr/>
          <p:nvPr/>
        </p:nvCxnSpPr>
        <p:spPr>
          <a:xfrm>
            <a:off x="1806375" y="1339875"/>
            <a:ext cx="0" cy="6453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08" name="Google Shape;308;p27"/>
          <p:cNvCxnSpPr/>
          <p:nvPr/>
        </p:nvCxnSpPr>
        <p:spPr>
          <a:xfrm>
            <a:off x="3921350" y="1339875"/>
            <a:ext cx="0" cy="6453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09" name="Google Shape;309;p27"/>
          <p:cNvSpPr txBox="1"/>
          <p:nvPr/>
        </p:nvSpPr>
        <p:spPr>
          <a:xfrm>
            <a:off x="706400" y="938125"/>
            <a:ext cx="789300" cy="32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001E46"/>
                </a:solidFill>
                <a:latin typeface="Montserrat"/>
                <a:ea typeface="Montserrat"/>
                <a:cs typeface="Montserrat"/>
                <a:sym typeface="Montserrat"/>
              </a:rPr>
              <a:t>Phase I</a:t>
            </a:r>
            <a:endParaRPr sz="1100">
              <a:solidFill>
                <a:srgbClr val="001E4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10" name="Google Shape;310;p27"/>
          <p:cNvSpPr txBox="1"/>
          <p:nvPr/>
        </p:nvSpPr>
        <p:spPr>
          <a:xfrm>
            <a:off x="2287888" y="938125"/>
            <a:ext cx="1034700" cy="32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001E46"/>
                </a:solidFill>
                <a:latin typeface="Montserrat"/>
                <a:ea typeface="Montserrat"/>
                <a:cs typeface="Montserrat"/>
                <a:sym typeface="Montserrat"/>
              </a:rPr>
              <a:t>Phase II</a:t>
            </a:r>
            <a:endParaRPr sz="1100">
              <a:solidFill>
                <a:srgbClr val="001E4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311" name="Google Shape;311;p27"/>
          <p:cNvCxnSpPr/>
          <p:nvPr/>
        </p:nvCxnSpPr>
        <p:spPr>
          <a:xfrm>
            <a:off x="1806400" y="2253925"/>
            <a:ext cx="0" cy="15075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12" name="Google Shape;312;p27"/>
          <p:cNvCxnSpPr/>
          <p:nvPr/>
        </p:nvCxnSpPr>
        <p:spPr>
          <a:xfrm>
            <a:off x="3921375" y="2253925"/>
            <a:ext cx="0" cy="15075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13" name="Google Shape;313;p27"/>
          <p:cNvSpPr txBox="1"/>
          <p:nvPr/>
        </p:nvSpPr>
        <p:spPr>
          <a:xfrm>
            <a:off x="4502475" y="938125"/>
            <a:ext cx="1034700" cy="32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001E46"/>
                </a:solidFill>
                <a:latin typeface="Montserrat"/>
                <a:ea typeface="Montserrat"/>
                <a:cs typeface="Montserrat"/>
                <a:sym typeface="Montserrat"/>
              </a:rPr>
              <a:t>Phase III</a:t>
            </a:r>
            <a:endParaRPr sz="1100">
              <a:solidFill>
                <a:srgbClr val="001E4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314" name="Google Shape;314;p27"/>
          <p:cNvCxnSpPr/>
          <p:nvPr/>
        </p:nvCxnSpPr>
        <p:spPr>
          <a:xfrm>
            <a:off x="6082875" y="1339875"/>
            <a:ext cx="0" cy="6453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15" name="Google Shape;315;p27"/>
          <p:cNvCxnSpPr/>
          <p:nvPr/>
        </p:nvCxnSpPr>
        <p:spPr>
          <a:xfrm>
            <a:off x="6082900" y="2253925"/>
            <a:ext cx="0" cy="15075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16" name="Google Shape;316;p27"/>
          <p:cNvSpPr txBox="1"/>
          <p:nvPr/>
        </p:nvSpPr>
        <p:spPr>
          <a:xfrm>
            <a:off x="439625" y="3709000"/>
            <a:ext cx="1366800" cy="8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001E46"/>
                </a:solidFill>
                <a:latin typeface="Montserrat"/>
                <a:ea typeface="Montserrat"/>
                <a:cs typeface="Montserrat"/>
                <a:sym typeface="Montserrat"/>
              </a:rPr>
              <a:t>Drone delivery partners for future use of the network.</a:t>
            </a:r>
            <a:endParaRPr sz="800">
              <a:solidFill>
                <a:srgbClr val="001E4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17" name="Google Shape;317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5525" y="2298325"/>
            <a:ext cx="571043" cy="37751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18" name="Google Shape;318;p27"/>
          <p:cNvCxnSpPr/>
          <p:nvPr/>
        </p:nvCxnSpPr>
        <p:spPr>
          <a:xfrm>
            <a:off x="1990975" y="2105025"/>
            <a:ext cx="6719100" cy="0"/>
          </a:xfrm>
          <a:prstGeom prst="straightConnector1">
            <a:avLst/>
          </a:prstGeom>
          <a:noFill/>
          <a:ln w="38100" cap="flat" cmpd="sng">
            <a:solidFill>
              <a:srgbClr val="A7FC7E"/>
            </a:solidFill>
            <a:prstDash val="solid"/>
            <a:round/>
            <a:headEnd type="none" w="med" len="med"/>
            <a:tailEnd type="stealth" w="med" len="med"/>
          </a:ln>
        </p:spPr>
      </p:cxnSp>
      <p:grpSp>
        <p:nvGrpSpPr>
          <p:cNvPr id="319" name="Google Shape;319;p27"/>
          <p:cNvGrpSpPr/>
          <p:nvPr/>
        </p:nvGrpSpPr>
        <p:grpSpPr>
          <a:xfrm>
            <a:off x="1990986" y="2308675"/>
            <a:ext cx="1628519" cy="427576"/>
            <a:chOff x="1990974" y="2309499"/>
            <a:chExt cx="1753925" cy="460502"/>
          </a:xfrm>
        </p:grpSpPr>
        <p:pic>
          <p:nvPicPr>
            <p:cNvPr id="320" name="Google Shape;320;p27" descr="File:Flag of the Red Cross.png - Wikimedia Commons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1990974" y="2309499"/>
              <a:ext cx="690925" cy="46050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1" name="Google Shape;321;p27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2514938" y="2336463"/>
              <a:ext cx="614982" cy="4065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2" name="Google Shape;322;p27" descr="Pink Blimp Vector Clipart image - Free stock photo - Public Domain ...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3129925" y="2388475"/>
              <a:ext cx="614973" cy="29247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23" name="Google Shape;323;p27" descr="File:United States Department of Defense Logo.svg - Wikipedia"/>
          <p:cNvPicPr preferRelativeResize="0"/>
          <p:nvPr/>
        </p:nvPicPr>
        <p:blipFill rotWithShape="1">
          <a:blip r:embed="rId7">
            <a:alphaModFix/>
          </a:blip>
          <a:srcRect r="50563"/>
          <a:stretch/>
        </p:blipFill>
        <p:spPr>
          <a:xfrm>
            <a:off x="4755189" y="2730073"/>
            <a:ext cx="641556" cy="48283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24" name="Google Shape;324;p27"/>
          <p:cNvGrpSpPr/>
          <p:nvPr/>
        </p:nvGrpSpPr>
        <p:grpSpPr>
          <a:xfrm>
            <a:off x="4165515" y="2755268"/>
            <a:ext cx="476959" cy="299178"/>
            <a:chOff x="4913350" y="2298325"/>
            <a:chExt cx="874353" cy="403476"/>
          </a:xfrm>
        </p:grpSpPr>
        <p:pic>
          <p:nvPicPr>
            <p:cNvPr id="325" name="Google Shape;325;p27" descr="File:Amazon icon.svg - Wikipedia"/>
            <p:cNvPicPr preferRelativeResize="0"/>
            <p:nvPr/>
          </p:nvPicPr>
          <p:blipFill rotWithShape="1">
            <a:blip r:embed="rId8">
              <a:alphaModFix/>
            </a:blip>
            <a:srcRect t="70253"/>
            <a:stretch/>
          </p:blipFill>
          <p:spPr>
            <a:xfrm>
              <a:off x="4913350" y="2441700"/>
              <a:ext cx="874353" cy="2601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26" name="Google Shape;326;p27"/>
            <p:cNvSpPr/>
            <p:nvPr/>
          </p:nvSpPr>
          <p:spPr>
            <a:xfrm rot="5400000">
              <a:off x="5213450" y="2122975"/>
              <a:ext cx="243900" cy="594600"/>
            </a:xfrm>
            <a:prstGeom prst="flowChartDelay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pic>
        <p:nvPicPr>
          <p:cNvPr id="327" name="Google Shape;327;p27" descr="Selection of delivery icons vector drawing | Free SVG"/>
          <p:cNvPicPr preferRelativeResize="0"/>
          <p:nvPr/>
        </p:nvPicPr>
        <p:blipFill rotWithShape="1">
          <a:blip r:embed="rId9">
            <a:alphaModFix/>
          </a:blip>
          <a:srcRect l="37992" t="45541" r="39289" b="28423"/>
          <a:stretch/>
        </p:blipFill>
        <p:spPr>
          <a:xfrm>
            <a:off x="5509320" y="2748342"/>
            <a:ext cx="329432" cy="37751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28" name="Google Shape;328;p27"/>
          <p:cNvGrpSpPr/>
          <p:nvPr/>
        </p:nvGrpSpPr>
        <p:grpSpPr>
          <a:xfrm>
            <a:off x="4173500" y="2308675"/>
            <a:ext cx="1628519" cy="427576"/>
            <a:chOff x="4233786" y="2357524"/>
            <a:chExt cx="1753925" cy="460502"/>
          </a:xfrm>
        </p:grpSpPr>
        <p:pic>
          <p:nvPicPr>
            <p:cNvPr id="329" name="Google Shape;329;p27" descr="File:Flag of the Red Cross.png - Wikimedia Commons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4233786" y="2357524"/>
              <a:ext cx="690925" cy="46050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0" name="Google Shape;330;p27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757750" y="2384488"/>
              <a:ext cx="614982" cy="4065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1" name="Google Shape;331;p27" descr="Pink Blimp Vector Clipart image - Free stock photo - Public Domain ...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5372738" y="2436500"/>
              <a:ext cx="614973" cy="2924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32" name="Google Shape;332;p27"/>
          <p:cNvSpPr txBox="1"/>
          <p:nvPr/>
        </p:nvSpPr>
        <p:spPr>
          <a:xfrm>
            <a:off x="1918800" y="3709000"/>
            <a:ext cx="1881900" cy="6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001E46"/>
                </a:solidFill>
                <a:latin typeface="Montserrat"/>
                <a:ea typeface="Montserrat"/>
                <a:cs typeface="Montserrat"/>
                <a:sym typeface="Montserrat"/>
              </a:rPr>
              <a:t>Early carriers (pre-eVTOL) for medical deliveries, drone, and weather dirigible launch and land.</a:t>
            </a:r>
            <a:endParaRPr sz="800">
              <a:solidFill>
                <a:srgbClr val="001E4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33" name="Google Shape;333;p27"/>
          <p:cNvSpPr txBox="1"/>
          <p:nvPr/>
        </p:nvSpPr>
        <p:spPr>
          <a:xfrm>
            <a:off x="4059525" y="3709000"/>
            <a:ext cx="1920600" cy="8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001E46"/>
                </a:solidFill>
                <a:latin typeface="Montserrat"/>
                <a:ea typeface="Montserrat"/>
                <a:cs typeface="Montserrat"/>
                <a:sym typeface="Montserrat"/>
              </a:rPr>
              <a:t>As vertiports come online early carriers begin use, logistics partners reserve capacity, and the DoD secures rural service locations.</a:t>
            </a:r>
            <a:endParaRPr sz="800">
              <a:solidFill>
                <a:srgbClr val="001E4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334" name="Google Shape;334;p27"/>
          <p:cNvCxnSpPr/>
          <p:nvPr/>
        </p:nvCxnSpPr>
        <p:spPr>
          <a:xfrm>
            <a:off x="6006050" y="2105025"/>
            <a:ext cx="2157900" cy="0"/>
          </a:xfrm>
          <a:prstGeom prst="straightConnector1">
            <a:avLst/>
          </a:prstGeom>
          <a:noFill/>
          <a:ln w="38100" cap="flat" cmpd="sng">
            <a:solidFill>
              <a:srgbClr val="A7FC7E"/>
            </a:solidFill>
            <a:prstDash val="solid"/>
            <a:round/>
            <a:headEnd type="oval" w="med" len="med"/>
            <a:tailEnd type="none" w="med" len="med"/>
          </a:ln>
        </p:spPr>
      </p:cxnSp>
      <p:pic>
        <p:nvPicPr>
          <p:cNvPr id="335" name="Google Shape;335;p27" descr="File:United States Department of Defense Logo.svg - Wikipedia"/>
          <p:cNvPicPr preferRelativeResize="0"/>
          <p:nvPr/>
        </p:nvPicPr>
        <p:blipFill rotWithShape="1">
          <a:blip r:embed="rId7">
            <a:alphaModFix/>
          </a:blip>
          <a:srcRect r="50563"/>
          <a:stretch/>
        </p:blipFill>
        <p:spPr>
          <a:xfrm>
            <a:off x="7183202" y="2732236"/>
            <a:ext cx="641556" cy="48283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36" name="Google Shape;336;p27"/>
          <p:cNvGrpSpPr/>
          <p:nvPr/>
        </p:nvGrpSpPr>
        <p:grpSpPr>
          <a:xfrm>
            <a:off x="6593528" y="2757431"/>
            <a:ext cx="476959" cy="299178"/>
            <a:chOff x="4913350" y="2298325"/>
            <a:chExt cx="874353" cy="403476"/>
          </a:xfrm>
        </p:grpSpPr>
        <p:pic>
          <p:nvPicPr>
            <p:cNvPr id="337" name="Google Shape;337;p27" descr="File:Amazon icon.svg - Wikipedia"/>
            <p:cNvPicPr preferRelativeResize="0"/>
            <p:nvPr/>
          </p:nvPicPr>
          <p:blipFill rotWithShape="1">
            <a:blip r:embed="rId8">
              <a:alphaModFix/>
            </a:blip>
            <a:srcRect t="70253"/>
            <a:stretch/>
          </p:blipFill>
          <p:spPr>
            <a:xfrm>
              <a:off x="4913350" y="2441700"/>
              <a:ext cx="874353" cy="2601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38" name="Google Shape;338;p27"/>
            <p:cNvSpPr/>
            <p:nvPr/>
          </p:nvSpPr>
          <p:spPr>
            <a:xfrm rot="5400000">
              <a:off x="5213450" y="2122975"/>
              <a:ext cx="243900" cy="594600"/>
            </a:xfrm>
            <a:prstGeom prst="flowChartDelay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pic>
        <p:nvPicPr>
          <p:cNvPr id="339" name="Google Shape;339;p27" descr="Selection of delivery icons vector drawing | Free SVG"/>
          <p:cNvPicPr preferRelativeResize="0"/>
          <p:nvPr/>
        </p:nvPicPr>
        <p:blipFill rotWithShape="1">
          <a:blip r:embed="rId9">
            <a:alphaModFix/>
          </a:blip>
          <a:srcRect l="37992" t="45541" r="39289" b="28423"/>
          <a:stretch/>
        </p:blipFill>
        <p:spPr>
          <a:xfrm>
            <a:off x="7937332" y="2750504"/>
            <a:ext cx="329432" cy="37751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40" name="Google Shape;340;p27"/>
          <p:cNvGrpSpPr/>
          <p:nvPr/>
        </p:nvGrpSpPr>
        <p:grpSpPr>
          <a:xfrm>
            <a:off x="6601513" y="2310837"/>
            <a:ext cx="1628519" cy="427576"/>
            <a:chOff x="4233786" y="2357524"/>
            <a:chExt cx="1753925" cy="460502"/>
          </a:xfrm>
        </p:grpSpPr>
        <p:pic>
          <p:nvPicPr>
            <p:cNvPr id="341" name="Google Shape;341;p27" descr="File:Flag of the Red Cross.png - Wikimedia Commons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4233786" y="2357524"/>
              <a:ext cx="690925" cy="46050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2" name="Google Shape;342;p27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757750" y="2384488"/>
              <a:ext cx="614982" cy="4065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3" name="Google Shape;343;p27" descr="Pink Blimp Vector Clipart image - Free stock photo - Public Domain ...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5372738" y="2436500"/>
              <a:ext cx="614973" cy="2924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44" name="Google Shape;344;p27"/>
          <p:cNvSpPr txBox="1"/>
          <p:nvPr/>
        </p:nvSpPr>
        <p:spPr>
          <a:xfrm>
            <a:off x="6243700" y="3709000"/>
            <a:ext cx="2375400" cy="6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001E46"/>
                </a:solidFill>
                <a:latin typeface="Montserrat"/>
                <a:ea typeface="Montserrat"/>
                <a:cs typeface="Montserrat"/>
                <a:sym typeface="Montserrat"/>
              </a:rPr>
              <a:t>Regular Routes begin for eVTOL services, as regional networks are completed point-to-point service builds with demand.</a:t>
            </a:r>
            <a:endParaRPr sz="800">
              <a:solidFill>
                <a:srgbClr val="001E4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345" name="Google Shape;345;p27"/>
          <p:cNvGrpSpPr/>
          <p:nvPr/>
        </p:nvGrpSpPr>
        <p:grpSpPr>
          <a:xfrm>
            <a:off x="592325" y="1844636"/>
            <a:ext cx="1046605" cy="143281"/>
            <a:chOff x="592325" y="1768436"/>
            <a:chExt cx="1046605" cy="143281"/>
          </a:xfrm>
        </p:grpSpPr>
        <p:pic>
          <p:nvPicPr>
            <p:cNvPr id="346" name="Google Shape;346;p27" descr="File:Map pin icon green.svg - Wikimedia Commons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592325" y="1768436"/>
              <a:ext cx="105214" cy="14328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7" name="Google Shape;347;p27" descr="File:Map pin icon green.svg - Wikimedia Commons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696924" y="1768436"/>
              <a:ext cx="105214" cy="14328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8" name="Google Shape;348;p27" descr="File:Map pin icon green.svg - Wikimedia Commons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801523" y="1768436"/>
              <a:ext cx="105214" cy="14328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9" name="Google Shape;349;p27" descr="File:Map pin icon green.svg - Wikimedia Commons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906122" y="1768436"/>
              <a:ext cx="105214" cy="14328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0" name="Google Shape;350;p27" descr="File:Map pin icon green.svg - Wikimedia Commons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1010721" y="1768436"/>
              <a:ext cx="105214" cy="14328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1" name="Google Shape;351;p27" descr="File:Map pin icon green.svg - Wikimedia Commons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1115320" y="1768436"/>
              <a:ext cx="105214" cy="14328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2" name="Google Shape;352;p27" descr="File:Map pin icon green.svg - Wikimedia Commons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1219919" y="1768436"/>
              <a:ext cx="105214" cy="14328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3" name="Google Shape;353;p27" descr="File:Map pin icon green.svg - Wikimedia Commons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1324518" y="1768436"/>
              <a:ext cx="105214" cy="14328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4" name="Google Shape;354;p27" descr="File:Map pin icon green.svg - Wikimedia Commons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1429117" y="1768436"/>
              <a:ext cx="105214" cy="14328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5" name="Google Shape;355;p27" descr="File:Map pin icon green.svg - Wikimedia Commons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1533715" y="1768436"/>
              <a:ext cx="105214" cy="14328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56" name="Google Shape;356;p27"/>
          <p:cNvGrpSpPr/>
          <p:nvPr/>
        </p:nvGrpSpPr>
        <p:grpSpPr>
          <a:xfrm>
            <a:off x="1920862" y="1844636"/>
            <a:ext cx="1881880" cy="143281"/>
            <a:chOff x="1918800" y="1768436"/>
            <a:chExt cx="1881880" cy="143281"/>
          </a:xfrm>
        </p:grpSpPr>
        <p:pic>
          <p:nvPicPr>
            <p:cNvPr id="357" name="Google Shape;357;p27" descr="File:Map pin icon green.svg - Wikimedia Commons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2963273" y="1768436"/>
              <a:ext cx="105214" cy="14328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8" name="Google Shape;358;p27" descr="File:Map pin icon green.svg - Wikimedia Commons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3067872" y="1768436"/>
              <a:ext cx="105214" cy="14328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9" name="Google Shape;359;p27" descr="File:Map pin icon green.svg - Wikimedia Commons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3172471" y="1768436"/>
              <a:ext cx="105214" cy="14328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0" name="Google Shape;360;p27" descr="File:Map pin icon green.svg - Wikimedia Commons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3277070" y="1768436"/>
              <a:ext cx="105214" cy="14328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1" name="Google Shape;361;p27" descr="File:Map pin icon green.svg - Wikimedia Commons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3381669" y="1768436"/>
              <a:ext cx="105214" cy="14328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2" name="Google Shape;362;p27" descr="File:Map pin icon green.svg - Wikimedia Commons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3486268" y="1768436"/>
              <a:ext cx="105214" cy="14328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3" name="Google Shape;363;p27" descr="File:Map pin icon green.svg - Wikimedia Commons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3590867" y="1768436"/>
              <a:ext cx="105214" cy="14328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4" name="Google Shape;364;p27" descr="File:Map pin icon green.svg - Wikimedia Commons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3695465" y="1768436"/>
              <a:ext cx="105214" cy="143281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65" name="Google Shape;365;p27"/>
            <p:cNvGrpSpPr/>
            <p:nvPr/>
          </p:nvGrpSpPr>
          <p:grpSpPr>
            <a:xfrm>
              <a:off x="1918800" y="1768436"/>
              <a:ext cx="1046605" cy="143281"/>
              <a:chOff x="592325" y="1768436"/>
              <a:chExt cx="1046605" cy="143281"/>
            </a:xfrm>
          </p:grpSpPr>
          <p:pic>
            <p:nvPicPr>
              <p:cNvPr id="366" name="Google Shape;366;p27" descr="File:Map pin icon green.svg - Wikimedia Commons"/>
              <p:cNvPicPr preferRelativeResize="0"/>
              <p:nvPr/>
            </p:nvPicPr>
            <p:blipFill>
              <a:blip r:embed="rId10">
                <a:alphaModFix/>
              </a:blip>
              <a:stretch>
                <a:fillRect/>
              </a:stretch>
            </p:blipFill>
            <p:spPr>
              <a:xfrm>
                <a:off x="592325" y="1768436"/>
                <a:ext cx="105214" cy="14328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67" name="Google Shape;367;p27" descr="File:Map pin icon green.svg - Wikimedia Commons"/>
              <p:cNvPicPr preferRelativeResize="0"/>
              <p:nvPr/>
            </p:nvPicPr>
            <p:blipFill>
              <a:blip r:embed="rId10">
                <a:alphaModFix/>
              </a:blip>
              <a:stretch>
                <a:fillRect/>
              </a:stretch>
            </p:blipFill>
            <p:spPr>
              <a:xfrm>
                <a:off x="696924" y="1768436"/>
                <a:ext cx="105214" cy="14328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68" name="Google Shape;368;p27" descr="File:Map pin icon green.svg - Wikimedia Commons"/>
              <p:cNvPicPr preferRelativeResize="0"/>
              <p:nvPr/>
            </p:nvPicPr>
            <p:blipFill>
              <a:blip r:embed="rId10">
                <a:alphaModFix/>
              </a:blip>
              <a:stretch>
                <a:fillRect/>
              </a:stretch>
            </p:blipFill>
            <p:spPr>
              <a:xfrm>
                <a:off x="801523" y="1768436"/>
                <a:ext cx="105214" cy="14328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69" name="Google Shape;369;p27" descr="File:Map pin icon green.svg - Wikimedia Commons"/>
              <p:cNvPicPr preferRelativeResize="0"/>
              <p:nvPr/>
            </p:nvPicPr>
            <p:blipFill>
              <a:blip r:embed="rId10">
                <a:alphaModFix/>
              </a:blip>
              <a:stretch>
                <a:fillRect/>
              </a:stretch>
            </p:blipFill>
            <p:spPr>
              <a:xfrm>
                <a:off x="906122" y="1768436"/>
                <a:ext cx="105214" cy="14328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70" name="Google Shape;370;p27" descr="File:Map pin icon green.svg - Wikimedia Commons"/>
              <p:cNvPicPr preferRelativeResize="0"/>
              <p:nvPr/>
            </p:nvPicPr>
            <p:blipFill>
              <a:blip r:embed="rId10">
                <a:alphaModFix/>
              </a:blip>
              <a:stretch>
                <a:fillRect/>
              </a:stretch>
            </p:blipFill>
            <p:spPr>
              <a:xfrm>
                <a:off x="1010721" y="1768436"/>
                <a:ext cx="105214" cy="14328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71" name="Google Shape;371;p27" descr="File:Map pin icon green.svg - Wikimedia Commons"/>
              <p:cNvPicPr preferRelativeResize="0"/>
              <p:nvPr/>
            </p:nvPicPr>
            <p:blipFill>
              <a:blip r:embed="rId10">
                <a:alphaModFix/>
              </a:blip>
              <a:stretch>
                <a:fillRect/>
              </a:stretch>
            </p:blipFill>
            <p:spPr>
              <a:xfrm>
                <a:off x="1115320" y="1768436"/>
                <a:ext cx="105214" cy="14328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72" name="Google Shape;372;p27" descr="File:Map pin icon green.svg - Wikimedia Commons"/>
              <p:cNvPicPr preferRelativeResize="0"/>
              <p:nvPr/>
            </p:nvPicPr>
            <p:blipFill>
              <a:blip r:embed="rId10">
                <a:alphaModFix/>
              </a:blip>
              <a:stretch>
                <a:fillRect/>
              </a:stretch>
            </p:blipFill>
            <p:spPr>
              <a:xfrm>
                <a:off x="1219919" y="1768436"/>
                <a:ext cx="105214" cy="14328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73" name="Google Shape;373;p27" descr="File:Map pin icon green.svg - Wikimedia Commons"/>
              <p:cNvPicPr preferRelativeResize="0"/>
              <p:nvPr/>
            </p:nvPicPr>
            <p:blipFill>
              <a:blip r:embed="rId10">
                <a:alphaModFix/>
              </a:blip>
              <a:stretch>
                <a:fillRect/>
              </a:stretch>
            </p:blipFill>
            <p:spPr>
              <a:xfrm>
                <a:off x="1324518" y="1768436"/>
                <a:ext cx="105214" cy="14328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74" name="Google Shape;374;p27" descr="File:Map pin icon green.svg - Wikimedia Commons"/>
              <p:cNvPicPr preferRelativeResize="0"/>
              <p:nvPr/>
            </p:nvPicPr>
            <p:blipFill>
              <a:blip r:embed="rId10">
                <a:alphaModFix/>
              </a:blip>
              <a:stretch>
                <a:fillRect/>
              </a:stretch>
            </p:blipFill>
            <p:spPr>
              <a:xfrm>
                <a:off x="1429117" y="1768436"/>
                <a:ext cx="105214" cy="14328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75" name="Google Shape;375;p27" descr="File:Map pin icon green.svg - Wikimedia Commons"/>
              <p:cNvPicPr preferRelativeResize="0"/>
              <p:nvPr/>
            </p:nvPicPr>
            <p:blipFill>
              <a:blip r:embed="rId10">
                <a:alphaModFix/>
              </a:blip>
              <a:stretch>
                <a:fillRect/>
              </a:stretch>
            </p:blipFill>
            <p:spPr>
              <a:xfrm>
                <a:off x="1533715" y="1768436"/>
                <a:ext cx="105214" cy="14328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376" name="Google Shape;376;p27"/>
          <p:cNvGrpSpPr/>
          <p:nvPr/>
        </p:nvGrpSpPr>
        <p:grpSpPr>
          <a:xfrm>
            <a:off x="1924987" y="1687236"/>
            <a:ext cx="1881880" cy="143281"/>
            <a:chOff x="1918800" y="1768436"/>
            <a:chExt cx="1881880" cy="143281"/>
          </a:xfrm>
        </p:grpSpPr>
        <p:pic>
          <p:nvPicPr>
            <p:cNvPr id="377" name="Google Shape;377;p27" descr="File:Map pin icon green.svg - Wikimedia Commons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2963273" y="1768436"/>
              <a:ext cx="105214" cy="14328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8" name="Google Shape;378;p27" descr="File:Map pin icon green.svg - Wikimedia Commons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3067872" y="1768436"/>
              <a:ext cx="105214" cy="14328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9" name="Google Shape;379;p27" descr="File:Map pin icon green.svg - Wikimedia Commons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3172471" y="1768436"/>
              <a:ext cx="105214" cy="14328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0" name="Google Shape;380;p27" descr="File:Map pin icon green.svg - Wikimedia Commons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3277070" y="1768436"/>
              <a:ext cx="105214" cy="14328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1" name="Google Shape;381;p27" descr="File:Map pin icon green.svg - Wikimedia Commons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3381669" y="1768436"/>
              <a:ext cx="105214" cy="14328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2" name="Google Shape;382;p27" descr="File:Map pin icon green.svg - Wikimedia Commons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3486268" y="1768436"/>
              <a:ext cx="105214" cy="14328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3" name="Google Shape;383;p27" descr="File:Map pin icon green.svg - Wikimedia Commons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3590867" y="1768436"/>
              <a:ext cx="105214" cy="14328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4" name="Google Shape;384;p27" descr="File:Map pin icon green.svg - Wikimedia Commons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3695465" y="1768436"/>
              <a:ext cx="105214" cy="143281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85" name="Google Shape;385;p27"/>
            <p:cNvGrpSpPr/>
            <p:nvPr/>
          </p:nvGrpSpPr>
          <p:grpSpPr>
            <a:xfrm>
              <a:off x="1918800" y="1768436"/>
              <a:ext cx="1046605" cy="143281"/>
              <a:chOff x="592325" y="1768436"/>
              <a:chExt cx="1046605" cy="143281"/>
            </a:xfrm>
          </p:grpSpPr>
          <p:pic>
            <p:nvPicPr>
              <p:cNvPr id="386" name="Google Shape;386;p27" descr="File:Map pin icon green.svg - Wikimedia Commons"/>
              <p:cNvPicPr preferRelativeResize="0"/>
              <p:nvPr/>
            </p:nvPicPr>
            <p:blipFill>
              <a:blip r:embed="rId10">
                <a:alphaModFix/>
              </a:blip>
              <a:stretch>
                <a:fillRect/>
              </a:stretch>
            </p:blipFill>
            <p:spPr>
              <a:xfrm>
                <a:off x="592325" y="1768436"/>
                <a:ext cx="105214" cy="14328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87" name="Google Shape;387;p27" descr="File:Map pin icon green.svg - Wikimedia Commons"/>
              <p:cNvPicPr preferRelativeResize="0"/>
              <p:nvPr/>
            </p:nvPicPr>
            <p:blipFill>
              <a:blip r:embed="rId10">
                <a:alphaModFix/>
              </a:blip>
              <a:stretch>
                <a:fillRect/>
              </a:stretch>
            </p:blipFill>
            <p:spPr>
              <a:xfrm>
                <a:off x="696924" y="1768436"/>
                <a:ext cx="105214" cy="14328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88" name="Google Shape;388;p27" descr="File:Map pin icon green.svg - Wikimedia Commons"/>
              <p:cNvPicPr preferRelativeResize="0"/>
              <p:nvPr/>
            </p:nvPicPr>
            <p:blipFill>
              <a:blip r:embed="rId10">
                <a:alphaModFix/>
              </a:blip>
              <a:stretch>
                <a:fillRect/>
              </a:stretch>
            </p:blipFill>
            <p:spPr>
              <a:xfrm>
                <a:off x="801523" y="1768436"/>
                <a:ext cx="105214" cy="14328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89" name="Google Shape;389;p27" descr="File:Map pin icon green.svg - Wikimedia Commons"/>
              <p:cNvPicPr preferRelativeResize="0"/>
              <p:nvPr/>
            </p:nvPicPr>
            <p:blipFill>
              <a:blip r:embed="rId10">
                <a:alphaModFix/>
              </a:blip>
              <a:stretch>
                <a:fillRect/>
              </a:stretch>
            </p:blipFill>
            <p:spPr>
              <a:xfrm>
                <a:off x="906122" y="1768436"/>
                <a:ext cx="105214" cy="14328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90" name="Google Shape;390;p27" descr="File:Map pin icon green.svg - Wikimedia Commons"/>
              <p:cNvPicPr preferRelativeResize="0"/>
              <p:nvPr/>
            </p:nvPicPr>
            <p:blipFill>
              <a:blip r:embed="rId10">
                <a:alphaModFix/>
              </a:blip>
              <a:stretch>
                <a:fillRect/>
              </a:stretch>
            </p:blipFill>
            <p:spPr>
              <a:xfrm>
                <a:off x="1010721" y="1768436"/>
                <a:ext cx="105214" cy="14328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91" name="Google Shape;391;p27" descr="File:Map pin icon green.svg - Wikimedia Commons"/>
              <p:cNvPicPr preferRelativeResize="0"/>
              <p:nvPr/>
            </p:nvPicPr>
            <p:blipFill>
              <a:blip r:embed="rId10">
                <a:alphaModFix/>
              </a:blip>
              <a:stretch>
                <a:fillRect/>
              </a:stretch>
            </p:blipFill>
            <p:spPr>
              <a:xfrm>
                <a:off x="1115320" y="1768436"/>
                <a:ext cx="105214" cy="14328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92" name="Google Shape;392;p27" descr="File:Map pin icon green.svg - Wikimedia Commons"/>
              <p:cNvPicPr preferRelativeResize="0"/>
              <p:nvPr/>
            </p:nvPicPr>
            <p:blipFill>
              <a:blip r:embed="rId10">
                <a:alphaModFix/>
              </a:blip>
              <a:stretch>
                <a:fillRect/>
              </a:stretch>
            </p:blipFill>
            <p:spPr>
              <a:xfrm>
                <a:off x="1219919" y="1768436"/>
                <a:ext cx="105214" cy="14328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93" name="Google Shape;393;p27" descr="File:Map pin icon green.svg - Wikimedia Commons"/>
              <p:cNvPicPr preferRelativeResize="0"/>
              <p:nvPr/>
            </p:nvPicPr>
            <p:blipFill>
              <a:blip r:embed="rId10">
                <a:alphaModFix/>
              </a:blip>
              <a:stretch>
                <a:fillRect/>
              </a:stretch>
            </p:blipFill>
            <p:spPr>
              <a:xfrm>
                <a:off x="1324518" y="1768436"/>
                <a:ext cx="105214" cy="14328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94" name="Google Shape;394;p27" descr="File:Map pin icon green.svg - Wikimedia Commons"/>
              <p:cNvPicPr preferRelativeResize="0"/>
              <p:nvPr/>
            </p:nvPicPr>
            <p:blipFill>
              <a:blip r:embed="rId10">
                <a:alphaModFix/>
              </a:blip>
              <a:stretch>
                <a:fillRect/>
              </a:stretch>
            </p:blipFill>
            <p:spPr>
              <a:xfrm>
                <a:off x="1429117" y="1768436"/>
                <a:ext cx="105214" cy="14328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95" name="Google Shape;395;p27" descr="File:Map pin icon green.svg - Wikimedia Commons"/>
              <p:cNvPicPr preferRelativeResize="0"/>
              <p:nvPr/>
            </p:nvPicPr>
            <p:blipFill>
              <a:blip r:embed="rId10">
                <a:alphaModFix/>
              </a:blip>
              <a:stretch>
                <a:fillRect/>
              </a:stretch>
            </p:blipFill>
            <p:spPr>
              <a:xfrm>
                <a:off x="1533715" y="1768436"/>
                <a:ext cx="105214" cy="14328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396" name="Google Shape;396;p27"/>
          <p:cNvGrpSpPr/>
          <p:nvPr/>
        </p:nvGrpSpPr>
        <p:grpSpPr>
          <a:xfrm>
            <a:off x="1924987" y="1518936"/>
            <a:ext cx="1881880" cy="143281"/>
            <a:chOff x="1918800" y="1768436"/>
            <a:chExt cx="1881880" cy="143281"/>
          </a:xfrm>
        </p:grpSpPr>
        <p:pic>
          <p:nvPicPr>
            <p:cNvPr id="397" name="Google Shape;397;p27" descr="File:Map pin icon green.svg - Wikimedia Commons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2963273" y="1768436"/>
              <a:ext cx="105214" cy="14328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8" name="Google Shape;398;p27" descr="File:Map pin icon green.svg - Wikimedia Commons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3067872" y="1768436"/>
              <a:ext cx="105214" cy="14328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9" name="Google Shape;399;p27" descr="File:Map pin icon green.svg - Wikimedia Commons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3172471" y="1768436"/>
              <a:ext cx="105214" cy="14328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0" name="Google Shape;400;p27" descr="File:Map pin icon green.svg - Wikimedia Commons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3277070" y="1768436"/>
              <a:ext cx="105214" cy="14328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1" name="Google Shape;401;p27" descr="File:Map pin icon green.svg - Wikimedia Commons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3381669" y="1768436"/>
              <a:ext cx="105214" cy="14328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2" name="Google Shape;402;p27" descr="File:Map pin icon green.svg - Wikimedia Commons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3486268" y="1768436"/>
              <a:ext cx="105214" cy="14328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3" name="Google Shape;403;p27" descr="File:Map pin icon green.svg - Wikimedia Commons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3590867" y="1768436"/>
              <a:ext cx="105214" cy="14328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4" name="Google Shape;404;p27" descr="File:Map pin icon green.svg - Wikimedia Commons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3695465" y="1768436"/>
              <a:ext cx="105214" cy="143281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05" name="Google Shape;405;p27"/>
            <p:cNvGrpSpPr/>
            <p:nvPr/>
          </p:nvGrpSpPr>
          <p:grpSpPr>
            <a:xfrm>
              <a:off x="1918800" y="1768436"/>
              <a:ext cx="1046605" cy="143281"/>
              <a:chOff x="592325" y="1768436"/>
              <a:chExt cx="1046605" cy="143281"/>
            </a:xfrm>
          </p:grpSpPr>
          <p:pic>
            <p:nvPicPr>
              <p:cNvPr id="406" name="Google Shape;406;p27" descr="File:Map pin icon green.svg - Wikimedia Commons"/>
              <p:cNvPicPr preferRelativeResize="0"/>
              <p:nvPr/>
            </p:nvPicPr>
            <p:blipFill>
              <a:blip r:embed="rId10">
                <a:alphaModFix/>
              </a:blip>
              <a:stretch>
                <a:fillRect/>
              </a:stretch>
            </p:blipFill>
            <p:spPr>
              <a:xfrm>
                <a:off x="592325" y="1768436"/>
                <a:ext cx="105214" cy="14328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07" name="Google Shape;407;p27" descr="File:Map pin icon green.svg - Wikimedia Commons"/>
              <p:cNvPicPr preferRelativeResize="0"/>
              <p:nvPr/>
            </p:nvPicPr>
            <p:blipFill>
              <a:blip r:embed="rId10">
                <a:alphaModFix/>
              </a:blip>
              <a:stretch>
                <a:fillRect/>
              </a:stretch>
            </p:blipFill>
            <p:spPr>
              <a:xfrm>
                <a:off x="696924" y="1768436"/>
                <a:ext cx="105214" cy="14328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08" name="Google Shape;408;p27" descr="File:Map pin icon green.svg - Wikimedia Commons"/>
              <p:cNvPicPr preferRelativeResize="0"/>
              <p:nvPr/>
            </p:nvPicPr>
            <p:blipFill>
              <a:blip r:embed="rId10">
                <a:alphaModFix/>
              </a:blip>
              <a:stretch>
                <a:fillRect/>
              </a:stretch>
            </p:blipFill>
            <p:spPr>
              <a:xfrm>
                <a:off x="801523" y="1768436"/>
                <a:ext cx="105214" cy="14328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09" name="Google Shape;409;p27" descr="File:Map pin icon green.svg - Wikimedia Commons"/>
              <p:cNvPicPr preferRelativeResize="0"/>
              <p:nvPr/>
            </p:nvPicPr>
            <p:blipFill>
              <a:blip r:embed="rId10">
                <a:alphaModFix/>
              </a:blip>
              <a:stretch>
                <a:fillRect/>
              </a:stretch>
            </p:blipFill>
            <p:spPr>
              <a:xfrm>
                <a:off x="906122" y="1768436"/>
                <a:ext cx="105214" cy="14328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10" name="Google Shape;410;p27" descr="File:Map pin icon green.svg - Wikimedia Commons"/>
              <p:cNvPicPr preferRelativeResize="0"/>
              <p:nvPr/>
            </p:nvPicPr>
            <p:blipFill>
              <a:blip r:embed="rId10">
                <a:alphaModFix/>
              </a:blip>
              <a:stretch>
                <a:fillRect/>
              </a:stretch>
            </p:blipFill>
            <p:spPr>
              <a:xfrm>
                <a:off x="1010721" y="1768436"/>
                <a:ext cx="105214" cy="14328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11" name="Google Shape;411;p27" descr="File:Map pin icon green.svg - Wikimedia Commons"/>
              <p:cNvPicPr preferRelativeResize="0"/>
              <p:nvPr/>
            </p:nvPicPr>
            <p:blipFill>
              <a:blip r:embed="rId10">
                <a:alphaModFix/>
              </a:blip>
              <a:stretch>
                <a:fillRect/>
              </a:stretch>
            </p:blipFill>
            <p:spPr>
              <a:xfrm>
                <a:off x="1115320" y="1768436"/>
                <a:ext cx="105214" cy="14328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12" name="Google Shape;412;p27" descr="File:Map pin icon green.svg - Wikimedia Commons"/>
              <p:cNvPicPr preferRelativeResize="0"/>
              <p:nvPr/>
            </p:nvPicPr>
            <p:blipFill>
              <a:blip r:embed="rId10">
                <a:alphaModFix/>
              </a:blip>
              <a:stretch>
                <a:fillRect/>
              </a:stretch>
            </p:blipFill>
            <p:spPr>
              <a:xfrm>
                <a:off x="1219919" y="1768436"/>
                <a:ext cx="105214" cy="14328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13" name="Google Shape;413;p27" descr="File:Map pin icon green.svg - Wikimedia Commons"/>
              <p:cNvPicPr preferRelativeResize="0"/>
              <p:nvPr/>
            </p:nvPicPr>
            <p:blipFill>
              <a:blip r:embed="rId10">
                <a:alphaModFix/>
              </a:blip>
              <a:stretch>
                <a:fillRect/>
              </a:stretch>
            </p:blipFill>
            <p:spPr>
              <a:xfrm>
                <a:off x="1324518" y="1768436"/>
                <a:ext cx="105214" cy="14328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14" name="Google Shape;414;p27" descr="File:Map pin icon green.svg - Wikimedia Commons"/>
              <p:cNvPicPr preferRelativeResize="0"/>
              <p:nvPr/>
            </p:nvPicPr>
            <p:blipFill>
              <a:blip r:embed="rId10">
                <a:alphaModFix/>
              </a:blip>
              <a:stretch>
                <a:fillRect/>
              </a:stretch>
            </p:blipFill>
            <p:spPr>
              <a:xfrm>
                <a:off x="1429117" y="1768436"/>
                <a:ext cx="105214" cy="14328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15" name="Google Shape;415;p27" descr="File:Map pin icon green.svg - Wikimedia Commons"/>
              <p:cNvPicPr preferRelativeResize="0"/>
              <p:nvPr/>
            </p:nvPicPr>
            <p:blipFill>
              <a:blip r:embed="rId10">
                <a:alphaModFix/>
              </a:blip>
              <a:stretch>
                <a:fillRect/>
              </a:stretch>
            </p:blipFill>
            <p:spPr>
              <a:xfrm>
                <a:off x="1533715" y="1768436"/>
                <a:ext cx="105214" cy="14328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pic>
        <p:nvPicPr>
          <p:cNvPr id="416" name="Google Shape;416;p27" descr="File:Map pin icon green.svg - Wikimedia Commons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109998" y="1834286"/>
            <a:ext cx="105214" cy="143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417" name="Google Shape;417;p27" descr="File:Map pin icon green.svg - Wikimedia Commons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214597" y="1834286"/>
            <a:ext cx="105214" cy="143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418" name="Google Shape;418;p27" descr="File:Map pin icon green.svg - Wikimedia Commons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319196" y="1834286"/>
            <a:ext cx="105214" cy="143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419" name="Google Shape;419;p27" descr="File:Map pin icon green.svg - Wikimedia Commons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423795" y="1834286"/>
            <a:ext cx="105214" cy="143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420" name="Google Shape;420;p27" descr="File:Map pin icon green.svg - Wikimedia Commons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528394" y="1834286"/>
            <a:ext cx="105214" cy="143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421" name="Google Shape;421;p27" descr="File:Map pin icon green.svg - Wikimedia Commons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632993" y="1834286"/>
            <a:ext cx="105214" cy="143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422" name="Google Shape;422;p27" descr="File:Map pin icon green.svg - Wikimedia Commons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737592" y="1834286"/>
            <a:ext cx="105214" cy="143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423" name="Google Shape;423;p27" descr="File:Map pin icon green.svg - Wikimedia Commons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842190" y="1834286"/>
            <a:ext cx="105214" cy="14328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24" name="Google Shape;424;p27"/>
          <p:cNvGrpSpPr/>
          <p:nvPr/>
        </p:nvGrpSpPr>
        <p:grpSpPr>
          <a:xfrm>
            <a:off x="4065525" y="1834286"/>
            <a:ext cx="1046605" cy="143281"/>
            <a:chOff x="592325" y="1768436"/>
            <a:chExt cx="1046605" cy="143281"/>
          </a:xfrm>
        </p:grpSpPr>
        <p:pic>
          <p:nvPicPr>
            <p:cNvPr id="425" name="Google Shape;425;p27" descr="File:Map pin icon green.svg - Wikimedia Commons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592325" y="1768436"/>
              <a:ext cx="105214" cy="14328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6" name="Google Shape;426;p27" descr="File:Map pin icon green.svg - Wikimedia Commons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696924" y="1768436"/>
              <a:ext cx="105214" cy="14328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7" name="Google Shape;427;p27" descr="File:Map pin icon green.svg - Wikimedia Commons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801523" y="1768436"/>
              <a:ext cx="105214" cy="14328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8" name="Google Shape;428;p27" descr="File:Map pin icon green.svg - Wikimedia Commons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906122" y="1768436"/>
              <a:ext cx="105214" cy="14328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9" name="Google Shape;429;p27" descr="File:Map pin icon green.svg - Wikimedia Commons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1010721" y="1768436"/>
              <a:ext cx="105214" cy="14328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0" name="Google Shape;430;p27" descr="File:Map pin icon green.svg - Wikimedia Commons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1115320" y="1768436"/>
              <a:ext cx="105214" cy="14328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1" name="Google Shape;431;p27" descr="File:Map pin icon green.svg - Wikimedia Commons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1219919" y="1768436"/>
              <a:ext cx="105214" cy="14328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2" name="Google Shape;432;p27" descr="File:Map pin icon green.svg - Wikimedia Commons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1324518" y="1768436"/>
              <a:ext cx="105214" cy="14328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3" name="Google Shape;433;p27" descr="File:Map pin icon green.svg - Wikimedia Commons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1429117" y="1768436"/>
              <a:ext cx="105214" cy="14328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4" name="Google Shape;434;p27" descr="File:Map pin icon green.svg - Wikimedia Commons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1533715" y="1768436"/>
              <a:ext cx="105214" cy="14328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35" name="Google Shape;435;p27" descr="File:Map pin icon green.svg - Wikimedia Commons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114123" y="1676886"/>
            <a:ext cx="105214" cy="143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436" name="Google Shape;436;p27" descr="File:Map pin icon green.svg - Wikimedia Commons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218722" y="1676886"/>
            <a:ext cx="105214" cy="143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437" name="Google Shape;437;p27" descr="File:Map pin icon green.svg - Wikimedia Commons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323321" y="1676886"/>
            <a:ext cx="105214" cy="143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438" name="Google Shape;438;p27" descr="File:Map pin icon green.svg - Wikimedia Commons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427920" y="1676886"/>
            <a:ext cx="105214" cy="143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439" name="Google Shape;439;p27" descr="File:Map pin icon green.svg - Wikimedia Commons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532519" y="1676886"/>
            <a:ext cx="105214" cy="143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440" name="Google Shape;440;p27" descr="File:Map pin icon green.svg - Wikimedia Commons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637118" y="1676886"/>
            <a:ext cx="105214" cy="143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441" name="Google Shape;441;p27" descr="File:Map pin icon green.svg - Wikimedia Commons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741717" y="1676886"/>
            <a:ext cx="105214" cy="143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442" name="Google Shape;442;p27" descr="File:Map pin icon green.svg - Wikimedia Commons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846315" y="1676886"/>
            <a:ext cx="105214" cy="14328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43" name="Google Shape;443;p27"/>
          <p:cNvGrpSpPr/>
          <p:nvPr/>
        </p:nvGrpSpPr>
        <p:grpSpPr>
          <a:xfrm>
            <a:off x="4069650" y="1676886"/>
            <a:ext cx="1046605" cy="143281"/>
            <a:chOff x="592325" y="1768436"/>
            <a:chExt cx="1046605" cy="143281"/>
          </a:xfrm>
        </p:grpSpPr>
        <p:pic>
          <p:nvPicPr>
            <p:cNvPr id="444" name="Google Shape;444;p27" descr="File:Map pin icon green.svg - Wikimedia Commons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592325" y="1768436"/>
              <a:ext cx="105214" cy="14328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5" name="Google Shape;445;p27" descr="File:Map pin icon green.svg - Wikimedia Commons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696924" y="1768436"/>
              <a:ext cx="105214" cy="14328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6" name="Google Shape;446;p27" descr="File:Map pin icon green.svg - Wikimedia Commons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801523" y="1768436"/>
              <a:ext cx="105214" cy="14328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7" name="Google Shape;447;p27" descr="File:Map pin icon green.svg - Wikimedia Commons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906122" y="1768436"/>
              <a:ext cx="105214" cy="14328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8" name="Google Shape;448;p27" descr="File:Map pin icon green.svg - Wikimedia Commons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1010721" y="1768436"/>
              <a:ext cx="105214" cy="14328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9" name="Google Shape;449;p27" descr="File:Map pin icon green.svg - Wikimedia Commons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1115320" y="1768436"/>
              <a:ext cx="105214" cy="14328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0" name="Google Shape;450;p27" descr="File:Map pin icon green.svg - Wikimedia Commons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1219919" y="1768436"/>
              <a:ext cx="105214" cy="14328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1" name="Google Shape;451;p27" descr="File:Map pin icon green.svg - Wikimedia Commons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1324518" y="1768436"/>
              <a:ext cx="105214" cy="14328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2" name="Google Shape;452;p27" descr="File:Map pin icon green.svg - Wikimedia Commons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1429117" y="1768436"/>
              <a:ext cx="105214" cy="14328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3" name="Google Shape;453;p27" descr="File:Map pin icon green.svg - Wikimedia Commons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1533715" y="1768436"/>
              <a:ext cx="105214" cy="14328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54" name="Google Shape;454;p27" descr="File:Map pin icon green.svg - Wikimedia Commons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114123" y="1508586"/>
            <a:ext cx="105214" cy="143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455" name="Google Shape;455;p27" descr="File:Map pin icon green.svg - Wikimedia Commons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218722" y="1508586"/>
            <a:ext cx="105214" cy="143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456" name="Google Shape;456;p27" descr="File:Map pin icon green.svg - Wikimedia Commons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323321" y="1508586"/>
            <a:ext cx="105214" cy="143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457" name="Google Shape;457;p27" descr="File:Map pin icon green.svg - Wikimedia Commons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427920" y="1508586"/>
            <a:ext cx="105214" cy="143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458" name="Google Shape;458;p27" descr="File:Map pin icon green.svg - Wikimedia Commons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532519" y="1508586"/>
            <a:ext cx="105214" cy="143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459" name="Google Shape;459;p27" descr="File:Map pin icon green.svg - Wikimedia Commons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637118" y="1508586"/>
            <a:ext cx="105214" cy="143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p27" descr="File:Map pin icon green.svg - Wikimedia Commons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741717" y="1508586"/>
            <a:ext cx="105214" cy="143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461" name="Google Shape;461;p27" descr="File:Map pin icon green.svg - Wikimedia Commons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846315" y="1508586"/>
            <a:ext cx="105214" cy="14328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62" name="Google Shape;462;p27"/>
          <p:cNvGrpSpPr/>
          <p:nvPr/>
        </p:nvGrpSpPr>
        <p:grpSpPr>
          <a:xfrm>
            <a:off x="4069650" y="1508586"/>
            <a:ext cx="1046605" cy="143281"/>
            <a:chOff x="592325" y="1768436"/>
            <a:chExt cx="1046605" cy="143281"/>
          </a:xfrm>
        </p:grpSpPr>
        <p:pic>
          <p:nvPicPr>
            <p:cNvPr id="463" name="Google Shape;463;p27" descr="File:Map pin icon green.svg - Wikimedia Commons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592325" y="1768436"/>
              <a:ext cx="105214" cy="14328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4" name="Google Shape;464;p27" descr="File:Map pin icon green.svg - Wikimedia Commons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696924" y="1768436"/>
              <a:ext cx="105214" cy="14328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5" name="Google Shape;465;p27" descr="File:Map pin icon green.svg - Wikimedia Commons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801523" y="1768436"/>
              <a:ext cx="105214" cy="14328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6" name="Google Shape;466;p27" descr="File:Map pin icon green.svg - Wikimedia Commons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906122" y="1768436"/>
              <a:ext cx="105214" cy="14328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7" name="Google Shape;467;p27" descr="File:Map pin icon green.svg - Wikimedia Commons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1010721" y="1768436"/>
              <a:ext cx="105214" cy="14328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8" name="Google Shape;468;p27" descr="File:Map pin icon green.svg - Wikimedia Commons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1115320" y="1768436"/>
              <a:ext cx="105214" cy="14328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9" name="Google Shape;469;p27" descr="File:Map pin icon green.svg - Wikimedia Commons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1219919" y="1768436"/>
              <a:ext cx="105214" cy="14328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0" name="Google Shape;470;p27" descr="File:Map pin icon green.svg - Wikimedia Commons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1324518" y="1768436"/>
              <a:ext cx="105214" cy="14328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1" name="Google Shape;471;p27" descr="File:Map pin icon green.svg - Wikimedia Commons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1429117" y="1768436"/>
              <a:ext cx="105214" cy="14328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2" name="Google Shape;472;p27" descr="File:Map pin icon green.svg - Wikimedia Commons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1533715" y="1768436"/>
              <a:ext cx="105214" cy="14328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73" name="Google Shape;473;p27" descr="File:Map pin icon green.svg - Wikimedia Commons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103998" y="1339986"/>
            <a:ext cx="105214" cy="143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474" name="Google Shape;474;p27" descr="File:Map pin icon green.svg - Wikimedia Commons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208597" y="1339986"/>
            <a:ext cx="105214" cy="143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475" name="Google Shape;475;p27" descr="File:Map pin icon green.svg - Wikimedia Commons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313196" y="1339986"/>
            <a:ext cx="105214" cy="143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476" name="Google Shape;476;p27" descr="File:Map pin icon green.svg - Wikimedia Commons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417795" y="1339986"/>
            <a:ext cx="105214" cy="143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477" name="Google Shape;477;p27" descr="File:Map pin icon green.svg - Wikimedia Commons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522394" y="1339986"/>
            <a:ext cx="105214" cy="143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478" name="Google Shape;478;p27" descr="File:Map pin icon green.svg - Wikimedia Commons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626993" y="1339986"/>
            <a:ext cx="105214" cy="143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479" name="Google Shape;479;p27" descr="File:Map pin icon green.svg - Wikimedia Commons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731592" y="1339986"/>
            <a:ext cx="105214" cy="143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480" name="Google Shape;480;p27" descr="File:Map pin icon green.svg - Wikimedia Commons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836190" y="1339986"/>
            <a:ext cx="105214" cy="14328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81" name="Google Shape;481;p27"/>
          <p:cNvGrpSpPr/>
          <p:nvPr/>
        </p:nvGrpSpPr>
        <p:grpSpPr>
          <a:xfrm>
            <a:off x="4059525" y="1339986"/>
            <a:ext cx="1046605" cy="143281"/>
            <a:chOff x="592325" y="1768436"/>
            <a:chExt cx="1046605" cy="143281"/>
          </a:xfrm>
        </p:grpSpPr>
        <p:pic>
          <p:nvPicPr>
            <p:cNvPr id="482" name="Google Shape;482;p27" descr="File:Map pin icon green.svg - Wikimedia Commons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592325" y="1768436"/>
              <a:ext cx="105214" cy="14328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83" name="Google Shape;483;p27" descr="File:Map pin icon green.svg - Wikimedia Commons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696924" y="1768436"/>
              <a:ext cx="105214" cy="14328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84" name="Google Shape;484;p27" descr="File:Map pin icon green.svg - Wikimedia Commons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801523" y="1768436"/>
              <a:ext cx="105214" cy="14328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85" name="Google Shape;485;p27" descr="File:Map pin icon green.svg - Wikimedia Commons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906122" y="1768436"/>
              <a:ext cx="105214" cy="14328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86" name="Google Shape;486;p27" descr="File:Map pin icon green.svg - Wikimedia Commons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1010721" y="1768436"/>
              <a:ext cx="105214" cy="14328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87" name="Google Shape;487;p27" descr="File:Map pin icon green.svg - Wikimedia Commons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1115320" y="1768436"/>
              <a:ext cx="105214" cy="14328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88" name="Google Shape;488;p27" descr="File:Map pin icon green.svg - Wikimedia Commons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1219919" y="1768436"/>
              <a:ext cx="105214" cy="14328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89" name="Google Shape;489;p27" descr="File:Map pin icon green.svg - Wikimedia Commons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1324518" y="1768436"/>
              <a:ext cx="105214" cy="14328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90" name="Google Shape;490;p27" descr="File:Map pin icon green.svg - Wikimedia Commons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1429117" y="1768436"/>
              <a:ext cx="105214" cy="14328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91" name="Google Shape;491;p27" descr="File:Map pin icon green.svg - Wikimedia Commons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1533715" y="1768436"/>
              <a:ext cx="105214" cy="14328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92" name="Google Shape;492;p27" descr="File:Map pin icon green.svg - Wikimedia Commons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268823" y="1838036"/>
            <a:ext cx="105214" cy="143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493" name="Google Shape;493;p27" descr="File:Map pin icon green.svg - Wikimedia Commons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373422" y="1838036"/>
            <a:ext cx="105214" cy="143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494" name="Google Shape;494;p27" descr="File:Map pin icon green.svg - Wikimedia Commons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478021" y="1838036"/>
            <a:ext cx="105214" cy="143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495" name="Google Shape;495;p27" descr="File:Map pin icon green.svg - Wikimedia Commons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582620" y="1838036"/>
            <a:ext cx="105214" cy="143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496" name="Google Shape;496;p27" descr="File:Map pin icon green.svg - Wikimedia Commons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687219" y="1838036"/>
            <a:ext cx="105214" cy="143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497" name="Google Shape;497;p27" descr="File:Map pin icon green.svg - Wikimedia Commons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791818" y="1838036"/>
            <a:ext cx="105214" cy="143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498" name="Google Shape;498;p27" descr="File:Map pin icon green.svg - Wikimedia Commons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896417" y="1838036"/>
            <a:ext cx="105214" cy="143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499" name="Google Shape;499;p27" descr="File:Map pin icon green.svg - Wikimedia Commons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8001015" y="1838036"/>
            <a:ext cx="105214" cy="14328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00" name="Google Shape;500;p27"/>
          <p:cNvGrpSpPr/>
          <p:nvPr/>
        </p:nvGrpSpPr>
        <p:grpSpPr>
          <a:xfrm>
            <a:off x="6224350" y="1838036"/>
            <a:ext cx="1046605" cy="143281"/>
            <a:chOff x="592325" y="1768436"/>
            <a:chExt cx="1046605" cy="143281"/>
          </a:xfrm>
        </p:grpSpPr>
        <p:pic>
          <p:nvPicPr>
            <p:cNvPr id="501" name="Google Shape;501;p27" descr="File:Map pin icon green.svg - Wikimedia Commons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592325" y="1768436"/>
              <a:ext cx="105214" cy="14328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2" name="Google Shape;502;p27" descr="File:Map pin icon green.svg - Wikimedia Commons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696924" y="1768436"/>
              <a:ext cx="105214" cy="14328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3" name="Google Shape;503;p27" descr="File:Map pin icon green.svg - Wikimedia Commons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801523" y="1768436"/>
              <a:ext cx="105214" cy="14328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4" name="Google Shape;504;p27" descr="File:Map pin icon green.svg - Wikimedia Commons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906122" y="1768436"/>
              <a:ext cx="105214" cy="14328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5" name="Google Shape;505;p27" descr="File:Map pin icon green.svg - Wikimedia Commons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1010721" y="1768436"/>
              <a:ext cx="105214" cy="14328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6" name="Google Shape;506;p27" descr="File:Map pin icon green.svg - Wikimedia Commons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1115320" y="1768436"/>
              <a:ext cx="105214" cy="14328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7" name="Google Shape;507;p27" descr="File:Map pin icon green.svg - Wikimedia Commons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1219919" y="1768436"/>
              <a:ext cx="105214" cy="14328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8" name="Google Shape;508;p27" descr="File:Map pin icon green.svg - Wikimedia Commons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1324518" y="1768436"/>
              <a:ext cx="105214" cy="14328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9" name="Google Shape;509;p27" descr="File:Map pin icon green.svg - Wikimedia Commons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1429117" y="1768436"/>
              <a:ext cx="105214" cy="14328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0" name="Google Shape;510;p27" descr="File:Map pin icon green.svg - Wikimedia Commons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1533715" y="1768436"/>
              <a:ext cx="105214" cy="14328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11" name="Google Shape;511;p27" descr="File:Map pin icon green.svg - Wikimedia Commons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272948" y="1680636"/>
            <a:ext cx="105214" cy="143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" name="Google Shape;512;p27" descr="File:Map pin icon green.svg - Wikimedia Commons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377547" y="1680636"/>
            <a:ext cx="105214" cy="143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513" name="Google Shape;513;p27" descr="File:Map pin icon green.svg - Wikimedia Commons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482146" y="1680636"/>
            <a:ext cx="105214" cy="143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514" name="Google Shape;514;p27" descr="File:Map pin icon green.svg - Wikimedia Commons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586745" y="1680636"/>
            <a:ext cx="105214" cy="143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515" name="Google Shape;515;p27" descr="File:Map pin icon green.svg - Wikimedia Commons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691344" y="1680636"/>
            <a:ext cx="105214" cy="143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516" name="Google Shape;516;p27" descr="File:Map pin icon green.svg - Wikimedia Commons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795943" y="1680636"/>
            <a:ext cx="105214" cy="143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517" name="Google Shape;517;p27" descr="File:Map pin icon green.svg - Wikimedia Commons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900542" y="1680636"/>
            <a:ext cx="105214" cy="143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518" name="Google Shape;518;p27" descr="File:Map pin icon green.svg - Wikimedia Commons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8005140" y="1680636"/>
            <a:ext cx="105214" cy="14328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19" name="Google Shape;519;p27"/>
          <p:cNvGrpSpPr/>
          <p:nvPr/>
        </p:nvGrpSpPr>
        <p:grpSpPr>
          <a:xfrm>
            <a:off x="6228475" y="1680636"/>
            <a:ext cx="1046605" cy="143281"/>
            <a:chOff x="592325" y="1768436"/>
            <a:chExt cx="1046605" cy="143281"/>
          </a:xfrm>
        </p:grpSpPr>
        <p:pic>
          <p:nvPicPr>
            <p:cNvPr id="520" name="Google Shape;520;p27" descr="File:Map pin icon green.svg - Wikimedia Commons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592325" y="1768436"/>
              <a:ext cx="105214" cy="14328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1" name="Google Shape;521;p27" descr="File:Map pin icon green.svg - Wikimedia Commons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696924" y="1768436"/>
              <a:ext cx="105214" cy="14328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2" name="Google Shape;522;p27" descr="File:Map pin icon green.svg - Wikimedia Commons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801523" y="1768436"/>
              <a:ext cx="105214" cy="14328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3" name="Google Shape;523;p27" descr="File:Map pin icon green.svg - Wikimedia Commons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906122" y="1768436"/>
              <a:ext cx="105214" cy="14328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4" name="Google Shape;524;p27" descr="File:Map pin icon green.svg - Wikimedia Commons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1010721" y="1768436"/>
              <a:ext cx="105214" cy="14328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5" name="Google Shape;525;p27" descr="File:Map pin icon green.svg - Wikimedia Commons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1115320" y="1768436"/>
              <a:ext cx="105214" cy="14328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6" name="Google Shape;526;p27" descr="File:Map pin icon green.svg - Wikimedia Commons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1219919" y="1768436"/>
              <a:ext cx="105214" cy="14328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7" name="Google Shape;527;p27" descr="File:Map pin icon green.svg - Wikimedia Commons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1324518" y="1768436"/>
              <a:ext cx="105214" cy="14328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8" name="Google Shape;528;p27" descr="File:Map pin icon green.svg - Wikimedia Commons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1429117" y="1768436"/>
              <a:ext cx="105214" cy="14328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9" name="Google Shape;529;p27" descr="File:Map pin icon green.svg - Wikimedia Commons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1533715" y="1768436"/>
              <a:ext cx="105214" cy="14328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30" name="Google Shape;530;p27" descr="File:Map pin icon green.svg - Wikimedia Commons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272948" y="1512336"/>
            <a:ext cx="105214" cy="143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531" name="Google Shape;531;p27" descr="File:Map pin icon green.svg - Wikimedia Commons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377547" y="1512336"/>
            <a:ext cx="105214" cy="143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532" name="Google Shape;532;p27" descr="File:Map pin icon green.svg - Wikimedia Commons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482146" y="1512336"/>
            <a:ext cx="105214" cy="143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533" name="Google Shape;533;p27" descr="File:Map pin icon green.svg - Wikimedia Commons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586745" y="1512336"/>
            <a:ext cx="105214" cy="143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534" name="Google Shape;534;p27" descr="File:Map pin icon green.svg - Wikimedia Commons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691344" y="1512336"/>
            <a:ext cx="105214" cy="143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535" name="Google Shape;535;p27" descr="File:Map pin icon green.svg - Wikimedia Commons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795943" y="1512336"/>
            <a:ext cx="105214" cy="143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536" name="Google Shape;536;p27" descr="File:Map pin icon green.svg - Wikimedia Commons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900542" y="1512336"/>
            <a:ext cx="105214" cy="143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537" name="Google Shape;537;p27" descr="File:Map pin icon green.svg - Wikimedia Commons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8005140" y="1512336"/>
            <a:ext cx="105214" cy="14328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38" name="Google Shape;538;p27"/>
          <p:cNvGrpSpPr/>
          <p:nvPr/>
        </p:nvGrpSpPr>
        <p:grpSpPr>
          <a:xfrm>
            <a:off x="6228475" y="1512336"/>
            <a:ext cx="1046605" cy="143281"/>
            <a:chOff x="592325" y="1768436"/>
            <a:chExt cx="1046605" cy="143281"/>
          </a:xfrm>
        </p:grpSpPr>
        <p:pic>
          <p:nvPicPr>
            <p:cNvPr id="539" name="Google Shape;539;p27" descr="File:Map pin icon green.svg - Wikimedia Commons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592325" y="1768436"/>
              <a:ext cx="105214" cy="14328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0" name="Google Shape;540;p27" descr="File:Map pin icon green.svg - Wikimedia Commons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696924" y="1768436"/>
              <a:ext cx="105214" cy="14328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1" name="Google Shape;541;p27" descr="File:Map pin icon green.svg - Wikimedia Commons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801523" y="1768436"/>
              <a:ext cx="105214" cy="14328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2" name="Google Shape;542;p27" descr="File:Map pin icon green.svg - Wikimedia Commons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906122" y="1768436"/>
              <a:ext cx="105214" cy="14328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3" name="Google Shape;543;p27" descr="File:Map pin icon green.svg - Wikimedia Commons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1010721" y="1768436"/>
              <a:ext cx="105214" cy="14328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4" name="Google Shape;544;p27" descr="File:Map pin icon green.svg - Wikimedia Commons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1115320" y="1768436"/>
              <a:ext cx="105214" cy="14328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5" name="Google Shape;545;p27" descr="File:Map pin icon green.svg - Wikimedia Commons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1219919" y="1768436"/>
              <a:ext cx="105214" cy="14328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6" name="Google Shape;546;p27" descr="File:Map pin icon green.svg - Wikimedia Commons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1324518" y="1768436"/>
              <a:ext cx="105214" cy="14328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7" name="Google Shape;547;p27" descr="File:Map pin icon green.svg - Wikimedia Commons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1429117" y="1768436"/>
              <a:ext cx="105214" cy="14328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8" name="Google Shape;548;p27" descr="File:Map pin icon green.svg - Wikimedia Commons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1533715" y="1768436"/>
              <a:ext cx="105214" cy="14328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49" name="Google Shape;549;p27" descr="File:Map pin icon green.svg - Wikimedia Commons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8106156" y="1838036"/>
            <a:ext cx="105214" cy="143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550" name="Google Shape;550;p27" descr="File:Map pin icon green.svg - Wikimedia Commons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8210755" y="1838036"/>
            <a:ext cx="105214" cy="143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551" name="Google Shape;551;p27" descr="File:Map pin icon green.svg - Wikimedia Commons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8315354" y="1838036"/>
            <a:ext cx="105214" cy="143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552" name="Google Shape;552;p27" descr="File:Map pin icon green.svg - Wikimedia Commons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8419953" y="1838036"/>
            <a:ext cx="105214" cy="143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553" name="Google Shape;553;p27" descr="File:Map pin icon green.svg - Wikimedia Commons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8110281" y="1680636"/>
            <a:ext cx="105214" cy="143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554" name="Google Shape;554;p27" descr="File:Map pin icon green.svg - Wikimedia Commons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8214880" y="1680636"/>
            <a:ext cx="105214" cy="143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555" name="Google Shape;555;p27" descr="File:Map pin icon green.svg - Wikimedia Commons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8319479" y="1680636"/>
            <a:ext cx="105214" cy="143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556" name="Google Shape;556;p27" descr="File:Map pin icon green.svg - Wikimedia Commons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8424078" y="1680636"/>
            <a:ext cx="105214" cy="143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557" name="Google Shape;557;p27" descr="File:Map pin icon green.svg - Wikimedia Commons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8110281" y="1512336"/>
            <a:ext cx="105214" cy="143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558" name="Google Shape;558;p27" descr="File:Map pin icon green.svg - Wikimedia Commons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8214880" y="1512336"/>
            <a:ext cx="105214" cy="143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559" name="Google Shape;559;p27" descr="File:Map pin icon green.svg - Wikimedia Commons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8319479" y="1512336"/>
            <a:ext cx="105214" cy="143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560" name="Google Shape;560;p27" descr="File:Map pin icon green.svg - Wikimedia Commons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8424078" y="1512336"/>
            <a:ext cx="105214" cy="143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561" name="Google Shape;561;p27" descr="File:Map pin icon green.svg - Wikimedia Commons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262823" y="1343736"/>
            <a:ext cx="105214" cy="143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562" name="Google Shape;562;p27" descr="File:Map pin icon green.svg - Wikimedia Commons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367422" y="1343736"/>
            <a:ext cx="105214" cy="143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563" name="Google Shape;563;p27" descr="File:Map pin icon green.svg - Wikimedia Commons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472021" y="1343736"/>
            <a:ext cx="105214" cy="143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564" name="Google Shape;564;p27" descr="File:Map pin icon green.svg - Wikimedia Commons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576620" y="1343736"/>
            <a:ext cx="105214" cy="143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565" name="Google Shape;565;p27" descr="File:Map pin icon green.svg - Wikimedia Commons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681219" y="1343736"/>
            <a:ext cx="105214" cy="143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566" name="Google Shape;566;p27" descr="File:Map pin icon green.svg - Wikimedia Commons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785818" y="1343736"/>
            <a:ext cx="105214" cy="143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567" name="Google Shape;567;p27" descr="File:Map pin icon green.svg - Wikimedia Commons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890417" y="1343736"/>
            <a:ext cx="105214" cy="143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568" name="Google Shape;568;p27" descr="File:Map pin icon green.svg - Wikimedia Commons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995015" y="1343736"/>
            <a:ext cx="105214" cy="14328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69" name="Google Shape;569;p27"/>
          <p:cNvGrpSpPr/>
          <p:nvPr/>
        </p:nvGrpSpPr>
        <p:grpSpPr>
          <a:xfrm>
            <a:off x="6218350" y="1343736"/>
            <a:ext cx="1046605" cy="143281"/>
            <a:chOff x="592325" y="1768436"/>
            <a:chExt cx="1046605" cy="143281"/>
          </a:xfrm>
        </p:grpSpPr>
        <p:pic>
          <p:nvPicPr>
            <p:cNvPr id="570" name="Google Shape;570;p27" descr="File:Map pin icon green.svg - Wikimedia Commons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592325" y="1768436"/>
              <a:ext cx="105214" cy="14328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71" name="Google Shape;571;p27" descr="File:Map pin icon green.svg - Wikimedia Commons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696924" y="1768436"/>
              <a:ext cx="105214" cy="14328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72" name="Google Shape;572;p27" descr="File:Map pin icon green.svg - Wikimedia Commons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801523" y="1768436"/>
              <a:ext cx="105214" cy="14328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73" name="Google Shape;573;p27" descr="File:Map pin icon green.svg - Wikimedia Commons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906122" y="1768436"/>
              <a:ext cx="105214" cy="14328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74" name="Google Shape;574;p27" descr="File:Map pin icon green.svg - Wikimedia Commons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1010721" y="1768436"/>
              <a:ext cx="105214" cy="14328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75" name="Google Shape;575;p27" descr="File:Map pin icon green.svg - Wikimedia Commons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1115320" y="1768436"/>
              <a:ext cx="105214" cy="14328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76" name="Google Shape;576;p27" descr="File:Map pin icon green.svg - Wikimedia Commons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1219919" y="1768436"/>
              <a:ext cx="105214" cy="14328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77" name="Google Shape;577;p27" descr="File:Map pin icon green.svg - Wikimedia Commons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1324518" y="1768436"/>
              <a:ext cx="105214" cy="14328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78" name="Google Shape;578;p27" descr="File:Map pin icon green.svg - Wikimedia Commons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1429117" y="1768436"/>
              <a:ext cx="105214" cy="14328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79" name="Google Shape;579;p27" descr="File:Map pin icon green.svg - Wikimedia Commons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1533715" y="1768436"/>
              <a:ext cx="105214" cy="14328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80" name="Google Shape;580;p27" descr="File:Map pin icon green.svg - Wikimedia Commons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8100156" y="1343736"/>
            <a:ext cx="105214" cy="143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581" name="Google Shape;581;p27" descr="File:Map pin icon green.svg - Wikimedia Commons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8204755" y="1343736"/>
            <a:ext cx="105214" cy="143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582" name="Google Shape;582;p27" descr="File:Map pin icon green.svg - Wikimedia Commons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8309354" y="1343736"/>
            <a:ext cx="105214" cy="143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583" name="Google Shape;583;p27" descr="File:Map pin icon green.svg - Wikimedia Commons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8413953" y="1343736"/>
            <a:ext cx="105214" cy="143281"/>
          </a:xfrm>
          <a:prstGeom prst="rect">
            <a:avLst/>
          </a:prstGeom>
          <a:noFill/>
          <a:ln>
            <a:noFill/>
          </a:ln>
        </p:spPr>
      </p:pic>
      <p:sp>
        <p:nvSpPr>
          <p:cNvPr id="584" name="Google Shape;584;p27"/>
          <p:cNvSpPr txBox="1"/>
          <p:nvPr/>
        </p:nvSpPr>
        <p:spPr>
          <a:xfrm>
            <a:off x="6898425" y="938125"/>
            <a:ext cx="1034700" cy="32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001E46"/>
                </a:solidFill>
                <a:latin typeface="Montserrat"/>
                <a:ea typeface="Montserrat"/>
                <a:cs typeface="Montserrat"/>
                <a:sym typeface="Montserrat"/>
              </a:rPr>
              <a:t>Phase IV</a:t>
            </a:r>
            <a:endParaRPr sz="1100">
              <a:solidFill>
                <a:srgbClr val="001E4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9" name="Google Shape;589;p28"/>
          <p:cNvPicPr preferRelativeResize="0"/>
          <p:nvPr/>
        </p:nvPicPr>
        <p:blipFill rotWithShape="1">
          <a:blip r:embed="rId3">
            <a:alphaModFix/>
          </a:blip>
          <a:srcRect l="74886" t="32025" b="16734"/>
          <a:stretch/>
        </p:blipFill>
        <p:spPr>
          <a:xfrm>
            <a:off x="7315619" y="2455025"/>
            <a:ext cx="1796881" cy="2134350"/>
          </a:xfrm>
          <a:prstGeom prst="flowChartPunchedCard">
            <a:avLst/>
          </a:prstGeom>
          <a:noFill/>
          <a:ln>
            <a:noFill/>
          </a:ln>
        </p:spPr>
      </p:pic>
      <p:pic>
        <p:nvPicPr>
          <p:cNvPr id="590" name="Google Shape;590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24075" y="2432650"/>
            <a:ext cx="3268650" cy="2179100"/>
          </a:xfrm>
          <a:prstGeom prst="rect">
            <a:avLst/>
          </a:prstGeom>
          <a:noFill/>
          <a:ln>
            <a:noFill/>
          </a:ln>
        </p:spPr>
      </p:pic>
      <p:sp>
        <p:nvSpPr>
          <p:cNvPr id="591" name="Google Shape;591;p28"/>
          <p:cNvSpPr txBox="1">
            <a:spLocks noGrp="1"/>
          </p:cNvSpPr>
          <p:nvPr>
            <p:ph type="title"/>
          </p:nvPr>
        </p:nvSpPr>
        <p:spPr>
          <a:xfrm>
            <a:off x="182875" y="182875"/>
            <a:ext cx="8130600" cy="650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Montserrat"/>
                <a:ea typeface="Montserrat"/>
                <a:cs typeface="Montserrat"/>
                <a:sym typeface="Montserrat"/>
              </a:rPr>
              <a:t>Business Model: </a:t>
            </a:r>
            <a:endParaRPr sz="150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 Black"/>
                <a:ea typeface="Montserrat Black"/>
                <a:cs typeface="Montserrat Black"/>
                <a:sym typeface="Montserrat Black"/>
              </a:rPr>
              <a:t>We aim to be the American Tower of AAM</a:t>
            </a:r>
            <a:endParaRPr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592" name="Google Shape;592;p28"/>
          <p:cNvSpPr txBox="1">
            <a:spLocks noGrp="1"/>
          </p:cNvSpPr>
          <p:nvPr>
            <p:ph type="sldNum" idx="12"/>
          </p:nvPr>
        </p:nvSpPr>
        <p:spPr>
          <a:xfrm>
            <a:off x="8400025" y="4683025"/>
            <a:ext cx="744000" cy="460500"/>
          </a:xfrm>
          <a:prstGeom prst="rect">
            <a:avLst/>
          </a:prstGeom>
        </p:spPr>
        <p:txBody>
          <a:bodyPr spcFirstLastPara="1" wrap="square" lIns="0" tIns="0" rIns="182875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rgbClr val="A7FC7E"/>
                </a:solidFill>
              </a:rPr>
              <a:t>15</a:t>
            </a:fld>
            <a:endParaRPr>
              <a:solidFill>
                <a:srgbClr val="A7FC7E"/>
              </a:solidFill>
            </a:endParaRPr>
          </a:p>
        </p:txBody>
      </p:sp>
      <p:sp>
        <p:nvSpPr>
          <p:cNvPr id="593" name="Google Shape;593;p28"/>
          <p:cNvSpPr txBox="1">
            <a:spLocks noGrp="1"/>
          </p:cNvSpPr>
          <p:nvPr>
            <p:ph type="subTitle" idx="4294967295"/>
          </p:nvPr>
        </p:nvSpPr>
        <p:spPr>
          <a:xfrm>
            <a:off x="182875" y="967875"/>
            <a:ext cx="3805200" cy="704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u="sng">
                <a:solidFill>
                  <a:srgbClr val="001E46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American Tower</a:t>
            </a:r>
            <a:r>
              <a:rPr lang="en" sz="1600">
                <a:solidFill>
                  <a:srgbClr val="001E46"/>
                </a:solidFill>
              </a:rPr>
              <a:t> </a:t>
            </a:r>
            <a:endParaRPr sz="1200">
              <a:solidFill>
                <a:srgbClr val="001E46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001E46"/>
                </a:solidFill>
              </a:rPr>
              <a:t>Founded 1995</a:t>
            </a:r>
            <a:endParaRPr sz="1100">
              <a:solidFill>
                <a:srgbClr val="001E46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sz="1400">
              <a:solidFill>
                <a:srgbClr val="001E46"/>
              </a:solidFill>
            </a:endParaRPr>
          </a:p>
        </p:txBody>
      </p:sp>
      <p:sp>
        <p:nvSpPr>
          <p:cNvPr id="594" name="Google Shape;594;p28"/>
          <p:cNvSpPr txBox="1">
            <a:spLocks noGrp="1"/>
          </p:cNvSpPr>
          <p:nvPr>
            <p:ph type="subTitle" idx="4294967295"/>
          </p:nvPr>
        </p:nvSpPr>
        <p:spPr>
          <a:xfrm>
            <a:off x="4669375" y="967875"/>
            <a:ext cx="3805200" cy="704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u="sng">
                <a:latin typeface="Montserrat ExtraBold"/>
                <a:ea typeface="Montserrat ExtraBold"/>
                <a:cs typeface="Montserrat ExtraBold"/>
                <a:sym typeface="Montserrat ExtraBold"/>
              </a:rPr>
              <a:t>Landings</a:t>
            </a:r>
            <a:endParaRPr sz="1600" u="sng"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Founded 2024</a:t>
            </a:r>
            <a:endParaRPr sz="1100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sz="1400">
              <a:solidFill>
                <a:srgbClr val="001E46"/>
              </a:solidFill>
            </a:endParaRPr>
          </a:p>
        </p:txBody>
      </p:sp>
      <p:sp>
        <p:nvSpPr>
          <p:cNvPr id="595" name="Google Shape;595;p28"/>
          <p:cNvSpPr txBox="1">
            <a:spLocks noGrp="1"/>
          </p:cNvSpPr>
          <p:nvPr>
            <p:ph type="subTitle" idx="4294967295"/>
          </p:nvPr>
        </p:nvSpPr>
        <p:spPr>
          <a:xfrm>
            <a:off x="328525" y="1595775"/>
            <a:ext cx="3234900" cy="2717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001E46"/>
                </a:solidFill>
              </a:rPr>
              <a:t>Secured cell tower sites in advance of the proliferation of cellular phones</a:t>
            </a:r>
            <a:endParaRPr sz="1000">
              <a:solidFill>
                <a:srgbClr val="001E46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001E46"/>
                </a:solidFill>
              </a:rPr>
              <a:t>Offers flexible contracting and revshare structure</a:t>
            </a:r>
            <a:endParaRPr sz="1000">
              <a:solidFill>
                <a:srgbClr val="001E46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001E46"/>
                </a:solidFill>
              </a:rPr>
              <a:t>Builds and operates tower sites</a:t>
            </a:r>
            <a:endParaRPr sz="1000">
              <a:solidFill>
                <a:srgbClr val="001E46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001E46"/>
                </a:solidFill>
              </a:rPr>
              <a:t>Economics substantially increase as additional carriers use the network</a:t>
            </a:r>
            <a:endParaRPr sz="1000">
              <a:solidFill>
                <a:srgbClr val="001E46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001E46"/>
                </a:solidFill>
              </a:rPr>
              <a:t>Site revenue derived from equipment weight, location, and network usage</a:t>
            </a:r>
            <a:endParaRPr sz="1000">
              <a:solidFill>
                <a:srgbClr val="001E46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sz="1000">
              <a:solidFill>
                <a:srgbClr val="001E46"/>
              </a:solidFill>
            </a:endParaRPr>
          </a:p>
        </p:txBody>
      </p:sp>
      <p:sp>
        <p:nvSpPr>
          <p:cNvPr id="596" name="Google Shape;596;p28"/>
          <p:cNvSpPr txBox="1">
            <a:spLocks noGrp="1"/>
          </p:cNvSpPr>
          <p:nvPr>
            <p:ph type="subTitle" idx="4294967295"/>
          </p:nvPr>
        </p:nvSpPr>
        <p:spPr>
          <a:xfrm>
            <a:off x="4815025" y="1595775"/>
            <a:ext cx="3200400" cy="2717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Secured vertiport sites </a:t>
            </a:r>
            <a:r>
              <a:rPr lang="en" sz="1000" b="1"/>
              <a:t>in advance</a:t>
            </a:r>
            <a:r>
              <a:rPr lang="en" sz="1000"/>
              <a:t> of the proliferation of AAM</a:t>
            </a:r>
            <a:endParaRPr sz="100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001E46"/>
                </a:solidFill>
              </a:rPr>
              <a:t>Offers flexible contracting and </a:t>
            </a:r>
            <a:r>
              <a:rPr lang="en" sz="1000" b="1">
                <a:solidFill>
                  <a:srgbClr val="001E46"/>
                </a:solidFill>
              </a:rPr>
              <a:t>revshare structure</a:t>
            </a:r>
            <a:endParaRPr sz="1000" b="1">
              <a:solidFill>
                <a:srgbClr val="001E46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rgbClr val="001E46"/>
                </a:solidFill>
              </a:rPr>
              <a:t>Builds and operates </a:t>
            </a:r>
            <a:r>
              <a:rPr lang="en" sz="1000">
                <a:solidFill>
                  <a:srgbClr val="001E46"/>
                </a:solidFill>
              </a:rPr>
              <a:t>vertiport sites</a:t>
            </a:r>
            <a:endParaRPr sz="1000">
              <a:solidFill>
                <a:srgbClr val="001E46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001E46"/>
                </a:solidFill>
              </a:rPr>
              <a:t>Economics </a:t>
            </a:r>
            <a:r>
              <a:rPr lang="en" sz="1000" b="1"/>
              <a:t>substantially</a:t>
            </a:r>
            <a:r>
              <a:rPr lang="en" sz="1000" b="1">
                <a:solidFill>
                  <a:srgbClr val="001E46"/>
                </a:solidFill>
              </a:rPr>
              <a:t> increase</a:t>
            </a:r>
            <a:r>
              <a:rPr lang="en" sz="1000">
                <a:solidFill>
                  <a:srgbClr val="001E46"/>
                </a:solidFill>
              </a:rPr>
              <a:t> as additional operators use the network</a:t>
            </a:r>
            <a:endParaRPr sz="1000">
              <a:solidFill>
                <a:srgbClr val="001E46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001E46"/>
                </a:solidFill>
              </a:rPr>
              <a:t>Site revenue derived from landing </a:t>
            </a:r>
            <a:r>
              <a:rPr lang="en" sz="1000"/>
              <a:t>and</a:t>
            </a:r>
            <a:r>
              <a:rPr lang="en" sz="1000">
                <a:solidFill>
                  <a:srgbClr val="001E46"/>
                </a:solidFill>
              </a:rPr>
              <a:t> charging </a:t>
            </a:r>
            <a:r>
              <a:rPr lang="en" sz="1000" b="1"/>
              <a:t>frequency</a:t>
            </a:r>
            <a:r>
              <a:rPr lang="en" sz="1000">
                <a:solidFill>
                  <a:srgbClr val="001E46"/>
                </a:solidFill>
              </a:rPr>
              <a:t>, and regional/overall </a:t>
            </a:r>
            <a:r>
              <a:rPr lang="en" sz="1000" b="1">
                <a:solidFill>
                  <a:srgbClr val="001E46"/>
                </a:solidFill>
              </a:rPr>
              <a:t>network usage</a:t>
            </a:r>
            <a:endParaRPr sz="1000" b="1">
              <a:solidFill>
                <a:srgbClr val="001E46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sz="1000">
              <a:solidFill>
                <a:srgbClr val="001E46"/>
              </a:solidFill>
            </a:endParaRPr>
          </a:p>
        </p:txBody>
      </p:sp>
      <p:sp>
        <p:nvSpPr>
          <p:cNvPr id="597" name="Google Shape;597;p28"/>
          <p:cNvSpPr/>
          <p:nvPr/>
        </p:nvSpPr>
        <p:spPr>
          <a:xfrm>
            <a:off x="8271000" y="3138450"/>
            <a:ext cx="841500" cy="7041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98" name="Google Shape;598;p28"/>
          <p:cNvSpPr txBox="1"/>
          <p:nvPr/>
        </p:nvSpPr>
        <p:spPr>
          <a:xfrm>
            <a:off x="2521725" y="4255400"/>
            <a:ext cx="993600" cy="35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solidFill>
                  <a:srgbClr val="001E46"/>
                </a:solidFill>
                <a:latin typeface="Montserrat"/>
                <a:ea typeface="Montserrat"/>
                <a:cs typeface="Montserrat"/>
                <a:sym typeface="Montserrat"/>
              </a:rPr>
              <a:t>42,000+ towers</a:t>
            </a:r>
            <a:endParaRPr sz="800" b="1">
              <a:solidFill>
                <a:srgbClr val="001E4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001E46"/>
                </a:solidFill>
                <a:latin typeface="Montserrat"/>
                <a:ea typeface="Montserrat"/>
                <a:cs typeface="Montserrat"/>
                <a:sym typeface="Montserrat"/>
              </a:rPr>
              <a:t>(US network)</a:t>
            </a:r>
            <a:endParaRPr sz="800">
              <a:solidFill>
                <a:srgbClr val="001E4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99" name="Google Shape;599;p28"/>
          <p:cNvSpPr txBox="1"/>
          <p:nvPr/>
        </p:nvSpPr>
        <p:spPr>
          <a:xfrm>
            <a:off x="6640025" y="4255400"/>
            <a:ext cx="993600" cy="35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solidFill>
                  <a:srgbClr val="001E46"/>
                </a:solidFill>
                <a:latin typeface="Montserrat"/>
                <a:ea typeface="Montserrat"/>
                <a:cs typeface="Montserrat"/>
                <a:sym typeface="Montserrat"/>
              </a:rPr>
              <a:t>2,000+ vertiports</a:t>
            </a:r>
            <a:endParaRPr sz="800" b="1">
              <a:solidFill>
                <a:srgbClr val="001E4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001E46"/>
                </a:solidFill>
                <a:latin typeface="Montserrat"/>
                <a:ea typeface="Montserrat"/>
                <a:cs typeface="Montserrat"/>
                <a:sym typeface="Montserrat"/>
              </a:rPr>
              <a:t>(US network)</a:t>
            </a:r>
            <a:endParaRPr sz="800">
              <a:solidFill>
                <a:srgbClr val="001E4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04" name="Google Shape;604;p29"/>
          <p:cNvGraphicFramePr/>
          <p:nvPr/>
        </p:nvGraphicFramePr>
        <p:xfrm>
          <a:off x="311700" y="11646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{4399DB9C-3C27-4356-911D-AC15C1F95A9D}</a:tableStyleId>
              </a:tblPr>
              <a:tblGrid>
                <a:gridCol w="22312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50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271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00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539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950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verti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Plex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verti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Port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verti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pad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verti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stop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6A6A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40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Landing Slots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6A6A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6A6A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40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Charging Stations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6A6A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6A6A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40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Passenger Amenities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6A6A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6A6A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40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Maintenance / Parking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6A6A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6A6A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40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Hospitality  / F&amp;B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6A6A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6A6A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40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Training Center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6A6A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6A6A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40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Site Area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&gt;7 acres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3 acres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1.5 acres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200’x200’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6A6A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6A6A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40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Est TO+L per day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20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10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6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5/week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6A6A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605" name="Google Shape;605;p29"/>
          <p:cNvSpPr txBox="1">
            <a:spLocks noGrp="1"/>
          </p:cNvSpPr>
          <p:nvPr>
            <p:ph type="sldNum" idx="12"/>
          </p:nvPr>
        </p:nvSpPr>
        <p:spPr>
          <a:xfrm>
            <a:off x="8400025" y="4683025"/>
            <a:ext cx="744000" cy="460500"/>
          </a:xfrm>
          <a:prstGeom prst="rect">
            <a:avLst/>
          </a:prstGeom>
        </p:spPr>
        <p:txBody>
          <a:bodyPr spcFirstLastPara="1" wrap="square" lIns="0" tIns="0" rIns="182875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rgbClr val="A7FC7E"/>
                </a:solidFill>
              </a:rPr>
              <a:t>16</a:t>
            </a:fld>
            <a:endParaRPr>
              <a:solidFill>
                <a:srgbClr val="A7FC7E"/>
              </a:solidFill>
            </a:endParaRPr>
          </a:p>
        </p:txBody>
      </p:sp>
      <p:sp>
        <p:nvSpPr>
          <p:cNvPr id="606" name="Google Shape;606;p29"/>
          <p:cNvSpPr txBox="1">
            <a:spLocks noGrp="1"/>
          </p:cNvSpPr>
          <p:nvPr>
            <p:ph type="subTitle" idx="4294967295"/>
          </p:nvPr>
        </p:nvSpPr>
        <p:spPr>
          <a:xfrm>
            <a:off x="311700" y="832975"/>
            <a:ext cx="8564100" cy="738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300">
                <a:solidFill>
                  <a:schemeClr val="dk1"/>
                </a:solidFill>
              </a:rPr>
              <a:t>Vertiports will be designed based </a:t>
            </a:r>
            <a:r>
              <a:rPr lang="en" sz="1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on the site size, adjacencies, power availability, and network </a:t>
            </a:r>
            <a:r>
              <a:rPr lang="en" sz="1300">
                <a:solidFill>
                  <a:schemeClr val="dk1"/>
                </a:solidFill>
              </a:rPr>
              <a:t>carriers.</a:t>
            </a:r>
            <a:endParaRPr sz="13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607" name="Google Shape;607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14593" y="3516203"/>
            <a:ext cx="238013" cy="343794"/>
          </a:xfrm>
          <a:prstGeom prst="rect">
            <a:avLst/>
          </a:prstGeom>
          <a:noFill/>
          <a:ln>
            <a:noFill/>
          </a:ln>
        </p:spPr>
      </p:pic>
      <p:pic>
        <p:nvPicPr>
          <p:cNvPr id="608" name="Google Shape;608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41297" y="3193988"/>
            <a:ext cx="317316" cy="322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9" name="Google Shape;609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04474" y="3198869"/>
            <a:ext cx="371015" cy="312436"/>
          </a:xfrm>
          <a:prstGeom prst="rect">
            <a:avLst/>
          </a:prstGeom>
          <a:noFill/>
          <a:ln>
            <a:noFill/>
          </a:ln>
        </p:spPr>
      </p:pic>
      <p:pic>
        <p:nvPicPr>
          <p:cNvPr id="610" name="Google Shape;610;p2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543020" y="2845403"/>
            <a:ext cx="211567" cy="280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11" name="Google Shape;611;p2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046775" y="2845403"/>
            <a:ext cx="280327" cy="280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12" name="Google Shape;612;p2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685861" y="2489301"/>
            <a:ext cx="423135" cy="259168"/>
          </a:xfrm>
          <a:prstGeom prst="rect">
            <a:avLst/>
          </a:prstGeom>
          <a:noFill/>
          <a:ln>
            <a:noFill/>
          </a:ln>
        </p:spPr>
      </p:pic>
      <p:pic>
        <p:nvPicPr>
          <p:cNvPr id="613" name="Google Shape;613;p2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229969" y="2465499"/>
            <a:ext cx="338508" cy="30677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" name="Google Shape;614;p29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758208" y="2484011"/>
            <a:ext cx="354375" cy="269746"/>
          </a:xfrm>
          <a:prstGeom prst="rect">
            <a:avLst/>
          </a:prstGeom>
          <a:noFill/>
          <a:ln>
            <a:noFill/>
          </a:ln>
        </p:spPr>
      </p:pic>
      <p:pic>
        <p:nvPicPr>
          <p:cNvPr id="615" name="Google Shape;615;p29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298725" y="1763276"/>
            <a:ext cx="269748" cy="269746"/>
          </a:xfrm>
          <a:prstGeom prst="rect">
            <a:avLst/>
          </a:prstGeom>
          <a:noFill/>
          <a:ln>
            <a:noFill/>
          </a:ln>
        </p:spPr>
      </p:pic>
      <p:pic>
        <p:nvPicPr>
          <p:cNvPr id="616" name="Google Shape;616;p29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620033" y="1763276"/>
            <a:ext cx="269748" cy="269746"/>
          </a:xfrm>
          <a:prstGeom prst="rect">
            <a:avLst/>
          </a:prstGeom>
          <a:noFill/>
          <a:ln>
            <a:noFill/>
          </a:ln>
        </p:spPr>
      </p:pic>
      <p:pic>
        <p:nvPicPr>
          <p:cNvPr id="617" name="Google Shape;617;p29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2977417" y="1763276"/>
            <a:ext cx="269748" cy="269746"/>
          </a:xfrm>
          <a:prstGeom prst="rect">
            <a:avLst/>
          </a:prstGeom>
          <a:noFill/>
          <a:ln>
            <a:noFill/>
          </a:ln>
        </p:spPr>
      </p:pic>
      <p:pic>
        <p:nvPicPr>
          <p:cNvPr id="618" name="Google Shape;618;p29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3004461" y="2161402"/>
            <a:ext cx="364954" cy="163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9" name="Google Shape;619;p29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3466332" y="2161402"/>
            <a:ext cx="364954" cy="163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0" name="Google Shape;620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95034" y="3191138"/>
            <a:ext cx="317316" cy="322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1" name="Google Shape;621;p2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047900" y="2842553"/>
            <a:ext cx="211567" cy="280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22" name="Google Shape;622;p2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220310" y="2462649"/>
            <a:ext cx="338508" cy="30677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3" name="Google Shape;623;p29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748549" y="2481161"/>
            <a:ext cx="354375" cy="269746"/>
          </a:xfrm>
          <a:prstGeom prst="rect">
            <a:avLst/>
          </a:prstGeom>
          <a:noFill/>
          <a:ln>
            <a:noFill/>
          </a:ln>
        </p:spPr>
      </p:pic>
      <p:pic>
        <p:nvPicPr>
          <p:cNvPr id="624" name="Google Shape;624;p29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5179463" y="1760426"/>
            <a:ext cx="269748" cy="269746"/>
          </a:xfrm>
          <a:prstGeom prst="rect">
            <a:avLst/>
          </a:prstGeom>
          <a:noFill/>
          <a:ln>
            <a:noFill/>
          </a:ln>
        </p:spPr>
      </p:pic>
      <p:pic>
        <p:nvPicPr>
          <p:cNvPr id="625" name="Google Shape;625;p29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4858155" y="1760426"/>
            <a:ext cx="269748" cy="269746"/>
          </a:xfrm>
          <a:prstGeom prst="rect">
            <a:avLst/>
          </a:prstGeom>
          <a:noFill/>
          <a:ln>
            <a:noFill/>
          </a:ln>
        </p:spPr>
      </p:pic>
      <p:pic>
        <p:nvPicPr>
          <p:cNvPr id="626" name="Google Shape;626;p29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4971206" y="2158552"/>
            <a:ext cx="364954" cy="163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7" name="Google Shape;627;p29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6738865" y="2161409"/>
            <a:ext cx="359664" cy="163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8" name="Google Shape;628;p29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783823" y="1763276"/>
            <a:ext cx="269748" cy="269746"/>
          </a:xfrm>
          <a:prstGeom prst="rect">
            <a:avLst/>
          </a:prstGeom>
          <a:noFill/>
          <a:ln>
            <a:noFill/>
          </a:ln>
        </p:spPr>
      </p:pic>
      <p:pic>
        <p:nvPicPr>
          <p:cNvPr id="629" name="Google Shape;629;p29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741510" y="2484011"/>
            <a:ext cx="354375" cy="269746"/>
          </a:xfrm>
          <a:prstGeom prst="rect">
            <a:avLst/>
          </a:prstGeom>
          <a:noFill/>
          <a:ln>
            <a:noFill/>
          </a:ln>
        </p:spPr>
      </p:pic>
      <p:pic>
        <p:nvPicPr>
          <p:cNvPr id="630" name="Google Shape;630;p2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12914" y="2845403"/>
            <a:ext cx="211567" cy="280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31" name="Google Shape;631;p29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8037870" y="1763325"/>
            <a:ext cx="269756" cy="269753"/>
          </a:xfrm>
          <a:prstGeom prst="rect">
            <a:avLst/>
          </a:prstGeom>
          <a:noFill/>
          <a:ln>
            <a:noFill/>
          </a:ln>
        </p:spPr>
      </p:pic>
      <p:sp>
        <p:nvSpPr>
          <p:cNvPr id="632" name="Google Shape;632;p29"/>
          <p:cNvSpPr txBox="1">
            <a:spLocks noGrp="1"/>
          </p:cNvSpPr>
          <p:nvPr>
            <p:ph type="title"/>
          </p:nvPr>
        </p:nvSpPr>
        <p:spPr>
          <a:xfrm>
            <a:off x="182875" y="182875"/>
            <a:ext cx="8130600" cy="650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Montserrat"/>
                <a:ea typeface="Montserrat"/>
                <a:cs typeface="Montserrat"/>
                <a:sym typeface="Montserrat"/>
              </a:rPr>
              <a:t>Prototypes: </a:t>
            </a:r>
            <a:endParaRPr sz="150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 Black"/>
                <a:ea typeface="Montserrat Black"/>
                <a:cs typeface="Montserrat Black"/>
                <a:sym typeface="Montserrat Black"/>
              </a:rPr>
              <a:t>Vertiport Services and Requirements</a:t>
            </a:r>
            <a:endParaRPr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7" name="Google Shape;637;p30"/>
          <p:cNvPicPr preferRelativeResize="0"/>
          <p:nvPr/>
        </p:nvPicPr>
        <p:blipFill rotWithShape="1">
          <a:blip r:embed="rId3">
            <a:alphaModFix/>
          </a:blip>
          <a:srcRect l="21169" t="5814" r="7958" b="17785"/>
          <a:stretch/>
        </p:blipFill>
        <p:spPr>
          <a:xfrm>
            <a:off x="2622825" y="209725"/>
            <a:ext cx="6279124" cy="4379575"/>
          </a:xfrm>
          <a:prstGeom prst="rect">
            <a:avLst/>
          </a:prstGeom>
          <a:noFill/>
          <a:ln>
            <a:noFill/>
          </a:ln>
        </p:spPr>
      </p:pic>
      <p:sp>
        <p:nvSpPr>
          <p:cNvPr id="638" name="Google Shape;638;p30"/>
          <p:cNvSpPr txBox="1">
            <a:spLocks noGrp="1"/>
          </p:cNvSpPr>
          <p:nvPr>
            <p:ph type="sldNum" idx="12"/>
          </p:nvPr>
        </p:nvSpPr>
        <p:spPr>
          <a:xfrm>
            <a:off x="8400025" y="4683025"/>
            <a:ext cx="744000" cy="460500"/>
          </a:xfrm>
          <a:prstGeom prst="rect">
            <a:avLst/>
          </a:prstGeom>
        </p:spPr>
        <p:txBody>
          <a:bodyPr spcFirstLastPara="1" wrap="square" lIns="0" tIns="0" rIns="182875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rgbClr val="A7FC7E"/>
                </a:solidFill>
              </a:rPr>
              <a:t>17</a:t>
            </a:fld>
            <a:endParaRPr>
              <a:solidFill>
                <a:srgbClr val="A7FC7E"/>
              </a:solidFill>
            </a:endParaRPr>
          </a:p>
        </p:txBody>
      </p:sp>
      <p:sp>
        <p:nvSpPr>
          <p:cNvPr id="639" name="Google Shape;639;p30"/>
          <p:cNvSpPr txBox="1"/>
          <p:nvPr/>
        </p:nvSpPr>
        <p:spPr>
          <a:xfrm>
            <a:off x="182875" y="990225"/>
            <a:ext cx="2439900" cy="3597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Montserrat"/>
                <a:ea typeface="Montserrat"/>
                <a:cs typeface="Montserrat"/>
                <a:sym typeface="Montserrat"/>
              </a:rPr>
              <a:t>This vertiport has one landing pad, one charging station and a passenger waiting area.</a:t>
            </a:r>
            <a:endParaRPr sz="130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Montserrat"/>
                <a:ea typeface="Montserrat"/>
                <a:cs typeface="Montserrat"/>
                <a:sym typeface="Montserrat"/>
              </a:rPr>
              <a:t>To give a sense of scale, the </a:t>
            </a:r>
            <a:r>
              <a:rPr lang="en" sz="1300" b="1">
                <a:latin typeface="Montserrat"/>
                <a:ea typeface="Montserrat"/>
                <a:cs typeface="Montserrat"/>
                <a:sym typeface="Montserrat"/>
              </a:rPr>
              <a:t>landing, charging and passenger areas</a:t>
            </a:r>
            <a:r>
              <a:rPr lang="en" sz="1300">
                <a:latin typeface="Montserrat"/>
                <a:ea typeface="Montserrat"/>
                <a:cs typeface="Montserrat"/>
                <a:sym typeface="Montserrat"/>
              </a:rPr>
              <a:t> are superimposed on the footprint of a standard stand alone drug store.</a:t>
            </a:r>
            <a:endParaRPr sz="130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40" name="Google Shape;640;p30"/>
          <p:cNvSpPr txBox="1">
            <a:spLocks noGrp="1"/>
          </p:cNvSpPr>
          <p:nvPr>
            <p:ph type="title"/>
          </p:nvPr>
        </p:nvSpPr>
        <p:spPr>
          <a:xfrm>
            <a:off x="182875" y="182869"/>
            <a:ext cx="5279100" cy="701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Montserrat"/>
                <a:ea typeface="Montserrat"/>
                <a:cs typeface="Montserrat"/>
                <a:sym typeface="Montserrat"/>
              </a:rPr>
              <a:t>Prototypes:</a:t>
            </a:r>
            <a:endParaRPr sz="150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 Black"/>
                <a:ea typeface="Montserrat Black"/>
                <a:cs typeface="Montserrat Black"/>
                <a:sym typeface="Montserrat Black"/>
              </a:rPr>
              <a:t>Vertiport Space Requirements</a:t>
            </a:r>
            <a:endParaRPr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p31"/>
          <p:cNvSpPr txBox="1">
            <a:spLocks noGrp="1"/>
          </p:cNvSpPr>
          <p:nvPr>
            <p:ph type="sldNum" idx="12"/>
          </p:nvPr>
        </p:nvSpPr>
        <p:spPr>
          <a:xfrm>
            <a:off x="8400025" y="4683025"/>
            <a:ext cx="744000" cy="460500"/>
          </a:xfrm>
          <a:prstGeom prst="rect">
            <a:avLst/>
          </a:prstGeom>
        </p:spPr>
        <p:txBody>
          <a:bodyPr spcFirstLastPara="1" wrap="square" lIns="0" tIns="0" rIns="182875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rgbClr val="A7FC7E"/>
                </a:solidFill>
              </a:rPr>
              <a:t>18</a:t>
            </a:fld>
            <a:endParaRPr>
              <a:solidFill>
                <a:srgbClr val="A7FC7E"/>
              </a:solidFill>
            </a:endParaRPr>
          </a:p>
        </p:txBody>
      </p:sp>
      <p:sp>
        <p:nvSpPr>
          <p:cNvPr id="646" name="Google Shape;646;p31"/>
          <p:cNvSpPr txBox="1">
            <a:spLocks noGrp="1"/>
          </p:cNvSpPr>
          <p:nvPr>
            <p:ph type="title"/>
          </p:nvPr>
        </p:nvSpPr>
        <p:spPr>
          <a:xfrm>
            <a:off x="182880" y="182880"/>
            <a:ext cx="5279100" cy="322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 Black"/>
                <a:ea typeface="Montserrat Black"/>
                <a:cs typeface="Montserrat Black"/>
                <a:sym typeface="Montserrat Black"/>
              </a:rPr>
              <a:t>Team Key Relationships</a:t>
            </a:r>
            <a:endParaRPr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647" name="Google Shape;647;p31"/>
          <p:cNvSpPr txBox="1"/>
          <p:nvPr/>
        </p:nvSpPr>
        <p:spPr>
          <a:xfrm>
            <a:off x="3650600" y="911100"/>
            <a:ext cx="4991400" cy="155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1E46"/>
                </a:solidFill>
                <a:latin typeface="Montserrat"/>
                <a:ea typeface="Montserrat"/>
                <a:cs typeface="Montserrat"/>
                <a:sym typeface="Montserrat"/>
              </a:rPr>
              <a:t>The team has worked together for over </a:t>
            </a:r>
            <a:r>
              <a:rPr lang="en" b="1">
                <a:solidFill>
                  <a:srgbClr val="001E46"/>
                </a:solidFill>
                <a:latin typeface="Montserrat"/>
                <a:ea typeface="Montserrat"/>
                <a:cs typeface="Montserrat"/>
                <a:sym typeface="Montserrat"/>
              </a:rPr>
              <a:t>20 years</a:t>
            </a:r>
            <a:r>
              <a:rPr lang="en">
                <a:solidFill>
                  <a:srgbClr val="001E46"/>
                </a:solidFill>
                <a:latin typeface="Montserrat"/>
                <a:ea typeface="Montserrat"/>
                <a:cs typeface="Montserrat"/>
                <a:sym typeface="Montserrat"/>
              </a:rPr>
              <a:t> using a </a:t>
            </a:r>
            <a:r>
              <a:rPr lang="en" b="1">
                <a:solidFill>
                  <a:srgbClr val="001E46"/>
                </a:solidFill>
                <a:latin typeface="Montserrat"/>
                <a:ea typeface="Montserrat"/>
                <a:cs typeface="Montserrat"/>
                <a:sym typeface="Montserrat"/>
              </a:rPr>
              <a:t>software-first</a:t>
            </a:r>
            <a:r>
              <a:rPr lang="en">
                <a:solidFill>
                  <a:srgbClr val="001E46"/>
                </a:solidFill>
                <a:latin typeface="Montserrat"/>
                <a:ea typeface="Montserrat"/>
                <a:cs typeface="Montserrat"/>
                <a:sym typeface="Montserrat"/>
              </a:rPr>
              <a:t> building methodology to realize commercial </a:t>
            </a:r>
            <a:r>
              <a:rPr lang="en" b="1">
                <a:solidFill>
                  <a:srgbClr val="001E46"/>
                </a:solidFill>
                <a:latin typeface="Montserrat"/>
                <a:ea typeface="Montserrat"/>
                <a:cs typeface="Montserrat"/>
                <a:sym typeface="Montserrat"/>
              </a:rPr>
              <a:t>real estate and energy projects</a:t>
            </a:r>
            <a:r>
              <a:rPr lang="en">
                <a:solidFill>
                  <a:srgbClr val="001E46"/>
                </a:solidFill>
                <a:latin typeface="Montserrat"/>
                <a:ea typeface="Montserrat"/>
                <a:cs typeface="Montserrat"/>
                <a:sym typeface="Montserrat"/>
              </a:rPr>
              <a:t> at scale for clients including Jet Linx, Port Authority NY/NJ, Uber, and American Express. </a:t>
            </a:r>
            <a:endParaRPr>
              <a:solidFill>
                <a:srgbClr val="001E4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48" name="Google Shape;648;p31"/>
          <p:cNvSpPr txBox="1"/>
          <p:nvPr/>
        </p:nvSpPr>
        <p:spPr>
          <a:xfrm>
            <a:off x="375975" y="2631450"/>
            <a:ext cx="5352900" cy="197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rgbClr val="001E46"/>
                </a:solidFill>
                <a:latin typeface="Montserrat"/>
                <a:ea typeface="Montserrat"/>
                <a:cs typeface="Montserrat"/>
                <a:sym typeface="Montserrat"/>
              </a:rPr>
              <a:t>Lisa</a:t>
            </a:r>
            <a:r>
              <a:rPr lang="en" sz="1000">
                <a:solidFill>
                  <a:srgbClr val="001E46"/>
                </a:solidFill>
                <a:latin typeface="Montserrat"/>
                <a:ea typeface="Montserrat"/>
                <a:cs typeface="Montserrat"/>
                <a:sym typeface="Montserrat"/>
              </a:rPr>
              <a:t> is a veteran of the real estate industry with experience as the owner, developer, designer, and operator. She has realized thousands of projects for retail and commercial clients globally.  </a:t>
            </a:r>
            <a:endParaRPr sz="1000">
              <a:solidFill>
                <a:srgbClr val="001E4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001E4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rgbClr val="001E46"/>
                </a:solidFill>
                <a:latin typeface="Montserrat"/>
                <a:ea typeface="Montserrat"/>
                <a:cs typeface="Montserrat"/>
                <a:sym typeface="Montserrat"/>
              </a:rPr>
              <a:t>Sarah</a:t>
            </a:r>
            <a:r>
              <a:rPr lang="en" sz="1000">
                <a:solidFill>
                  <a:srgbClr val="001E46"/>
                </a:solidFill>
                <a:latin typeface="Montserrat"/>
                <a:ea typeface="Montserrat"/>
                <a:cs typeface="Montserrat"/>
                <a:sym typeface="Montserrat"/>
              </a:rPr>
              <a:t> has implemented digital twins for energy projects for hotels, school districts, and private industry. Sarah specializes in project funding and energy auditing.</a:t>
            </a:r>
            <a:endParaRPr sz="1000">
              <a:solidFill>
                <a:srgbClr val="001E4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001E4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rgbClr val="001E46"/>
                </a:solidFill>
                <a:latin typeface="Montserrat"/>
                <a:ea typeface="Montserrat"/>
                <a:cs typeface="Montserrat"/>
                <a:sym typeface="Montserrat"/>
              </a:rPr>
              <a:t>Paul</a:t>
            </a:r>
            <a:r>
              <a:rPr lang="en" sz="1000">
                <a:solidFill>
                  <a:srgbClr val="001E46"/>
                </a:solidFill>
                <a:latin typeface="Montserrat"/>
                <a:ea typeface="Montserrat"/>
                <a:cs typeface="Montserrat"/>
                <a:sym typeface="Montserrat"/>
              </a:rPr>
              <a:t> has developed and spun off proptech solutions to scale architectural projects.  Paul is a licensed architect focused on revitalizing communities.</a:t>
            </a:r>
            <a:endParaRPr sz="1000">
              <a:solidFill>
                <a:srgbClr val="001E4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001E4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rgbClr val="001E46"/>
                </a:solidFill>
                <a:latin typeface="Montserrat"/>
                <a:ea typeface="Montserrat"/>
                <a:cs typeface="Montserrat"/>
                <a:sym typeface="Montserrat"/>
              </a:rPr>
              <a:t>John</a:t>
            </a:r>
            <a:r>
              <a:rPr lang="en" sz="1000">
                <a:solidFill>
                  <a:srgbClr val="001E46"/>
                </a:solidFill>
                <a:latin typeface="Montserrat"/>
                <a:ea typeface="Montserrat"/>
                <a:cs typeface="Montserrat"/>
                <a:sym typeface="Montserrat"/>
              </a:rPr>
              <a:t> has completed thousands of MEP projects for commercial clients in the US.  As a licensed engineer specializes in transportation and energy solutions.</a:t>
            </a:r>
            <a:endParaRPr sz="1000">
              <a:solidFill>
                <a:srgbClr val="001E4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649" name="Google Shape;649;p31"/>
          <p:cNvGrpSpPr/>
          <p:nvPr/>
        </p:nvGrpSpPr>
        <p:grpSpPr>
          <a:xfrm>
            <a:off x="375975" y="862975"/>
            <a:ext cx="1178400" cy="1768475"/>
            <a:chOff x="320350" y="1015375"/>
            <a:chExt cx="1178400" cy="1768475"/>
          </a:xfrm>
        </p:grpSpPr>
        <p:pic>
          <p:nvPicPr>
            <p:cNvPr id="650" name="Google Shape;650;p31"/>
            <p:cNvPicPr preferRelativeResize="0"/>
            <p:nvPr/>
          </p:nvPicPr>
          <p:blipFill rotWithShape="1">
            <a:blip r:embed="rId3">
              <a:alphaModFix/>
            </a:blip>
            <a:srcRect l="17759" r="7271"/>
            <a:stretch/>
          </p:blipFill>
          <p:spPr>
            <a:xfrm>
              <a:off x="320350" y="1015375"/>
              <a:ext cx="1178400" cy="1179000"/>
            </a:xfrm>
            <a:prstGeom prst="ellipse">
              <a:avLst/>
            </a:prstGeom>
            <a:noFill/>
            <a:ln>
              <a:noFill/>
            </a:ln>
          </p:spPr>
        </p:pic>
        <p:sp>
          <p:nvSpPr>
            <p:cNvPr id="651" name="Google Shape;651;p31"/>
            <p:cNvSpPr txBox="1"/>
            <p:nvPr/>
          </p:nvSpPr>
          <p:spPr>
            <a:xfrm>
              <a:off x="433300" y="2359650"/>
              <a:ext cx="952500" cy="424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rgbClr val="001E46"/>
                  </a:solidFill>
                  <a:latin typeface="Montserrat"/>
                  <a:ea typeface="Montserrat"/>
                  <a:cs typeface="Montserrat"/>
                  <a:sym typeface="Montserrat"/>
                </a:rPr>
                <a:t>Lisa Wright</a:t>
              </a:r>
              <a:endParaRPr sz="900">
                <a:solidFill>
                  <a:srgbClr val="001E46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rgbClr val="001E46"/>
                  </a:solidFill>
                  <a:latin typeface="Montserrat"/>
                  <a:ea typeface="Montserrat"/>
                  <a:cs typeface="Montserrat"/>
                  <a:sym typeface="Montserrat"/>
                </a:rPr>
                <a:t>Founder</a:t>
              </a:r>
              <a:endParaRPr sz="900">
                <a:solidFill>
                  <a:srgbClr val="001E46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652" name="Google Shape;652;p31"/>
          <p:cNvGrpSpPr/>
          <p:nvPr/>
        </p:nvGrpSpPr>
        <p:grpSpPr>
          <a:xfrm>
            <a:off x="1743626" y="862975"/>
            <a:ext cx="1178400" cy="1768475"/>
            <a:chOff x="1717047" y="1015375"/>
            <a:chExt cx="1178400" cy="1768475"/>
          </a:xfrm>
        </p:grpSpPr>
        <p:pic>
          <p:nvPicPr>
            <p:cNvPr id="653" name="Google Shape;653;p31"/>
            <p:cNvPicPr preferRelativeResize="0"/>
            <p:nvPr/>
          </p:nvPicPr>
          <p:blipFill rotWithShape="1">
            <a:blip r:embed="rId4">
              <a:alphaModFix/>
            </a:blip>
            <a:srcRect l="29" r="19"/>
            <a:stretch/>
          </p:blipFill>
          <p:spPr>
            <a:xfrm>
              <a:off x="1717047" y="1015375"/>
              <a:ext cx="1178400" cy="1179000"/>
            </a:xfrm>
            <a:prstGeom prst="ellipse">
              <a:avLst/>
            </a:prstGeom>
            <a:noFill/>
            <a:ln>
              <a:noFill/>
            </a:ln>
          </p:spPr>
        </p:pic>
        <p:sp>
          <p:nvSpPr>
            <p:cNvPr id="654" name="Google Shape;654;p31"/>
            <p:cNvSpPr txBox="1"/>
            <p:nvPr/>
          </p:nvSpPr>
          <p:spPr>
            <a:xfrm>
              <a:off x="1829997" y="2359650"/>
              <a:ext cx="952500" cy="424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rgbClr val="001E46"/>
                  </a:solidFill>
                  <a:latin typeface="Montserrat"/>
                  <a:ea typeface="Montserrat"/>
                  <a:cs typeface="Montserrat"/>
                  <a:sym typeface="Montserrat"/>
                </a:rPr>
                <a:t>Sarah Parlow</a:t>
              </a:r>
              <a:endParaRPr sz="900">
                <a:solidFill>
                  <a:srgbClr val="001E46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rgbClr val="001E46"/>
                  </a:solidFill>
                  <a:latin typeface="Montserrat"/>
                  <a:ea typeface="Montserrat"/>
                  <a:cs typeface="Montserrat"/>
                  <a:sym typeface="Montserrat"/>
                </a:rPr>
                <a:t>Project Funding</a:t>
              </a:r>
              <a:endParaRPr sz="900">
                <a:solidFill>
                  <a:srgbClr val="001E46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655" name="Google Shape;655;p31"/>
          <p:cNvGrpSpPr/>
          <p:nvPr/>
        </p:nvGrpSpPr>
        <p:grpSpPr>
          <a:xfrm>
            <a:off x="5940702" y="2788000"/>
            <a:ext cx="1178400" cy="1768475"/>
            <a:chOff x="5665353" y="1015375"/>
            <a:chExt cx="1178400" cy="1768475"/>
          </a:xfrm>
        </p:grpSpPr>
        <p:pic>
          <p:nvPicPr>
            <p:cNvPr id="656" name="Google Shape;656;p31"/>
            <p:cNvPicPr preferRelativeResize="0"/>
            <p:nvPr/>
          </p:nvPicPr>
          <p:blipFill rotWithShape="1">
            <a:blip r:embed="rId5">
              <a:alphaModFix/>
            </a:blip>
            <a:srcRect l="30991" t="34453" r="17016" b="23860"/>
            <a:stretch/>
          </p:blipFill>
          <p:spPr>
            <a:xfrm>
              <a:off x="5665353" y="1015375"/>
              <a:ext cx="1178400" cy="1179000"/>
            </a:xfrm>
            <a:prstGeom prst="ellipse">
              <a:avLst/>
            </a:prstGeom>
            <a:noFill/>
            <a:ln>
              <a:noFill/>
            </a:ln>
          </p:spPr>
        </p:pic>
        <p:sp>
          <p:nvSpPr>
            <p:cNvPr id="657" name="Google Shape;657;p31"/>
            <p:cNvSpPr txBox="1"/>
            <p:nvPr/>
          </p:nvSpPr>
          <p:spPr>
            <a:xfrm>
              <a:off x="5778303" y="2359650"/>
              <a:ext cx="952500" cy="424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rgbClr val="001E46"/>
                  </a:solidFill>
                  <a:latin typeface="Montserrat"/>
                  <a:ea typeface="Montserrat"/>
                  <a:cs typeface="Montserrat"/>
                  <a:sym typeface="Montserrat"/>
                </a:rPr>
                <a:t>Paul Bennett</a:t>
              </a:r>
              <a:endParaRPr sz="900">
                <a:solidFill>
                  <a:srgbClr val="001E46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rgbClr val="001E46"/>
                  </a:solidFill>
                  <a:latin typeface="Montserrat"/>
                  <a:ea typeface="Montserrat"/>
                  <a:cs typeface="Montserrat"/>
                  <a:sym typeface="Montserrat"/>
                </a:rPr>
                <a:t>Vertiport Design</a:t>
              </a:r>
              <a:endParaRPr sz="900">
                <a:solidFill>
                  <a:srgbClr val="001E46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658" name="Google Shape;658;p31"/>
          <p:cNvGrpSpPr/>
          <p:nvPr/>
        </p:nvGrpSpPr>
        <p:grpSpPr>
          <a:xfrm>
            <a:off x="7308353" y="2788000"/>
            <a:ext cx="1389000" cy="1768475"/>
            <a:chOff x="6974903" y="1015375"/>
            <a:chExt cx="1389000" cy="1768475"/>
          </a:xfrm>
        </p:grpSpPr>
        <p:pic>
          <p:nvPicPr>
            <p:cNvPr id="659" name="Google Shape;659;p31"/>
            <p:cNvPicPr preferRelativeResize="0"/>
            <p:nvPr/>
          </p:nvPicPr>
          <p:blipFill rotWithShape="1">
            <a:blip r:embed="rId6">
              <a:alphaModFix/>
            </a:blip>
            <a:srcRect l="8256" t="4111" b="4102"/>
            <a:stretch/>
          </p:blipFill>
          <p:spPr>
            <a:xfrm>
              <a:off x="7080203" y="1015375"/>
              <a:ext cx="1178400" cy="1179000"/>
            </a:xfrm>
            <a:prstGeom prst="ellipse">
              <a:avLst/>
            </a:prstGeom>
            <a:noFill/>
            <a:ln>
              <a:noFill/>
            </a:ln>
          </p:spPr>
        </p:pic>
        <p:sp>
          <p:nvSpPr>
            <p:cNvPr id="660" name="Google Shape;660;p31"/>
            <p:cNvSpPr txBox="1"/>
            <p:nvPr/>
          </p:nvSpPr>
          <p:spPr>
            <a:xfrm>
              <a:off x="6974903" y="2359650"/>
              <a:ext cx="1389000" cy="424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rgbClr val="001E46"/>
                  </a:solidFill>
                  <a:latin typeface="Montserrat"/>
                  <a:ea typeface="Montserrat"/>
                  <a:cs typeface="Montserrat"/>
                  <a:sym typeface="Montserrat"/>
                </a:rPr>
                <a:t>John Guth</a:t>
              </a:r>
              <a:endParaRPr sz="900">
                <a:solidFill>
                  <a:srgbClr val="001E46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rgbClr val="001E46"/>
                  </a:solidFill>
                  <a:latin typeface="Montserrat"/>
                  <a:ea typeface="Montserrat"/>
                  <a:cs typeface="Montserrat"/>
                  <a:sym typeface="Montserrat"/>
                </a:rPr>
                <a:t>Energy Engineering</a:t>
              </a:r>
              <a:endParaRPr sz="900">
                <a:solidFill>
                  <a:srgbClr val="001E46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15"/>
          <p:cNvPicPr preferRelativeResize="0"/>
          <p:nvPr/>
        </p:nvPicPr>
        <p:blipFill rotWithShape="1">
          <a:blip r:embed="rId3">
            <a:alphaModFix/>
          </a:blip>
          <a:srcRect t="13663" r="69034" b="-4267"/>
          <a:stretch/>
        </p:blipFill>
        <p:spPr>
          <a:xfrm>
            <a:off x="267725" y="1461150"/>
            <a:ext cx="1572210" cy="2829546"/>
          </a:xfrm>
          <a:prstGeom prst="flowChartDocument">
            <a:avLst/>
          </a:prstGeom>
          <a:noFill/>
          <a:ln>
            <a:noFill/>
          </a:ln>
        </p:spPr>
      </p:pic>
      <p:pic>
        <p:nvPicPr>
          <p:cNvPr id="81" name="Google Shape;81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45225" y="1814200"/>
            <a:ext cx="4824150" cy="2808450"/>
          </a:xfrm>
          <a:prstGeom prst="flowChartPunchedCard">
            <a:avLst/>
          </a:prstGeom>
          <a:noFill/>
          <a:ln>
            <a:noFill/>
          </a:ln>
        </p:spPr>
      </p:pic>
      <p:pic>
        <p:nvPicPr>
          <p:cNvPr id="82" name="Google Shape;82;p15"/>
          <p:cNvPicPr preferRelativeResize="0"/>
          <p:nvPr/>
        </p:nvPicPr>
        <p:blipFill rotWithShape="1">
          <a:blip r:embed="rId3">
            <a:alphaModFix/>
          </a:blip>
          <a:srcRect l="27835" t="20017" r="2190" b="1018"/>
          <a:stretch/>
        </p:blipFill>
        <p:spPr>
          <a:xfrm>
            <a:off x="1765800" y="1409401"/>
            <a:ext cx="3552714" cy="2466018"/>
          </a:xfrm>
          <a:prstGeom prst="flowChartDocument">
            <a:avLst/>
          </a:prstGeom>
          <a:noFill/>
          <a:ln>
            <a:noFill/>
          </a:ln>
        </p:spPr>
      </p:pic>
      <p:pic>
        <p:nvPicPr>
          <p:cNvPr id="83" name="Google Shape;83;p15"/>
          <p:cNvPicPr preferRelativeResize="0"/>
          <p:nvPr/>
        </p:nvPicPr>
        <p:blipFill rotWithShape="1">
          <a:blip r:embed="rId4">
            <a:alphaModFix/>
          </a:blip>
          <a:srcRect t="41111" r="59118" b="35953"/>
          <a:stretch/>
        </p:blipFill>
        <p:spPr>
          <a:xfrm>
            <a:off x="4097425" y="2982675"/>
            <a:ext cx="1972150" cy="644100"/>
          </a:xfrm>
          <a:prstGeom prst="flowChartPunchedCard">
            <a:avLst/>
          </a:prstGeom>
          <a:noFill/>
          <a:ln>
            <a:noFill/>
          </a:ln>
        </p:spPr>
      </p:pic>
      <p:sp>
        <p:nvSpPr>
          <p:cNvPr id="84" name="Google Shape;84;p15"/>
          <p:cNvSpPr/>
          <p:nvPr/>
        </p:nvSpPr>
        <p:spPr>
          <a:xfrm>
            <a:off x="1831100" y="1198825"/>
            <a:ext cx="4499750" cy="2668650"/>
          </a:xfrm>
          <a:custGeom>
            <a:avLst/>
            <a:gdLst/>
            <a:ahLst/>
            <a:cxnLst/>
            <a:rect l="l" t="t" r="r" b="b"/>
            <a:pathLst>
              <a:path w="179990" h="106746" extrusionOk="0">
                <a:moveTo>
                  <a:pt x="0" y="0"/>
                </a:moveTo>
                <a:lnTo>
                  <a:pt x="179990" y="0"/>
                </a:lnTo>
                <a:lnTo>
                  <a:pt x="179990" y="31531"/>
                </a:lnTo>
                <a:lnTo>
                  <a:pt x="146488" y="40071"/>
                </a:lnTo>
                <a:lnTo>
                  <a:pt x="146488" y="60763"/>
                </a:lnTo>
                <a:lnTo>
                  <a:pt x="60106" y="87696"/>
                </a:lnTo>
                <a:lnTo>
                  <a:pt x="60106" y="106746"/>
                </a:lnTo>
                <a:lnTo>
                  <a:pt x="0" y="106746"/>
                </a:lnTo>
                <a:close/>
              </a:path>
            </a:pathLst>
          </a:custGeom>
          <a:noFill/>
          <a:ln w="28575" cap="flat" cmpd="sng">
            <a:solidFill>
              <a:srgbClr val="001E46"/>
            </a:solidFill>
            <a:prstDash val="dash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85" name="Google Shape;85;p15"/>
          <p:cNvSpPr txBox="1">
            <a:spLocks noGrp="1"/>
          </p:cNvSpPr>
          <p:nvPr>
            <p:ph type="title"/>
          </p:nvPr>
        </p:nvSpPr>
        <p:spPr>
          <a:xfrm>
            <a:off x="182875" y="182875"/>
            <a:ext cx="4235400" cy="644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Montserrat"/>
                <a:ea typeface="Montserrat"/>
                <a:cs typeface="Montserrat"/>
                <a:sym typeface="Montserrat"/>
              </a:rPr>
              <a:t>Electric Aviation:</a:t>
            </a:r>
            <a:endParaRPr sz="150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 Black"/>
                <a:ea typeface="Montserrat Black"/>
                <a:cs typeface="Montserrat Black"/>
                <a:sym typeface="Montserrat Black"/>
              </a:rPr>
              <a:t>Advanced Air Mobility</a:t>
            </a:r>
            <a:endParaRPr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86" name="Google Shape;86;p15"/>
          <p:cNvSpPr txBox="1">
            <a:spLocks noGrp="1"/>
          </p:cNvSpPr>
          <p:nvPr>
            <p:ph type="sldNum" idx="12"/>
          </p:nvPr>
        </p:nvSpPr>
        <p:spPr>
          <a:xfrm>
            <a:off x="8400025" y="4683025"/>
            <a:ext cx="744000" cy="460500"/>
          </a:xfrm>
          <a:prstGeom prst="rect">
            <a:avLst/>
          </a:prstGeom>
        </p:spPr>
        <p:txBody>
          <a:bodyPr spcFirstLastPara="1" wrap="square" lIns="0" tIns="0" rIns="182875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rgbClr val="A7FC7E"/>
                </a:solidFill>
              </a:rPr>
              <a:t>2</a:t>
            </a:fld>
            <a:endParaRPr>
              <a:solidFill>
                <a:srgbClr val="A7FC7E"/>
              </a:solidFill>
            </a:endParaRPr>
          </a:p>
        </p:txBody>
      </p:sp>
      <p:pic>
        <p:nvPicPr>
          <p:cNvPr id="87" name="Google Shape;87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93363" y="1560912"/>
            <a:ext cx="614982" cy="406575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5"/>
          <p:cNvSpPr txBox="1"/>
          <p:nvPr/>
        </p:nvSpPr>
        <p:spPr>
          <a:xfrm>
            <a:off x="5561100" y="1208100"/>
            <a:ext cx="679500" cy="20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solidFill>
                  <a:srgbClr val="001E46"/>
                </a:solidFill>
              </a:rPr>
              <a:t>DRONE</a:t>
            </a:r>
            <a:endParaRPr sz="800" b="1">
              <a:solidFill>
                <a:srgbClr val="001E46"/>
              </a:solidFill>
            </a:endParaRPr>
          </a:p>
        </p:txBody>
      </p:sp>
      <p:sp>
        <p:nvSpPr>
          <p:cNvPr id="89" name="Google Shape;89;p15"/>
          <p:cNvSpPr txBox="1"/>
          <p:nvPr/>
        </p:nvSpPr>
        <p:spPr>
          <a:xfrm>
            <a:off x="568925" y="1208100"/>
            <a:ext cx="679500" cy="20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solidFill>
                  <a:srgbClr val="001E46"/>
                </a:solidFill>
              </a:rPr>
              <a:t>CTOL</a:t>
            </a:r>
            <a:endParaRPr sz="800" b="1">
              <a:solidFill>
                <a:srgbClr val="001E46"/>
              </a:solidFill>
            </a:endParaRPr>
          </a:p>
        </p:txBody>
      </p:sp>
      <p:sp>
        <p:nvSpPr>
          <p:cNvPr id="90" name="Google Shape;90;p15"/>
          <p:cNvSpPr txBox="1"/>
          <p:nvPr/>
        </p:nvSpPr>
        <p:spPr>
          <a:xfrm>
            <a:off x="182875" y="914925"/>
            <a:ext cx="8609700" cy="40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001E46"/>
                </a:solidFill>
                <a:latin typeface="Montserrat"/>
                <a:ea typeface="Montserrat"/>
                <a:cs typeface="Montserrat"/>
                <a:sym typeface="Montserrat"/>
              </a:rPr>
              <a:t>Rapid </a:t>
            </a:r>
            <a:r>
              <a:rPr lang="en" sz="1000" b="1">
                <a:solidFill>
                  <a:srgbClr val="001E46"/>
                </a:solidFill>
                <a:latin typeface="Montserrat"/>
                <a:ea typeface="Montserrat"/>
                <a:cs typeface="Montserrat"/>
                <a:sym typeface="Montserrat"/>
              </a:rPr>
              <a:t>technological advances</a:t>
            </a:r>
            <a:r>
              <a:rPr lang="en" sz="1000">
                <a:solidFill>
                  <a:srgbClr val="001E46"/>
                </a:solidFill>
                <a:latin typeface="Montserrat"/>
                <a:ea typeface="Montserrat"/>
                <a:cs typeface="Montserrat"/>
                <a:sym typeface="Montserrat"/>
              </a:rPr>
              <a:t> in propulsion and electrification are changing our airspace. </a:t>
            </a:r>
            <a:endParaRPr sz="1000">
              <a:solidFill>
                <a:srgbClr val="001E4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1" name="Google Shape;91;p15"/>
          <p:cNvSpPr txBox="1"/>
          <p:nvPr/>
        </p:nvSpPr>
        <p:spPr>
          <a:xfrm>
            <a:off x="182875" y="4117575"/>
            <a:ext cx="4840500" cy="68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001E46"/>
                </a:solidFill>
                <a:latin typeface="Montserrat"/>
                <a:ea typeface="Montserrat"/>
                <a:cs typeface="Montserrat"/>
                <a:sym typeface="Montserrat"/>
              </a:rPr>
              <a:t>Advanced Air Mobility (AAM) is the integration of </a:t>
            </a:r>
            <a:r>
              <a:rPr lang="en" sz="1000" b="1">
                <a:solidFill>
                  <a:srgbClr val="001E46"/>
                </a:solidFill>
                <a:latin typeface="Montserrat"/>
                <a:ea typeface="Montserrat"/>
                <a:cs typeface="Montserrat"/>
                <a:sym typeface="Montserrat"/>
              </a:rPr>
              <a:t>innovative aircraft</a:t>
            </a:r>
            <a:r>
              <a:rPr lang="en" sz="1000">
                <a:solidFill>
                  <a:srgbClr val="001E46"/>
                </a:solidFill>
                <a:latin typeface="Montserrat"/>
                <a:ea typeface="Montserrat"/>
                <a:cs typeface="Montserrat"/>
                <a:sym typeface="Montserrat"/>
              </a:rPr>
              <a:t> into existing and </a:t>
            </a:r>
            <a:r>
              <a:rPr lang="en" sz="1000" b="1">
                <a:solidFill>
                  <a:srgbClr val="001E46"/>
                </a:solidFill>
                <a:latin typeface="Montserrat"/>
                <a:ea typeface="Montserrat"/>
                <a:cs typeface="Montserrat"/>
                <a:sym typeface="Montserrat"/>
              </a:rPr>
              <a:t>new airspace systems</a:t>
            </a:r>
            <a:r>
              <a:rPr lang="en" sz="1000">
                <a:solidFill>
                  <a:srgbClr val="001E46"/>
                </a:solidFill>
                <a:latin typeface="Montserrat"/>
                <a:ea typeface="Montserrat"/>
                <a:cs typeface="Montserrat"/>
                <a:sym typeface="Montserrat"/>
              </a:rPr>
              <a:t> to enable efficient, sustainable, and </a:t>
            </a:r>
            <a:r>
              <a:rPr lang="en" sz="1000" b="1">
                <a:solidFill>
                  <a:srgbClr val="001E46"/>
                </a:solidFill>
                <a:latin typeface="Montserrat"/>
                <a:ea typeface="Montserrat"/>
                <a:cs typeface="Montserrat"/>
                <a:sym typeface="Montserrat"/>
              </a:rPr>
              <a:t>scalable transportation</a:t>
            </a:r>
            <a:r>
              <a:rPr lang="en" sz="1000">
                <a:solidFill>
                  <a:srgbClr val="001E46"/>
                </a:solidFill>
                <a:latin typeface="Montserrat"/>
                <a:ea typeface="Montserrat"/>
                <a:cs typeface="Montserrat"/>
                <a:sym typeface="Montserrat"/>
              </a:rPr>
              <a:t> of passengers and cargo.</a:t>
            </a:r>
            <a:endParaRPr sz="1000">
              <a:solidFill>
                <a:srgbClr val="001E4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2" name="Google Shape;92;p15"/>
          <p:cNvSpPr/>
          <p:nvPr/>
        </p:nvSpPr>
        <p:spPr>
          <a:xfrm>
            <a:off x="7713375" y="2511975"/>
            <a:ext cx="1298100" cy="1708800"/>
          </a:xfrm>
          <a:prstGeom prst="rect">
            <a:avLst/>
          </a:prstGeom>
          <a:noFill/>
          <a:ln w="28575" cap="flat" cmpd="sng">
            <a:solidFill>
              <a:srgbClr val="001E47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3" name="Google Shape;93;p15"/>
          <p:cNvSpPr txBox="1"/>
          <p:nvPr/>
        </p:nvSpPr>
        <p:spPr>
          <a:xfrm>
            <a:off x="3417925" y="1131900"/>
            <a:ext cx="679500" cy="20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solidFill>
                  <a:srgbClr val="001E46"/>
                </a:solidFill>
              </a:rPr>
              <a:t>EVTOL</a:t>
            </a:r>
            <a:endParaRPr sz="800" b="1">
              <a:solidFill>
                <a:srgbClr val="001E46"/>
              </a:solidFill>
            </a:endParaRPr>
          </a:p>
        </p:txBody>
      </p:sp>
      <p:sp>
        <p:nvSpPr>
          <p:cNvPr id="94" name="Google Shape;94;p15"/>
          <p:cNvSpPr txBox="1"/>
          <p:nvPr/>
        </p:nvSpPr>
        <p:spPr>
          <a:xfrm>
            <a:off x="7844175" y="4351250"/>
            <a:ext cx="1167300" cy="20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001E46"/>
                </a:solidFill>
                <a:latin typeface="Montserrat"/>
                <a:ea typeface="Montserrat"/>
                <a:cs typeface="Montserrat"/>
                <a:sym typeface="Montserrat"/>
              </a:rPr>
              <a:t>Credit: FlyOhio</a:t>
            </a:r>
            <a:endParaRPr sz="800">
              <a:solidFill>
                <a:srgbClr val="001E4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33"/>
          <p:cNvSpPr/>
          <p:nvPr/>
        </p:nvSpPr>
        <p:spPr>
          <a:xfrm>
            <a:off x="5972625" y="710525"/>
            <a:ext cx="2694600" cy="39624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670" name="Google Shape;670;p33"/>
          <p:cNvSpPr txBox="1">
            <a:spLocks noGrp="1"/>
          </p:cNvSpPr>
          <p:nvPr>
            <p:ph type="sldNum" idx="12"/>
          </p:nvPr>
        </p:nvSpPr>
        <p:spPr>
          <a:xfrm>
            <a:off x="8400025" y="4683025"/>
            <a:ext cx="744000" cy="460500"/>
          </a:xfrm>
          <a:prstGeom prst="rect">
            <a:avLst/>
          </a:prstGeom>
        </p:spPr>
        <p:txBody>
          <a:bodyPr spcFirstLastPara="1" wrap="square" lIns="0" tIns="0" rIns="182875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rgbClr val="A7FC7E"/>
                </a:solidFill>
              </a:rPr>
              <a:t>20</a:t>
            </a:fld>
            <a:endParaRPr>
              <a:solidFill>
                <a:srgbClr val="A7FC7E"/>
              </a:solidFill>
            </a:endParaRPr>
          </a:p>
        </p:txBody>
      </p:sp>
      <p:sp>
        <p:nvSpPr>
          <p:cNvPr id="671" name="Google Shape;671;p33"/>
          <p:cNvSpPr/>
          <p:nvPr/>
        </p:nvSpPr>
        <p:spPr>
          <a:xfrm>
            <a:off x="5708517" y="1189775"/>
            <a:ext cx="3305700" cy="669000"/>
          </a:xfrm>
          <a:prstGeom prst="chevron">
            <a:avLst>
              <a:gd name="adj" fmla="val 50000"/>
            </a:avLst>
          </a:prstGeom>
          <a:solidFill>
            <a:srgbClr val="001E4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Rural Air Mobility</a:t>
            </a:r>
            <a:endParaRPr>
              <a:solidFill>
                <a:srgbClr val="FFFFFF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2026</a:t>
            </a:r>
            <a:endParaRPr>
              <a:solidFill>
                <a:schemeClr val="dk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672" name="Google Shape;672;p33"/>
          <p:cNvSpPr txBox="1"/>
          <p:nvPr/>
        </p:nvSpPr>
        <p:spPr>
          <a:xfrm>
            <a:off x="5941125" y="2057125"/>
            <a:ext cx="2597700" cy="26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Montserrat"/>
              <a:buChar char="➔"/>
            </a:pPr>
            <a:r>
              <a:rPr lang="en" sz="1300">
                <a:latin typeface="Montserrat"/>
                <a:ea typeface="Montserrat"/>
                <a:cs typeface="Montserrat"/>
                <a:sym typeface="Montserrat"/>
              </a:rPr>
              <a:t>Network of Certified Landing Areas</a:t>
            </a:r>
            <a:endParaRPr sz="1300"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Montserrat"/>
              <a:buChar char="➔"/>
            </a:pPr>
            <a:r>
              <a:rPr lang="en" sz="1300">
                <a:latin typeface="Montserrat"/>
                <a:ea typeface="Montserrat"/>
                <a:cs typeface="Montserrat"/>
                <a:sym typeface="Montserrat"/>
              </a:rPr>
              <a:t>On-demand point-to-point flights</a:t>
            </a:r>
            <a:endParaRPr sz="1300"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Montserrat"/>
              <a:buChar char="➔"/>
            </a:pPr>
            <a:r>
              <a:rPr lang="en" sz="1300">
                <a:latin typeface="Montserrat"/>
                <a:ea typeface="Montserrat"/>
                <a:cs typeface="Montserrat"/>
                <a:sym typeface="Montserrat"/>
              </a:rPr>
              <a:t>Vertiports operated by the network</a:t>
            </a:r>
            <a:endParaRPr sz="1300"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Montserrat"/>
              <a:buChar char="➔"/>
            </a:pPr>
            <a:r>
              <a:rPr lang="en" sz="1300">
                <a:latin typeface="Montserrat"/>
                <a:ea typeface="Montserrat"/>
                <a:cs typeface="Montserrat"/>
                <a:sym typeface="Montserrat"/>
              </a:rPr>
              <a:t>Extensive Carrier Agreements</a:t>
            </a:r>
            <a:endParaRPr sz="13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73" name="Google Shape;673;p33"/>
          <p:cNvSpPr/>
          <p:nvPr/>
        </p:nvSpPr>
        <p:spPr>
          <a:xfrm>
            <a:off x="76200" y="1189989"/>
            <a:ext cx="3546900" cy="669000"/>
          </a:xfrm>
          <a:prstGeom prst="homePlate">
            <a:avLst>
              <a:gd name="adj" fmla="val 50000"/>
            </a:avLst>
          </a:prstGeom>
          <a:solidFill>
            <a:srgbClr val="9FC5E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Proof of Concept</a:t>
            </a:r>
            <a:endParaRPr>
              <a:solidFill>
                <a:srgbClr val="FFFFFF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(2005-2024)</a:t>
            </a:r>
            <a:endParaRPr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674" name="Google Shape;674;p33"/>
          <p:cNvSpPr txBox="1"/>
          <p:nvPr/>
        </p:nvSpPr>
        <p:spPr>
          <a:xfrm>
            <a:off x="265525" y="2057125"/>
            <a:ext cx="2889900" cy="26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Montserrat"/>
              <a:buChar char="➔"/>
            </a:pPr>
            <a:r>
              <a:rPr lang="en" sz="1300">
                <a:latin typeface="Montserrat"/>
                <a:ea typeface="Montserrat"/>
                <a:cs typeface="Montserrat"/>
                <a:sym typeface="Montserrat"/>
              </a:rPr>
              <a:t>FAA Powered Lift Part 194</a:t>
            </a:r>
            <a:endParaRPr sz="1300"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Montserrat"/>
              <a:buChar char="➔"/>
            </a:pPr>
            <a:r>
              <a:rPr lang="en" sz="1300">
                <a:latin typeface="Montserrat"/>
                <a:ea typeface="Montserrat"/>
                <a:cs typeface="Montserrat"/>
                <a:sym typeface="Montserrat"/>
              </a:rPr>
              <a:t>50+ US/Canada Aircraft </a:t>
            </a:r>
            <a:endParaRPr sz="1300"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Montserrat"/>
              <a:buChar char="➔"/>
            </a:pPr>
            <a:r>
              <a:rPr lang="en" sz="1300">
                <a:latin typeface="Montserrat"/>
                <a:ea typeface="Montserrat"/>
                <a:cs typeface="Montserrat"/>
                <a:sym typeface="Montserrat"/>
              </a:rPr>
              <a:t>Over 10,000 test flights</a:t>
            </a:r>
            <a:endParaRPr sz="1300"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Montserrat"/>
              <a:buChar char="➔"/>
            </a:pPr>
            <a:r>
              <a:rPr lang="en" sz="1300">
                <a:latin typeface="Montserrat"/>
                <a:ea typeface="Montserrat"/>
                <a:cs typeface="Montserrat"/>
                <a:sym typeface="Montserrat"/>
              </a:rPr>
              <a:t>Pilot Training Guidelines</a:t>
            </a:r>
            <a:endParaRPr sz="1300"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Montserrat"/>
              <a:buChar char="➔"/>
            </a:pPr>
            <a:r>
              <a:rPr lang="en" sz="1300">
                <a:latin typeface="Montserrat"/>
                <a:ea typeface="Montserrat"/>
                <a:cs typeface="Montserrat"/>
                <a:sym typeface="Montserrat"/>
              </a:rPr>
              <a:t>Ground Operations Requirements</a:t>
            </a:r>
            <a:endParaRPr sz="130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75" name="Google Shape;675;p33"/>
          <p:cNvSpPr/>
          <p:nvPr/>
        </p:nvSpPr>
        <p:spPr>
          <a:xfrm>
            <a:off x="3020404" y="1189775"/>
            <a:ext cx="3305700" cy="669000"/>
          </a:xfrm>
          <a:prstGeom prst="chevron">
            <a:avLst>
              <a:gd name="adj" fmla="val 50000"/>
            </a:avLst>
          </a:prstGeom>
          <a:solidFill>
            <a:srgbClr val="3D85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Urban Air Mobility</a:t>
            </a:r>
            <a:endParaRPr>
              <a:solidFill>
                <a:srgbClr val="FFFFFF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(2025)</a:t>
            </a:r>
            <a:endParaRPr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676" name="Google Shape;676;p33"/>
          <p:cNvSpPr txBox="1"/>
          <p:nvPr/>
        </p:nvSpPr>
        <p:spPr>
          <a:xfrm>
            <a:off x="3228525" y="2057125"/>
            <a:ext cx="2691600" cy="26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Montserrat"/>
              <a:buChar char="➔"/>
            </a:pPr>
            <a:r>
              <a:rPr lang="en" sz="1300">
                <a:latin typeface="Montserrat"/>
                <a:ea typeface="Montserrat"/>
                <a:cs typeface="Montserrat"/>
                <a:sym typeface="Montserrat"/>
              </a:rPr>
              <a:t>Existing Helipads and Airports as endpoints</a:t>
            </a:r>
            <a:endParaRPr sz="1300"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Montserrat"/>
              <a:buChar char="➔"/>
            </a:pPr>
            <a:r>
              <a:rPr lang="en" sz="1300">
                <a:latin typeface="Montserrat"/>
                <a:ea typeface="Montserrat"/>
                <a:cs typeface="Montserrat"/>
                <a:sym typeface="Montserrat"/>
              </a:rPr>
              <a:t>High-frequency restricted urban routes</a:t>
            </a:r>
            <a:endParaRPr sz="1300"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Montserrat"/>
              <a:buChar char="➔"/>
            </a:pPr>
            <a:r>
              <a:rPr lang="en" sz="1300">
                <a:latin typeface="Montserrat"/>
                <a:ea typeface="Montserrat"/>
                <a:cs typeface="Montserrat"/>
                <a:sym typeface="Montserrat"/>
              </a:rPr>
              <a:t>Landing areas owned by Uber/Delta/Blade</a:t>
            </a:r>
            <a:endParaRPr sz="1300"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Montserrat"/>
              <a:buChar char="➔"/>
            </a:pPr>
            <a:r>
              <a:rPr lang="en" sz="1300">
                <a:latin typeface="Montserrat"/>
                <a:ea typeface="Montserrat"/>
                <a:cs typeface="Montserrat"/>
                <a:sym typeface="Montserrat"/>
              </a:rPr>
              <a:t>Demand for aircraft production capacity</a:t>
            </a:r>
            <a:endParaRPr sz="13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77" name="Google Shape;677;p33"/>
          <p:cNvSpPr txBox="1"/>
          <p:nvPr/>
        </p:nvSpPr>
        <p:spPr>
          <a:xfrm>
            <a:off x="5972625" y="707650"/>
            <a:ext cx="2694600" cy="45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1E47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Landings Network</a:t>
            </a:r>
            <a:endParaRPr sz="1800">
              <a:solidFill>
                <a:srgbClr val="001E47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678" name="Google Shape;678;p33"/>
          <p:cNvSpPr txBox="1">
            <a:spLocks noGrp="1"/>
          </p:cNvSpPr>
          <p:nvPr>
            <p:ph type="title"/>
          </p:nvPr>
        </p:nvSpPr>
        <p:spPr>
          <a:xfrm>
            <a:off x="182875" y="182869"/>
            <a:ext cx="5279100" cy="701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Montserrat"/>
                <a:ea typeface="Montserrat"/>
                <a:cs typeface="Montserrat"/>
                <a:sym typeface="Montserrat"/>
              </a:rPr>
              <a:t>Appendix A</a:t>
            </a:r>
            <a:endParaRPr sz="150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 Black"/>
                <a:ea typeface="Montserrat Black"/>
                <a:cs typeface="Montserrat Black"/>
                <a:sym typeface="Montserrat Black"/>
              </a:rPr>
              <a:t>Advanced Air Mobility Progress</a:t>
            </a:r>
            <a:endParaRPr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p34"/>
          <p:cNvSpPr/>
          <p:nvPr/>
        </p:nvSpPr>
        <p:spPr>
          <a:xfrm>
            <a:off x="2039725" y="1252200"/>
            <a:ext cx="6605400" cy="3060600"/>
          </a:xfrm>
          <a:prstGeom prst="rect">
            <a:avLst/>
          </a:prstGeom>
          <a:solidFill>
            <a:srgbClr val="A7FC7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84" name="Google Shape;684;p34"/>
          <p:cNvSpPr txBox="1">
            <a:spLocks noGrp="1"/>
          </p:cNvSpPr>
          <p:nvPr>
            <p:ph type="sldNum" idx="12"/>
          </p:nvPr>
        </p:nvSpPr>
        <p:spPr>
          <a:xfrm>
            <a:off x="8400025" y="4683025"/>
            <a:ext cx="744000" cy="460500"/>
          </a:xfrm>
          <a:prstGeom prst="rect">
            <a:avLst/>
          </a:prstGeom>
        </p:spPr>
        <p:txBody>
          <a:bodyPr spcFirstLastPara="1" wrap="square" lIns="0" tIns="0" rIns="182875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rgbClr val="A7FC7E"/>
                </a:solidFill>
              </a:rPr>
              <a:t>21</a:t>
            </a:fld>
            <a:endParaRPr>
              <a:solidFill>
                <a:srgbClr val="A7FC7E"/>
              </a:solidFill>
            </a:endParaRPr>
          </a:p>
        </p:txBody>
      </p:sp>
      <p:sp>
        <p:nvSpPr>
          <p:cNvPr id="685" name="Google Shape;685;p34"/>
          <p:cNvSpPr txBox="1"/>
          <p:nvPr/>
        </p:nvSpPr>
        <p:spPr>
          <a:xfrm>
            <a:off x="2213150" y="1678600"/>
            <a:ext cx="2328300" cy="280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solidFill>
                  <a:srgbClr val="001E46"/>
                </a:solidFill>
                <a:latin typeface="Montserrat"/>
                <a:ea typeface="Montserrat"/>
                <a:cs typeface="Montserrat"/>
                <a:sym typeface="Montserrat"/>
              </a:rPr>
              <a:t>Feasibility Study</a:t>
            </a:r>
            <a:endParaRPr sz="900">
              <a:solidFill>
                <a:srgbClr val="001E4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solidFill>
                  <a:srgbClr val="001E46"/>
                </a:solidFill>
                <a:latin typeface="Montserrat"/>
                <a:ea typeface="Montserrat"/>
                <a:cs typeface="Montserrat"/>
                <a:sym typeface="Montserrat"/>
              </a:rPr>
              <a:t>Demand Analysis</a:t>
            </a:r>
            <a:endParaRPr sz="900">
              <a:solidFill>
                <a:srgbClr val="001E4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solidFill>
                  <a:srgbClr val="001E46"/>
                </a:solidFill>
                <a:latin typeface="Montserrat"/>
                <a:ea typeface="Montserrat"/>
                <a:cs typeface="Montserrat"/>
                <a:sym typeface="Montserrat"/>
              </a:rPr>
              <a:t>Amenities Assessment</a:t>
            </a:r>
            <a:endParaRPr sz="900">
              <a:solidFill>
                <a:srgbClr val="001E4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solidFill>
                  <a:srgbClr val="001E46"/>
                </a:solidFill>
                <a:latin typeface="Montserrat"/>
                <a:ea typeface="Montserrat"/>
                <a:cs typeface="Montserrat"/>
                <a:sym typeface="Montserrat"/>
              </a:rPr>
              <a:t>Regulatory Review</a:t>
            </a:r>
            <a:endParaRPr sz="900">
              <a:solidFill>
                <a:srgbClr val="001E4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solidFill>
                  <a:srgbClr val="001E46"/>
                </a:solidFill>
                <a:latin typeface="Montserrat"/>
                <a:ea typeface="Montserrat"/>
                <a:cs typeface="Montserrat"/>
                <a:sym typeface="Montserrat"/>
              </a:rPr>
              <a:t>Stakeholder Engagement</a:t>
            </a:r>
            <a:endParaRPr sz="900">
              <a:solidFill>
                <a:srgbClr val="001E4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solidFill>
                  <a:srgbClr val="001E46"/>
                </a:solidFill>
                <a:latin typeface="Montserrat"/>
                <a:ea typeface="Montserrat"/>
                <a:cs typeface="Montserrat"/>
                <a:sym typeface="Montserrat"/>
              </a:rPr>
              <a:t>Preliminary Site Survey</a:t>
            </a:r>
            <a:endParaRPr sz="900">
              <a:solidFill>
                <a:srgbClr val="001E4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solidFill>
                  <a:srgbClr val="001E46"/>
                </a:solidFill>
                <a:latin typeface="Montserrat"/>
                <a:ea typeface="Montserrat"/>
                <a:cs typeface="Montserrat"/>
                <a:sym typeface="Montserrat"/>
              </a:rPr>
              <a:t>Infrastructure Assessment</a:t>
            </a:r>
            <a:endParaRPr sz="900">
              <a:solidFill>
                <a:srgbClr val="001E4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solidFill>
                  <a:srgbClr val="001E46"/>
                </a:solidFill>
                <a:latin typeface="Montserrat"/>
                <a:ea typeface="Montserrat"/>
                <a:cs typeface="Montserrat"/>
                <a:sym typeface="Montserrat"/>
              </a:rPr>
              <a:t>Preliminary Budget</a:t>
            </a:r>
            <a:endParaRPr sz="900">
              <a:solidFill>
                <a:srgbClr val="001E4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solidFill>
                  <a:srgbClr val="001E46"/>
                </a:solidFill>
                <a:latin typeface="Montserrat"/>
                <a:ea typeface="Montserrat"/>
                <a:cs typeface="Montserrat"/>
                <a:sym typeface="Montserrat"/>
              </a:rPr>
              <a:t>Estimated Revenue </a:t>
            </a:r>
            <a:endParaRPr sz="900">
              <a:solidFill>
                <a:srgbClr val="001E4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solidFill>
                  <a:srgbClr val="001E46"/>
                </a:solidFill>
                <a:latin typeface="Montserrat"/>
                <a:ea typeface="Montserrat"/>
                <a:cs typeface="Montserrat"/>
                <a:sym typeface="Montserrat"/>
              </a:rPr>
              <a:t>Grant and Funding Options</a:t>
            </a:r>
            <a:endParaRPr sz="900">
              <a:solidFill>
                <a:srgbClr val="001E4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rgbClr val="001E4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86" name="Google Shape;686;p34"/>
          <p:cNvSpPr txBox="1"/>
          <p:nvPr/>
        </p:nvSpPr>
        <p:spPr>
          <a:xfrm>
            <a:off x="4397450" y="1678600"/>
            <a:ext cx="2328300" cy="24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solidFill>
                  <a:srgbClr val="001E46"/>
                </a:solidFill>
                <a:latin typeface="Montserrat"/>
                <a:ea typeface="Montserrat"/>
                <a:cs typeface="Montserrat"/>
                <a:sym typeface="Montserrat"/>
              </a:rPr>
              <a:t>Detailed Site Survey</a:t>
            </a:r>
            <a:endParaRPr sz="900">
              <a:solidFill>
                <a:srgbClr val="001E4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solidFill>
                  <a:srgbClr val="001E46"/>
                </a:solidFill>
                <a:latin typeface="Montserrat"/>
                <a:ea typeface="Montserrat"/>
                <a:cs typeface="Montserrat"/>
                <a:sym typeface="Montserrat"/>
              </a:rPr>
              <a:t>Vertiport Layout Design</a:t>
            </a:r>
            <a:endParaRPr sz="900">
              <a:solidFill>
                <a:srgbClr val="001E4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solidFill>
                  <a:srgbClr val="001E46"/>
                </a:solidFill>
                <a:latin typeface="Montserrat"/>
                <a:ea typeface="Montserrat"/>
                <a:cs typeface="Montserrat"/>
                <a:sym typeface="Montserrat"/>
              </a:rPr>
              <a:t>Building Submittals</a:t>
            </a:r>
            <a:endParaRPr sz="900">
              <a:solidFill>
                <a:srgbClr val="001E4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solidFill>
                  <a:srgbClr val="001E46"/>
                </a:solidFill>
                <a:latin typeface="Montserrat"/>
                <a:ea typeface="Montserrat"/>
                <a:cs typeface="Montserrat"/>
                <a:sym typeface="Montserrat"/>
              </a:rPr>
              <a:t>Charging/Refueling Infrastructure Design</a:t>
            </a:r>
            <a:endParaRPr sz="900">
              <a:solidFill>
                <a:srgbClr val="001E4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solidFill>
                  <a:srgbClr val="001E46"/>
                </a:solidFill>
                <a:latin typeface="Montserrat"/>
                <a:ea typeface="Montserrat"/>
                <a:cs typeface="Montserrat"/>
                <a:sym typeface="Montserrat"/>
              </a:rPr>
              <a:t>Vertiport Automation System</a:t>
            </a:r>
            <a:endParaRPr sz="900">
              <a:solidFill>
                <a:srgbClr val="001E4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solidFill>
                  <a:srgbClr val="001E46"/>
                </a:solidFill>
                <a:latin typeface="Montserrat"/>
                <a:ea typeface="Montserrat"/>
                <a:cs typeface="Montserrat"/>
                <a:sym typeface="Montserrat"/>
              </a:rPr>
              <a:t>Ground Operations Facilities</a:t>
            </a:r>
            <a:endParaRPr sz="900">
              <a:solidFill>
                <a:srgbClr val="001E4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solidFill>
                  <a:srgbClr val="001E46"/>
                </a:solidFill>
                <a:latin typeface="Montserrat"/>
                <a:ea typeface="Montserrat"/>
                <a:cs typeface="Montserrat"/>
                <a:sym typeface="Montserrat"/>
              </a:rPr>
              <a:t>Safety and Security Systems</a:t>
            </a:r>
            <a:endParaRPr sz="900">
              <a:solidFill>
                <a:srgbClr val="001E4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solidFill>
                  <a:srgbClr val="001E46"/>
                </a:solidFill>
                <a:latin typeface="Montserrat"/>
                <a:ea typeface="Montserrat"/>
                <a:cs typeface="Montserrat"/>
                <a:sym typeface="Montserrat"/>
              </a:rPr>
              <a:t>Project Budget</a:t>
            </a:r>
            <a:endParaRPr sz="900">
              <a:solidFill>
                <a:srgbClr val="001E4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rgbClr val="001E4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87" name="Google Shape;687;p34"/>
          <p:cNvSpPr txBox="1"/>
          <p:nvPr/>
        </p:nvSpPr>
        <p:spPr>
          <a:xfrm>
            <a:off x="6581750" y="1678600"/>
            <a:ext cx="2328300" cy="32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001E46"/>
                </a:solidFill>
                <a:latin typeface="Montserrat"/>
                <a:ea typeface="Montserrat"/>
                <a:cs typeface="Montserrat"/>
                <a:sym typeface="Montserrat"/>
              </a:rPr>
              <a:t>Utility Tie-ins</a:t>
            </a:r>
            <a:endParaRPr sz="900">
              <a:solidFill>
                <a:srgbClr val="001E4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001E46"/>
                </a:solidFill>
                <a:latin typeface="Montserrat"/>
                <a:ea typeface="Montserrat"/>
                <a:cs typeface="Montserrat"/>
                <a:sym typeface="Montserrat"/>
              </a:rPr>
              <a:t>Infrastructure Installation</a:t>
            </a:r>
            <a:endParaRPr sz="900">
              <a:solidFill>
                <a:srgbClr val="001E4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001E46"/>
                </a:solidFill>
                <a:latin typeface="Montserrat"/>
                <a:ea typeface="Montserrat"/>
                <a:cs typeface="Montserrat"/>
                <a:sym typeface="Montserrat"/>
              </a:rPr>
              <a:t>Equipment Financing</a:t>
            </a:r>
            <a:endParaRPr sz="900">
              <a:solidFill>
                <a:srgbClr val="001E4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001E46"/>
                </a:solidFill>
                <a:latin typeface="Montserrat"/>
                <a:ea typeface="Montserrat"/>
                <a:cs typeface="Montserrat"/>
                <a:sym typeface="Montserrat"/>
              </a:rPr>
              <a:t>Modular Financing</a:t>
            </a:r>
            <a:endParaRPr sz="900">
              <a:solidFill>
                <a:srgbClr val="001E4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001E46"/>
                </a:solidFill>
                <a:latin typeface="Montserrat"/>
                <a:ea typeface="Montserrat"/>
                <a:cs typeface="Montserrat"/>
                <a:sym typeface="Montserrat"/>
              </a:rPr>
              <a:t>Co-op Agreements</a:t>
            </a:r>
            <a:endParaRPr sz="900">
              <a:solidFill>
                <a:srgbClr val="001E4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solidFill>
                  <a:srgbClr val="001E46"/>
                </a:solidFill>
                <a:latin typeface="Montserrat"/>
                <a:ea typeface="Montserrat"/>
                <a:cs typeface="Montserrat"/>
                <a:sym typeface="Montserrat"/>
              </a:rPr>
              <a:t>Site Preparation</a:t>
            </a:r>
            <a:endParaRPr sz="900">
              <a:solidFill>
                <a:srgbClr val="001E4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solidFill>
                  <a:srgbClr val="001E46"/>
                </a:solidFill>
                <a:latin typeface="Montserrat"/>
                <a:ea typeface="Montserrat"/>
                <a:cs typeface="Montserrat"/>
                <a:sym typeface="Montserrat"/>
              </a:rPr>
              <a:t>Building Permits</a:t>
            </a:r>
            <a:endParaRPr sz="900">
              <a:solidFill>
                <a:srgbClr val="001E4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solidFill>
                  <a:srgbClr val="001E46"/>
                </a:solidFill>
                <a:latin typeface="Montserrat"/>
                <a:ea typeface="Montserrat"/>
                <a:cs typeface="Montserrat"/>
                <a:sym typeface="Montserrat"/>
              </a:rPr>
              <a:t>Vertiport Construction</a:t>
            </a:r>
            <a:endParaRPr sz="900">
              <a:solidFill>
                <a:srgbClr val="001E4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solidFill>
                  <a:srgbClr val="001E46"/>
                </a:solidFill>
                <a:latin typeface="Montserrat"/>
                <a:ea typeface="Montserrat"/>
                <a:cs typeface="Montserrat"/>
                <a:sym typeface="Montserrat"/>
              </a:rPr>
              <a:t>Equipment Installation</a:t>
            </a:r>
            <a:endParaRPr sz="900">
              <a:solidFill>
                <a:srgbClr val="001E4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solidFill>
                  <a:srgbClr val="001E46"/>
                </a:solidFill>
                <a:latin typeface="Montserrat"/>
                <a:ea typeface="Montserrat"/>
                <a:cs typeface="Montserrat"/>
                <a:sym typeface="Montserrat"/>
              </a:rPr>
              <a:t>Concessions Installation</a:t>
            </a:r>
            <a:endParaRPr sz="900">
              <a:solidFill>
                <a:srgbClr val="001E4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solidFill>
                  <a:srgbClr val="001E46"/>
                </a:solidFill>
                <a:latin typeface="Montserrat"/>
                <a:ea typeface="Montserrat"/>
                <a:cs typeface="Montserrat"/>
                <a:sym typeface="Montserrat"/>
              </a:rPr>
              <a:t>Testing and Commissioning</a:t>
            </a:r>
            <a:endParaRPr sz="900">
              <a:solidFill>
                <a:srgbClr val="001E4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900">
              <a:solidFill>
                <a:srgbClr val="001E4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rgbClr val="001E4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rgbClr val="001E4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rgbClr val="001E4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rgbClr val="001E4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88" name="Google Shape;688;p34"/>
          <p:cNvSpPr txBox="1"/>
          <p:nvPr/>
        </p:nvSpPr>
        <p:spPr>
          <a:xfrm>
            <a:off x="2213150" y="1102050"/>
            <a:ext cx="2328300" cy="57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Assessment/Advising</a:t>
            </a:r>
            <a:endParaRPr sz="11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89" name="Google Shape;689;p34"/>
          <p:cNvSpPr txBox="1"/>
          <p:nvPr/>
        </p:nvSpPr>
        <p:spPr>
          <a:xfrm>
            <a:off x="4397450" y="1102050"/>
            <a:ext cx="2328300" cy="57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Design/Engineering</a:t>
            </a:r>
            <a:endParaRPr sz="11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90" name="Google Shape;690;p34"/>
          <p:cNvSpPr txBox="1"/>
          <p:nvPr/>
        </p:nvSpPr>
        <p:spPr>
          <a:xfrm>
            <a:off x="6581750" y="1102050"/>
            <a:ext cx="2328300" cy="57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Construction/Install</a:t>
            </a:r>
            <a:endParaRPr sz="11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91" name="Google Shape;691;p34"/>
          <p:cNvSpPr txBox="1"/>
          <p:nvPr/>
        </p:nvSpPr>
        <p:spPr>
          <a:xfrm>
            <a:off x="201325" y="1434600"/>
            <a:ext cx="1716000" cy="280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1E46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Whether converting a heliport or building </a:t>
            </a:r>
            <a:r>
              <a:rPr lang="en" sz="1200" b="1">
                <a:solidFill>
                  <a:srgbClr val="001E46"/>
                </a:solidFill>
                <a:latin typeface="Montserrat"/>
                <a:ea typeface="Montserrat"/>
                <a:cs typeface="Montserrat"/>
                <a:sym typeface="Montserrat"/>
              </a:rPr>
              <a:t>from the ground up;</a:t>
            </a:r>
            <a:r>
              <a:rPr lang="en" sz="1200">
                <a:solidFill>
                  <a:srgbClr val="001E46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Landings can provide support and services to get your location </a:t>
            </a:r>
            <a:r>
              <a:rPr lang="en" sz="1200" b="1">
                <a:solidFill>
                  <a:srgbClr val="001E46"/>
                </a:solidFill>
                <a:latin typeface="Montserrat"/>
                <a:ea typeface="Montserrat"/>
                <a:cs typeface="Montserrat"/>
                <a:sym typeface="Montserrat"/>
              </a:rPr>
              <a:t>certified</a:t>
            </a:r>
            <a:r>
              <a:rPr lang="en" sz="1200">
                <a:solidFill>
                  <a:srgbClr val="001E46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.</a:t>
            </a:r>
            <a:endParaRPr sz="1200">
              <a:solidFill>
                <a:srgbClr val="001E46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692" name="Google Shape;692;p34"/>
          <p:cNvSpPr txBox="1">
            <a:spLocks noGrp="1"/>
          </p:cNvSpPr>
          <p:nvPr>
            <p:ph type="title"/>
          </p:nvPr>
        </p:nvSpPr>
        <p:spPr>
          <a:xfrm>
            <a:off x="182875" y="182869"/>
            <a:ext cx="5279100" cy="701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Montserrat"/>
                <a:ea typeface="Montserrat"/>
                <a:cs typeface="Montserrat"/>
                <a:sym typeface="Montserrat"/>
              </a:rPr>
              <a:t>Appendix B</a:t>
            </a:r>
            <a:endParaRPr sz="150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 Black"/>
                <a:ea typeface="Montserrat Black"/>
                <a:cs typeface="Montserrat Black"/>
                <a:sym typeface="Montserrat Black"/>
              </a:rPr>
              <a:t>Vertiport Infrastructure Services</a:t>
            </a:r>
            <a:endParaRPr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cxnSp>
        <p:nvCxnSpPr>
          <p:cNvPr id="693" name="Google Shape;693;p34"/>
          <p:cNvCxnSpPr/>
          <p:nvPr/>
        </p:nvCxnSpPr>
        <p:spPr>
          <a:xfrm>
            <a:off x="2159700" y="1698725"/>
            <a:ext cx="63339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Google Shape;698;p35"/>
          <p:cNvSpPr txBox="1">
            <a:spLocks noGrp="1"/>
          </p:cNvSpPr>
          <p:nvPr>
            <p:ph type="sldNum" idx="12"/>
          </p:nvPr>
        </p:nvSpPr>
        <p:spPr>
          <a:xfrm>
            <a:off x="8400025" y="4683025"/>
            <a:ext cx="744000" cy="460500"/>
          </a:xfrm>
          <a:prstGeom prst="rect">
            <a:avLst/>
          </a:prstGeom>
        </p:spPr>
        <p:txBody>
          <a:bodyPr spcFirstLastPara="1" wrap="square" lIns="0" tIns="0" rIns="182875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22</a:t>
            </a:fld>
            <a:endParaRPr/>
          </a:p>
        </p:txBody>
      </p:sp>
      <p:sp>
        <p:nvSpPr>
          <p:cNvPr id="699" name="Google Shape;699;p35"/>
          <p:cNvSpPr txBox="1"/>
          <p:nvPr/>
        </p:nvSpPr>
        <p:spPr>
          <a:xfrm>
            <a:off x="181250" y="1526200"/>
            <a:ext cx="2328300" cy="353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Network Revenue Share</a:t>
            </a:r>
            <a:endParaRPr sz="10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Fees and Charging Revenue</a:t>
            </a:r>
            <a:endParaRPr sz="10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Billing &amp; Payment Processing</a:t>
            </a:r>
            <a:endParaRPr sz="10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Slot Management &amp; Scheduling</a:t>
            </a:r>
            <a:endParaRPr sz="10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Site Automation &amp; Access Control</a:t>
            </a:r>
            <a:endParaRPr sz="10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Portal, Mobile,  &amp; API Access</a:t>
            </a:r>
            <a:endParaRPr sz="10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Staffing and Training</a:t>
            </a:r>
            <a:endParaRPr sz="10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Ongoing Maintenance</a:t>
            </a:r>
            <a:endParaRPr sz="10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700" name="Google Shape;700;p35"/>
          <p:cNvCxnSpPr/>
          <p:nvPr/>
        </p:nvCxnSpPr>
        <p:spPr>
          <a:xfrm>
            <a:off x="257450" y="1526200"/>
            <a:ext cx="49104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01" name="Google Shape;701;p35"/>
          <p:cNvSpPr txBox="1"/>
          <p:nvPr/>
        </p:nvSpPr>
        <p:spPr>
          <a:xfrm>
            <a:off x="181250" y="949650"/>
            <a:ext cx="2328300" cy="57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rgbClr val="A7FC7E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rgbClr val="A7FC7E"/>
                </a:solidFill>
                <a:latin typeface="Montserrat"/>
                <a:ea typeface="Montserrat"/>
                <a:cs typeface="Montserrat"/>
                <a:sym typeface="Montserrat"/>
              </a:rPr>
              <a:t>Operations and Maintenance</a:t>
            </a:r>
            <a:endParaRPr sz="1100" b="1">
              <a:solidFill>
                <a:srgbClr val="A7FC7E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702" name="Google Shape;702;p35"/>
          <p:cNvPicPr preferRelativeResize="0"/>
          <p:nvPr/>
        </p:nvPicPr>
        <p:blipFill rotWithShape="1">
          <a:blip r:embed="rId3">
            <a:alphaModFix/>
          </a:blip>
          <a:srcRect l="23353" t="18012" r="24612" b="14424"/>
          <a:stretch/>
        </p:blipFill>
        <p:spPr>
          <a:xfrm>
            <a:off x="4155300" y="660391"/>
            <a:ext cx="4988723" cy="4317335"/>
          </a:xfrm>
          <a:prstGeom prst="rect">
            <a:avLst/>
          </a:prstGeom>
          <a:noFill/>
          <a:ln>
            <a:noFill/>
          </a:ln>
        </p:spPr>
      </p:pic>
      <p:sp>
        <p:nvSpPr>
          <p:cNvPr id="703" name="Google Shape;703;p35"/>
          <p:cNvSpPr txBox="1">
            <a:spLocks noGrp="1"/>
          </p:cNvSpPr>
          <p:nvPr>
            <p:ph type="title"/>
          </p:nvPr>
        </p:nvSpPr>
        <p:spPr>
          <a:xfrm>
            <a:off x="182875" y="182870"/>
            <a:ext cx="5279100" cy="631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Montserrat"/>
                <a:ea typeface="Montserrat"/>
                <a:cs typeface="Montserrat"/>
                <a:sym typeface="Montserrat"/>
              </a:rPr>
              <a:t>Appendix C:</a:t>
            </a:r>
            <a:endParaRPr sz="150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 Black"/>
                <a:ea typeface="Montserrat Black"/>
                <a:cs typeface="Montserrat Black"/>
                <a:sym typeface="Montserrat Black"/>
              </a:rPr>
              <a:t>The Landings Network</a:t>
            </a:r>
            <a:endParaRPr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704" name="Google Shape;704;p35"/>
          <p:cNvSpPr txBox="1">
            <a:spLocks noGrp="1"/>
          </p:cNvSpPr>
          <p:nvPr>
            <p:ph type="sldNum" idx="2"/>
          </p:nvPr>
        </p:nvSpPr>
        <p:spPr>
          <a:xfrm>
            <a:off x="8400025" y="4683025"/>
            <a:ext cx="744000" cy="460500"/>
          </a:xfrm>
          <a:prstGeom prst="rect">
            <a:avLst/>
          </a:prstGeom>
        </p:spPr>
        <p:txBody>
          <a:bodyPr spcFirstLastPara="1" wrap="square" lIns="0" tIns="0" rIns="182875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22</a:t>
            </a:fld>
            <a:endParaRPr/>
          </a:p>
        </p:txBody>
      </p:sp>
      <p:sp>
        <p:nvSpPr>
          <p:cNvPr id="705" name="Google Shape;705;p35"/>
          <p:cNvSpPr txBox="1"/>
          <p:nvPr/>
        </p:nvSpPr>
        <p:spPr>
          <a:xfrm>
            <a:off x="2714375" y="1526200"/>
            <a:ext cx="2328300" cy="353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Real-time Performance </a:t>
            </a:r>
            <a:endParaRPr sz="10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Monitoring Safety and Security</a:t>
            </a:r>
            <a:endParaRPr sz="10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Ongoing Regulatory Compliance</a:t>
            </a:r>
            <a:endParaRPr sz="10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Specialty Insurance</a:t>
            </a:r>
            <a:endParaRPr sz="10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Updated Operational Procedures </a:t>
            </a:r>
            <a:endParaRPr sz="10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Discounts &amp; Early Access to Emerging Technologies</a:t>
            </a:r>
            <a:endParaRPr sz="10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p36"/>
          <p:cNvSpPr txBox="1">
            <a:spLocks noGrp="1"/>
          </p:cNvSpPr>
          <p:nvPr>
            <p:ph type="sldNum" idx="12"/>
          </p:nvPr>
        </p:nvSpPr>
        <p:spPr>
          <a:xfrm>
            <a:off x="8400025" y="4683025"/>
            <a:ext cx="744000" cy="460500"/>
          </a:xfrm>
          <a:prstGeom prst="rect">
            <a:avLst/>
          </a:prstGeom>
        </p:spPr>
        <p:txBody>
          <a:bodyPr spcFirstLastPara="1" wrap="square" lIns="0" tIns="0" rIns="182875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rgbClr val="A7FC7E"/>
                </a:solidFill>
              </a:rPr>
              <a:t>23</a:t>
            </a:fld>
            <a:endParaRPr>
              <a:solidFill>
                <a:srgbClr val="A7FC7E"/>
              </a:solidFill>
            </a:endParaRPr>
          </a:p>
        </p:txBody>
      </p:sp>
      <p:sp>
        <p:nvSpPr>
          <p:cNvPr id="711" name="Google Shape;711;p36"/>
          <p:cNvSpPr txBox="1">
            <a:spLocks noGrp="1"/>
          </p:cNvSpPr>
          <p:nvPr>
            <p:ph type="subTitle" idx="4294967295"/>
          </p:nvPr>
        </p:nvSpPr>
        <p:spPr>
          <a:xfrm>
            <a:off x="182875" y="878100"/>
            <a:ext cx="3030300" cy="237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Over the next 10 years the AAM market is expected to grow at a CAGR of 23.3% to reach </a:t>
            </a:r>
            <a:r>
              <a:rPr lang="en" sz="1200" b="1"/>
              <a:t>US$ 79.7 billion by 2034</a:t>
            </a:r>
            <a:r>
              <a:rPr lang="en" sz="1200"/>
              <a:t>*.</a:t>
            </a:r>
            <a:endParaRPr sz="120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200"/>
              <a:t>Increasingly, </a:t>
            </a:r>
            <a:r>
              <a:rPr lang="en" sz="1200" b="1"/>
              <a:t>Infrastructure and Operations </a:t>
            </a:r>
            <a:r>
              <a:rPr lang="en" sz="1200"/>
              <a:t>will make make up the majority of the value.</a:t>
            </a:r>
            <a:endParaRPr sz="1200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200"/>
              <a:t>The </a:t>
            </a:r>
            <a:r>
              <a:rPr lang="en" sz="1200" b="1"/>
              <a:t>US</a:t>
            </a:r>
            <a:r>
              <a:rPr lang="en" sz="1200"/>
              <a:t> and China will lead market share with about </a:t>
            </a:r>
            <a:r>
              <a:rPr lang="en" sz="1200" b="1"/>
              <a:t>40%</a:t>
            </a:r>
            <a:r>
              <a:rPr lang="en" sz="1200"/>
              <a:t> each by 2034.</a:t>
            </a:r>
            <a:endParaRPr sz="1200"/>
          </a:p>
        </p:txBody>
      </p:sp>
      <p:pic>
        <p:nvPicPr>
          <p:cNvPr id="712" name="Google Shape;712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64730" y="822388"/>
            <a:ext cx="5730444" cy="3543325"/>
          </a:xfrm>
          <a:prstGeom prst="rect">
            <a:avLst/>
          </a:prstGeom>
          <a:noFill/>
          <a:ln>
            <a:noFill/>
          </a:ln>
        </p:spPr>
      </p:pic>
      <p:sp>
        <p:nvSpPr>
          <p:cNvPr id="713" name="Google Shape;713;p36"/>
          <p:cNvSpPr txBox="1"/>
          <p:nvPr/>
        </p:nvSpPr>
        <p:spPr>
          <a:xfrm>
            <a:off x="275750" y="3944550"/>
            <a:ext cx="3117300" cy="101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>
                <a:solidFill>
                  <a:srgbClr val="252525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*Prophecy Market Insights, Global Forecast Report on Advanced Air Mobility Market, 2024-2034</a:t>
            </a:r>
            <a:endParaRPr sz="1800">
              <a:solidFill>
                <a:srgbClr val="001E4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14" name="Google Shape;714;p36"/>
          <p:cNvSpPr txBox="1">
            <a:spLocks noGrp="1"/>
          </p:cNvSpPr>
          <p:nvPr>
            <p:ph type="title"/>
          </p:nvPr>
        </p:nvSpPr>
        <p:spPr>
          <a:xfrm>
            <a:off x="182875" y="182869"/>
            <a:ext cx="5279100" cy="701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Montserrat"/>
                <a:ea typeface="Montserrat"/>
                <a:cs typeface="Montserrat"/>
                <a:sym typeface="Montserrat"/>
              </a:rPr>
              <a:t>Appendix D</a:t>
            </a:r>
            <a:endParaRPr sz="150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 Black"/>
                <a:ea typeface="Montserrat Black"/>
                <a:cs typeface="Montserrat Black"/>
                <a:sym typeface="Montserrat Black"/>
              </a:rPr>
              <a:t>AAM Growth Forecast</a:t>
            </a:r>
            <a:endParaRPr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9" name="Google Shape;719;p37" title="E23-0414_MedicalInterior_07_DS.png"/>
          <p:cNvPicPr preferRelativeResize="0"/>
          <p:nvPr/>
        </p:nvPicPr>
        <p:blipFill rotWithShape="1">
          <a:blip r:embed="rId3">
            <a:alphaModFix/>
          </a:blip>
          <a:srcRect t="12862" b="10303"/>
          <a:stretch/>
        </p:blipFill>
        <p:spPr>
          <a:xfrm>
            <a:off x="25" y="0"/>
            <a:ext cx="9144003" cy="4683025"/>
          </a:xfrm>
          <a:prstGeom prst="rect">
            <a:avLst/>
          </a:prstGeom>
          <a:noFill/>
          <a:ln>
            <a:noFill/>
          </a:ln>
        </p:spPr>
      </p:pic>
      <p:sp>
        <p:nvSpPr>
          <p:cNvPr id="720" name="Google Shape;720;p37"/>
          <p:cNvSpPr txBox="1">
            <a:spLocks noGrp="1"/>
          </p:cNvSpPr>
          <p:nvPr>
            <p:ph type="title"/>
          </p:nvPr>
        </p:nvSpPr>
        <p:spPr>
          <a:xfrm>
            <a:off x="182875" y="182875"/>
            <a:ext cx="8130600" cy="650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Montserrat"/>
                <a:ea typeface="Montserrat"/>
                <a:cs typeface="Montserrat"/>
                <a:sym typeface="Montserrat"/>
              </a:rPr>
              <a:t>Appendix E</a:t>
            </a:r>
            <a:endParaRPr sz="150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 Black"/>
                <a:ea typeface="Montserrat Black"/>
                <a:cs typeface="Montserrat Black"/>
                <a:sym typeface="Montserrat Black"/>
              </a:rPr>
              <a:t>EMS Prototype</a:t>
            </a:r>
            <a:endParaRPr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721" name="Google Shape;721;p37"/>
          <p:cNvSpPr txBox="1">
            <a:spLocks noGrp="1"/>
          </p:cNvSpPr>
          <p:nvPr>
            <p:ph type="sldNum" idx="12"/>
          </p:nvPr>
        </p:nvSpPr>
        <p:spPr>
          <a:xfrm>
            <a:off x="8400025" y="4683025"/>
            <a:ext cx="744000" cy="460500"/>
          </a:xfrm>
          <a:prstGeom prst="rect">
            <a:avLst/>
          </a:prstGeom>
        </p:spPr>
        <p:txBody>
          <a:bodyPr spcFirstLastPara="1" wrap="square" lIns="0" tIns="0" rIns="182875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rgbClr val="A7FC7E"/>
                </a:solidFill>
              </a:rPr>
              <a:t>24</a:t>
            </a:fld>
            <a:endParaRPr>
              <a:solidFill>
                <a:srgbClr val="A7FC7E"/>
              </a:solidFill>
            </a:endParaRPr>
          </a:p>
        </p:txBody>
      </p:sp>
      <p:sp>
        <p:nvSpPr>
          <p:cNvPr id="722" name="Google Shape;722;p37"/>
          <p:cNvSpPr/>
          <p:nvPr/>
        </p:nvSpPr>
        <p:spPr>
          <a:xfrm>
            <a:off x="8271000" y="3138450"/>
            <a:ext cx="841500" cy="7041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Google Shape;727;p38"/>
          <p:cNvSpPr txBox="1">
            <a:spLocks noGrp="1"/>
          </p:cNvSpPr>
          <p:nvPr>
            <p:ph type="title"/>
          </p:nvPr>
        </p:nvSpPr>
        <p:spPr>
          <a:xfrm>
            <a:off x="182875" y="182875"/>
            <a:ext cx="8130600" cy="650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Montserrat"/>
                <a:ea typeface="Montserrat"/>
                <a:cs typeface="Montserrat"/>
                <a:sym typeface="Montserrat"/>
              </a:rPr>
              <a:t>Appendix F: </a:t>
            </a:r>
            <a:endParaRPr sz="150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 Black"/>
                <a:ea typeface="Montserrat Black"/>
                <a:cs typeface="Montserrat Black"/>
                <a:sym typeface="Montserrat Black"/>
              </a:rPr>
              <a:t>Autonomous Logistics</a:t>
            </a:r>
            <a:endParaRPr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728" name="Google Shape;728;p38"/>
          <p:cNvSpPr txBox="1">
            <a:spLocks noGrp="1"/>
          </p:cNvSpPr>
          <p:nvPr>
            <p:ph type="sldNum" idx="12"/>
          </p:nvPr>
        </p:nvSpPr>
        <p:spPr>
          <a:xfrm>
            <a:off x="8400025" y="4683025"/>
            <a:ext cx="744000" cy="460500"/>
          </a:xfrm>
          <a:prstGeom prst="rect">
            <a:avLst/>
          </a:prstGeom>
        </p:spPr>
        <p:txBody>
          <a:bodyPr spcFirstLastPara="1" wrap="square" lIns="0" tIns="0" rIns="182875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rgbClr val="A7FC7E"/>
                </a:solidFill>
              </a:rPr>
              <a:t>25</a:t>
            </a:fld>
            <a:endParaRPr>
              <a:solidFill>
                <a:srgbClr val="A7FC7E"/>
              </a:solidFill>
            </a:endParaRPr>
          </a:p>
        </p:txBody>
      </p:sp>
      <p:sp>
        <p:nvSpPr>
          <p:cNvPr id="729" name="Google Shape;729;p38"/>
          <p:cNvSpPr/>
          <p:nvPr/>
        </p:nvSpPr>
        <p:spPr>
          <a:xfrm>
            <a:off x="8271000" y="3138450"/>
            <a:ext cx="841500" cy="7041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730" name="Google Shape;730;p38" title="EVair.png"/>
          <p:cNvPicPr preferRelativeResize="0"/>
          <p:nvPr/>
        </p:nvPicPr>
        <p:blipFill rotWithShape="1">
          <a:blip r:embed="rId3">
            <a:alphaModFix/>
          </a:blip>
          <a:srcRect t="38763"/>
          <a:stretch/>
        </p:blipFill>
        <p:spPr>
          <a:xfrm>
            <a:off x="25" y="952500"/>
            <a:ext cx="9143999" cy="37305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p39"/>
          <p:cNvSpPr txBox="1">
            <a:spLocks noGrp="1"/>
          </p:cNvSpPr>
          <p:nvPr>
            <p:ph type="title"/>
          </p:nvPr>
        </p:nvSpPr>
        <p:spPr>
          <a:xfrm>
            <a:off x="182875" y="182875"/>
            <a:ext cx="8130600" cy="650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Montserrat"/>
                <a:ea typeface="Montserrat"/>
                <a:cs typeface="Montserrat"/>
                <a:sym typeface="Montserrat"/>
              </a:rPr>
              <a:t>Appendix G: </a:t>
            </a:r>
            <a:endParaRPr sz="150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 Black"/>
                <a:ea typeface="Montserrat Black"/>
                <a:cs typeface="Montserrat Black"/>
                <a:sym typeface="Montserrat Black"/>
              </a:rPr>
              <a:t>Joby Air Taxi</a:t>
            </a:r>
            <a:endParaRPr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736" name="Google Shape;736;p39"/>
          <p:cNvSpPr txBox="1">
            <a:spLocks noGrp="1"/>
          </p:cNvSpPr>
          <p:nvPr>
            <p:ph type="sldNum" idx="12"/>
          </p:nvPr>
        </p:nvSpPr>
        <p:spPr>
          <a:xfrm>
            <a:off x="8400025" y="4683025"/>
            <a:ext cx="744000" cy="460500"/>
          </a:xfrm>
          <a:prstGeom prst="rect">
            <a:avLst/>
          </a:prstGeom>
        </p:spPr>
        <p:txBody>
          <a:bodyPr spcFirstLastPara="1" wrap="square" lIns="0" tIns="0" rIns="182875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rgbClr val="A7FC7E"/>
                </a:solidFill>
              </a:rPr>
              <a:t>26</a:t>
            </a:fld>
            <a:endParaRPr>
              <a:solidFill>
                <a:srgbClr val="A7FC7E"/>
              </a:solidFill>
            </a:endParaRPr>
          </a:p>
        </p:txBody>
      </p:sp>
      <p:sp>
        <p:nvSpPr>
          <p:cNvPr id="737" name="Google Shape;737;p39"/>
          <p:cNvSpPr/>
          <p:nvPr/>
        </p:nvSpPr>
        <p:spPr>
          <a:xfrm>
            <a:off x="8271000" y="3138450"/>
            <a:ext cx="841500" cy="7041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738" name="Google Shape;738;p39" title="joby-s4-evtol-02.jpg"/>
          <p:cNvPicPr preferRelativeResize="0"/>
          <p:nvPr/>
        </p:nvPicPr>
        <p:blipFill rotWithShape="1">
          <a:blip r:embed="rId3">
            <a:alphaModFix/>
          </a:blip>
          <a:srcRect t="13736" b="13736"/>
          <a:stretch/>
        </p:blipFill>
        <p:spPr>
          <a:xfrm>
            <a:off x="25" y="952500"/>
            <a:ext cx="9144000" cy="3730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" name="Google Shape;743;p40"/>
          <p:cNvSpPr txBox="1">
            <a:spLocks noGrp="1"/>
          </p:cNvSpPr>
          <p:nvPr>
            <p:ph type="title"/>
          </p:nvPr>
        </p:nvSpPr>
        <p:spPr>
          <a:xfrm>
            <a:off x="182875" y="182875"/>
            <a:ext cx="8130600" cy="650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Montserrat"/>
                <a:ea typeface="Montserrat"/>
                <a:cs typeface="Montserrat"/>
                <a:sym typeface="Montserrat"/>
              </a:rPr>
              <a:t>Appendix H: </a:t>
            </a:r>
            <a:endParaRPr sz="150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 Black"/>
                <a:ea typeface="Montserrat Black"/>
                <a:cs typeface="Montserrat Black"/>
                <a:sym typeface="Montserrat Black"/>
              </a:rPr>
              <a:t>Archer Air Taxi</a:t>
            </a:r>
            <a:endParaRPr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744" name="Google Shape;744;p40"/>
          <p:cNvSpPr txBox="1">
            <a:spLocks noGrp="1"/>
          </p:cNvSpPr>
          <p:nvPr>
            <p:ph type="sldNum" idx="12"/>
          </p:nvPr>
        </p:nvSpPr>
        <p:spPr>
          <a:xfrm>
            <a:off x="8400025" y="4683025"/>
            <a:ext cx="744000" cy="460500"/>
          </a:xfrm>
          <a:prstGeom prst="rect">
            <a:avLst/>
          </a:prstGeom>
        </p:spPr>
        <p:txBody>
          <a:bodyPr spcFirstLastPara="1" wrap="square" lIns="0" tIns="0" rIns="182875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rgbClr val="A7FC7E"/>
                </a:solidFill>
              </a:rPr>
              <a:t>27</a:t>
            </a:fld>
            <a:endParaRPr>
              <a:solidFill>
                <a:srgbClr val="A7FC7E"/>
              </a:solidFill>
            </a:endParaRPr>
          </a:p>
        </p:txBody>
      </p:sp>
      <p:sp>
        <p:nvSpPr>
          <p:cNvPr id="745" name="Google Shape;745;p40"/>
          <p:cNvSpPr/>
          <p:nvPr/>
        </p:nvSpPr>
        <p:spPr>
          <a:xfrm>
            <a:off x="8271000" y="3138450"/>
            <a:ext cx="841500" cy="7041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746" name="Google Shape;746;p40" title="Midnight_and_Maker.jpg"/>
          <p:cNvPicPr preferRelativeResize="0"/>
          <p:nvPr/>
        </p:nvPicPr>
        <p:blipFill rotWithShape="1">
          <a:blip r:embed="rId3">
            <a:alphaModFix/>
          </a:blip>
          <a:srcRect t="19435" b="19428"/>
          <a:stretch/>
        </p:blipFill>
        <p:spPr>
          <a:xfrm>
            <a:off x="25" y="952500"/>
            <a:ext cx="9144000" cy="37305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Google Shape;751;p41"/>
          <p:cNvSpPr txBox="1">
            <a:spLocks noGrp="1"/>
          </p:cNvSpPr>
          <p:nvPr>
            <p:ph type="title"/>
          </p:nvPr>
        </p:nvSpPr>
        <p:spPr>
          <a:xfrm>
            <a:off x="182875" y="182875"/>
            <a:ext cx="8130600" cy="650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Montserrat"/>
                <a:ea typeface="Montserrat"/>
                <a:cs typeface="Montserrat"/>
                <a:sym typeface="Montserrat"/>
              </a:rPr>
              <a:t>Appendix I: </a:t>
            </a:r>
            <a:endParaRPr sz="150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 Black"/>
                <a:ea typeface="Montserrat Black"/>
                <a:cs typeface="Montserrat Black"/>
                <a:sym typeface="Montserrat Black"/>
              </a:rPr>
              <a:t>Beta Charging Technology</a:t>
            </a:r>
            <a:endParaRPr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752" name="Google Shape;752;p41"/>
          <p:cNvSpPr txBox="1">
            <a:spLocks noGrp="1"/>
          </p:cNvSpPr>
          <p:nvPr>
            <p:ph type="sldNum" idx="12"/>
          </p:nvPr>
        </p:nvSpPr>
        <p:spPr>
          <a:xfrm>
            <a:off x="8400025" y="4683025"/>
            <a:ext cx="744000" cy="460500"/>
          </a:xfrm>
          <a:prstGeom prst="rect">
            <a:avLst/>
          </a:prstGeom>
        </p:spPr>
        <p:txBody>
          <a:bodyPr spcFirstLastPara="1" wrap="square" lIns="0" tIns="0" rIns="182875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rgbClr val="A7FC7E"/>
                </a:solidFill>
              </a:rPr>
              <a:t>28</a:t>
            </a:fld>
            <a:endParaRPr>
              <a:solidFill>
                <a:srgbClr val="A7FC7E"/>
              </a:solidFill>
            </a:endParaRPr>
          </a:p>
        </p:txBody>
      </p:sp>
      <p:sp>
        <p:nvSpPr>
          <p:cNvPr id="753" name="Google Shape;753;p41"/>
          <p:cNvSpPr/>
          <p:nvPr/>
        </p:nvSpPr>
        <p:spPr>
          <a:xfrm>
            <a:off x="8271000" y="3138450"/>
            <a:ext cx="841500" cy="7041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754" name="Google Shape;754;p41" title="Charging Cube 02.JPG"/>
          <p:cNvPicPr preferRelativeResize="0"/>
          <p:nvPr/>
        </p:nvPicPr>
        <p:blipFill rotWithShape="1">
          <a:blip r:embed="rId3">
            <a:alphaModFix/>
          </a:blip>
          <a:srcRect t="22356" b="16478"/>
          <a:stretch/>
        </p:blipFill>
        <p:spPr>
          <a:xfrm>
            <a:off x="25" y="952500"/>
            <a:ext cx="9144003" cy="37305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6"/>
          <p:cNvSpPr txBox="1">
            <a:spLocks noGrp="1"/>
          </p:cNvSpPr>
          <p:nvPr>
            <p:ph type="sldNum" idx="12"/>
          </p:nvPr>
        </p:nvSpPr>
        <p:spPr>
          <a:xfrm>
            <a:off x="8400025" y="4683025"/>
            <a:ext cx="744000" cy="460500"/>
          </a:xfrm>
          <a:prstGeom prst="rect">
            <a:avLst/>
          </a:prstGeom>
        </p:spPr>
        <p:txBody>
          <a:bodyPr spcFirstLastPara="1" wrap="square" lIns="0" tIns="0" rIns="182875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rgbClr val="A7FC7E"/>
                </a:solidFill>
              </a:rPr>
              <a:t>3</a:t>
            </a:fld>
            <a:endParaRPr>
              <a:solidFill>
                <a:srgbClr val="A7FC7E"/>
              </a:solidFill>
            </a:endParaRPr>
          </a:p>
        </p:txBody>
      </p:sp>
      <p:pic>
        <p:nvPicPr>
          <p:cNvPr id="100" name="Google Shape;100;p16" title="Asset 1ev-evtol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94285" y="920551"/>
            <a:ext cx="4983066" cy="3491549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16"/>
          <p:cNvSpPr txBox="1">
            <a:spLocks noGrp="1"/>
          </p:cNvSpPr>
          <p:nvPr>
            <p:ph type="title"/>
          </p:nvPr>
        </p:nvSpPr>
        <p:spPr>
          <a:xfrm>
            <a:off x="182875" y="182875"/>
            <a:ext cx="8130600" cy="677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Montserrat"/>
                <a:ea typeface="Montserrat"/>
                <a:cs typeface="Montserrat"/>
                <a:sym typeface="Montserrat"/>
              </a:rPr>
              <a:t>Electric Aviation:</a:t>
            </a:r>
            <a:endParaRPr sz="150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 Black"/>
                <a:ea typeface="Montserrat Black"/>
                <a:cs typeface="Montserrat Black"/>
                <a:sym typeface="Montserrat Black"/>
              </a:rPr>
              <a:t>What if eVTOL’s scale like EV’s</a:t>
            </a:r>
            <a:endParaRPr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102" name="Google Shape;102;p16"/>
          <p:cNvSpPr txBox="1">
            <a:spLocks noGrp="1"/>
          </p:cNvSpPr>
          <p:nvPr>
            <p:ph type="subTitle" idx="4294967295"/>
          </p:nvPr>
        </p:nvSpPr>
        <p:spPr>
          <a:xfrm>
            <a:off x="313200" y="991450"/>
            <a:ext cx="3069000" cy="3491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Between</a:t>
            </a:r>
            <a:r>
              <a:rPr lang="en" sz="1400" b="1"/>
              <a:t> 2010 and 2017 EV </a:t>
            </a:r>
            <a:r>
              <a:rPr lang="en" sz="1400"/>
              <a:t>production in North America scaled from less than 5,000 to </a:t>
            </a:r>
            <a:r>
              <a:rPr lang="en" sz="1400" b="1"/>
              <a:t>over 200,000 vehicles per year</a:t>
            </a:r>
            <a:r>
              <a:rPr lang="en" sz="1400"/>
              <a:t>.</a:t>
            </a:r>
            <a:endParaRPr sz="140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400"/>
              <a:t>eVTOL’s production rates </a:t>
            </a:r>
            <a:r>
              <a:rPr lang="en" sz="1400">
                <a:solidFill>
                  <a:schemeClr val="dk1"/>
                </a:solidFill>
              </a:rPr>
              <a:t>are expected to</a:t>
            </a:r>
            <a:r>
              <a:rPr lang="en" sz="1400"/>
              <a:t> grow similarly to EV’s and </a:t>
            </a:r>
            <a:r>
              <a:rPr lang="en" sz="1400" b="1"/>
              <a:t>not like conventional aircraft</a:t>
            </a:r>
            <a:r>
              <a:rPr lang="en" sz="1400"/>
              <a:t>.</a:t>
            </a:r>
            <a:endParaRPr sz="140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400"/>
              <a:t>EV charging stations, however, has lagged by 4 years.  Today there is one public charger per 20 EV’s.</a:t>
            </a:r>
            <a:endParaRPr sz="1400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sz="14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" name="Google Shape;107;p17"/>
          <p:cNvGrpSpPr/>
          <p:nvPr/>
        </p:nvGrpSpPr>
        <p:grpSpPr>
          <a:xfrm>
            <a:off x="6263100" y="1212625"/>
            <a:ext cx="2520975" cy="235500"/>
            <a:chOff x="6263100" y="1365025"/>
            <a:chExt cx="2520975" cy="235500"/>
          </a:xfrm>
        </p:grpSpPr>
        <p:sp>
          <p:nvSpPr>
            <p:cNvPr id="108" name="Google Shape;108;p17"/>
            <p:cNvSpPr/>
            <p:nvPr/>
          </p:nvSpPr>
          <p:spPr>
            <a:xfrm>
              <a:off x="6263100" y="1365025"/>
              <a:ext cx="1227300" cy="235500"/>
            </a:xfrm>
            <a:prstGeom prst="roundRect">
              <a:avLst>
                <a:gd name="adj" fmla="val 16667"/>
              </a:avLst>
            </a:prstGeom>
            <a:solidFill>
              <a:srgbClr val="A7FC7E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09" name="Google Shape;109;p17"/>
            <p:cNvSpPr/>
            <p:nvPr/>
          </p:nvSpPr>
          <p:spPr>
            <a:xfrm>
              <a:off x="7556775" y="1365025"/>
              <a:ext cx="1227300" cy="235500"/>
            </a:xfrm>
            <a:prstGeom prst="roundRect">
              <a:avLst>
                <a:gd name="adj" fmla="val 16667"/>
              </a:avLst>
            </a:prstGeom>
            <a:solidFill>
              <a:srgbClr val="A7FC7E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110" name="Google Shape;110;p17"/>
          <p:cNvGrpSpPr/>
          <p:nvPr/>
        </p:nvGrpSpPr>
        <p:grpSpPr>
          <a:xfrm>
            <a:off x="6263100" y="2089638"/>
            <a:ext cx="2520975" cy="235500"/>
            <a:chOff x="6263100" y="2242038"/>
            <a:chExt cx="2520975" cy="235500"/>
          </a:xfrm>
        </p:grpSpPr>
        <p:sp>
          <p:nvSpPr>
            <p:cNvPr id="111" name="Google Shape;111;p17"/>
            <p:cNvSpPr/>
            <p:nvPr/>
          </p:nvSpPr>
          <p:spPr>
            <a:xfrm>
              <a:off x="6263100" y="2242038"/>
              <a:ext cx="1227300" cy="235500"/>
            </a:xfrm>
            <a:prstGeom prst="roundRect">
              <a:avLst>
                <a:gd name="adj" fmla="val 16667"/>
              </a:avLst>
            </a:prstGeom>
            <a:solidFill>
              <a:srgbClr val="A7FC7E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12" name="Google Shape;112;p17"/>
            <p:cNvSpPr/>
            <p:nvPr/>
          </p:nvSpPr>
          <p:spPr>
            <a:xfrm>
              <a:off x="7556775" y="2242038"/>
              <a:ext cx="1227300" cy="235500"/>
            </a:xfrm>
            <a:prstGeom prst="roundRect">
              <a:avLst>
                <a:gd name="adj" fmla="val 16667"/>
              </a:avLst>
            </a:prstGeom>
            <a:solidFill>
              <a:srgbClr val="A7FC7E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113" name="Google Shape;113;p17"/>
          <p:cNvGrpSpPr/>
          <p:nvPr/>
        </p:nvGrpSpPr>
        <p:grpSpPr>
          <a:xfrm>
            <a:off x="6263100" y="2528144"/>
            <a:ext cx="2520975" cy="235500"/>
            <a:chOff x="6263100" y="2680550"/>
            <a:chExt cx="2520975" cy="235500"/>
          </a:xfrm>
        </p:grpSpPr>
        <p:sp>
          <p:nvSpPr>
            <p:cNvPr id="114" name="Google Shape;114;p17"/>
            <p:cNvSpPr/>
            <p:nvPr/>
          </p:nvSpPr>
          <p:spPr>
            <a:xfrm>
              <a:off x="6263100" y="2680550"/>
              <a:ext cx="1227300" cy="235500"/>
            </a:xfrm>
            <a:prstGeom prst="roundRect">
              <a:avLst>
                <a:gd name="adj" fmla="val 16667"/>
              </a:avLst>
            </a:prstGeom>
            <a:solidFill>
              <a:srgbClr val="A7FC7E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15" name="Google Shape;115;p17"/>
            <p:cNvSpPr/>
            <p:nvPr/>
          </p:nvSpPr>
          <p:spPr>
            <a:xfrm>
              <a:off x="7556775" y="2680550"/>
              <a:ext cx="1227300" cy="235500"/>
            </a:xfrm>
            <a:prstGeom prst="roundRect">
              <a:avLst>
                <a:gd name="adj" fmla="val 16667"/>
              </a:avLst>
            </a:prstGeom>
            <a:solidFill>
              <a:srgbClr val="A7FC7E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116" name="Google Shape;116;p17"/>
          <p:cNvGrpSpPr/>
          <p:nvPr/>
        </p:nvGrpSpPr>
        <p:grpSpPr>
          <a:xfrm>
            <a:off x="6263100" y="2966650"/>
            <a:ext cx="2520975" cy="235500"/>
            <a:chOff x="6263100" y="3119063"/>
            <a:chExt cx="2520975" cy="235500"/>
          </a:xfrm>
        </p:grpSpPr>
        <p:sp>
          <p:nvSpPr>
            <p:cNvPr id="117" name="Google Shape;117;p17"/>
            <p:cNvSpPr/>
            <p:nvPr/>
          </p:nvSpPr>
          <p:spPr>
            <a:xfrm>
              <a:off x="6263100" y="3119063"/>
              <a:ext cx="1227300" cy="235500"/>
            </a:xfrm>
            <a:prstGeom prst="roundRect">
              <a:avLst>
                <a:gd name="adj" fmla="val 16667"/>
              </a:avLst>
            </a:prstGeom>
            <a:solidFill>
              <a:srgbClr val="A7FC7E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18" name="Google Shape;118;p17"/>
            <p:cNvSpPr/>
            <p:nvPr/>
          </p:nvSpPr>
          <p:spPr>
            <a:xfrm>
              <a:off x="7556775" y="3119063"/>
              <a:ext cx="1227300" cy="235500"/>
            </a:xfrm>
            <a:prstGeom prst="roundRect">
              <a:avLst>
                <a:gd name="adj" fmla="val 16667"/>
              </a:avLst>
            </a:prstGeom>
            <a:solidFill>
              <a:srgbClr val="A7FC7E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119" name="Google Shape;119;p17"/>
          <p:cNvGrpSpPr/>
          <p:nvPr/>
        </p:nvGrpSpPr>
        <p:grpSpPr>
          <a:xfrm>
            <a:off x="6263100" y="3405156"/>
            <a:ext cx="2520975" cy="235500"/>
            <a:chOff x="6263100" y="3596313"/>
            <a:chExt cx="2520975" cy="235500"/>
          </a:xfrm>
        </p:grpSpPr>
        <p:sp>
          <p:nvSpPr>
            <p:cNvPr id="120" name="Google Shape;120;p17"/>
            <p:cNvSpPr/>
            <p:nvPr/>
          </p:nvSpPr>
          <p:spPr>
            <a:xfrm>
              <a:off x="6263100" y="3596313"/>
              <a:ext cx="1227300" cy="235500"/>
            </a:xfrm>
            <a:prstGeom prst="roundRect">
              <a:avLst>
                <a:gd name="adj" fmla="val 16667"/>
              </a:avLst>
            </a:prstGeom>
            <a:solidFill>
              <a:srgbClr val="A7FC7E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21" name="Google Shape;121;p17"/>
            <p:cNvSpPr/>
            <p:nvPr/>
          </p:nvSpPr>
          <p:spPr>
            <a:xfrm>
              <a:off x="7556775" y="3596313"/>
              <a:ext cx="1227300" cy="235500"/>
            </a:xfrm>
            <a:prstGeom prst="roundRect">
              <a:avLst>
                <a:gd name="adj" fmla="val 16667"/>
              </a:avLst>
            </a:prstGeom>
            <a:solidFill>
              <a:srgbClr val="A7FC7E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122" name="Google Shape;122;p17"/>
          <p:cNvGrpSpPr/>
          <p:nvPr/>
        </p:nvGrpSpPr>
        <p:grpSpPr>
          <a:xfrm>
            <a:off x="6263100" y="3843663"/>
            <a:ext cx="2520975" cy="235500"/>
            <a:chOff x="6263100" y="3996063"/>
            <a:chExt cx="2520975" cy="235500"/>
          </a:xfrm>
        </p:grpSpPr>
        <p:sp>
          <p:nvSpPr>
            <p:cNvPr id="123" name="Google Shape;123;p17"/>
            <p:cNvSpPr/>
            <p:nvPr/>
          </p:nvSpPr>
          <p:spPr>
            <a:xfrm>
              <a:off x="6263100" y="3996063"/>
              <a:ext cx="1227300" cy="235500"/>
            </a:xfrm>
            <a:prstGeom prst="roundRect">
              <a:avLst>
                <a:gd name="adj" fmla="val 16667"/>
              </a:avLst>
            </a:prstGeom>
            <a:solidFill>
              <a:srgbClr val="A7FC7E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24" name="Google Shape;124;p17"/>
            <p:cNvSpPr/>
            <p:nvPr/>
          </p:nvSpPr>
          <p:spPr>
            <a:xfrm>
              <a:off x="7556775" y="3996063"/>
              <a:ext cx="1227300" cy="235500"/>
            </a:xfrm>
            <a:prstGeom prst="roundRect">
              <a:avLst>
                <a:gd name="adj" fmla="val 16667"/>
              </a:avLst>
            </a:prstGeom>
            <a:solidFill>
              <a:srgbClr val="A7FC7E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sp>
        <p:nvSpPr>
          <p:cNvPr id="125" name="Google Shape;125;p17"/>
          <p:cNvSpPr/>
          <p:nvPr/>
        </p:nvSpPr>
        <p:spPr>
          <a:xfrm>
            <a:off x="6263100" y="1651125"/>
            <a:ext cx="1227300" cy="235500"/>
          </a:xfrm>
          <a:prstGeom prst="roundRect">
            <a:avLst>
              <a:gd name="adj" fmla="val 16667"/>
            </a:avLst>
          </a:prstGeom>
          <a:solidFill>
            <a:srgbClr val="A7FC7E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6" name="Google Shape;126;p17"/>
          <p:cNvSpPr/>
          <p:nvPr/>
        </p:nvSpPr>
        <p:spPr>
          <a:xfrm>
            <a:off x="7556775" y="1651131"/>
            <a:ext cx="1227300" cy="235500"/>
          </a:xfrm>
          <a:prstGeom prst="roundRect">
            <a:avLst>
              <a:gd name="adj" fmla="val 16667"/>
            </a:avLst>
          </a:prstGeom>
          <a:solidFill>
            <a:srgbClr val="A7FC7E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7" name="Google Shape;127;p17"/>
          <p:cNvSpPr txBox="1">
            <a:spLocks noGrp="1"/>
          </p:cNvSpPr>
          <p:nvPr>
            <p:ph type="title"/>
          </p:nvPr>
        </p:nvSpPr>
        <p:spPr>
          <a:xfrm>
            <a:off x="182850" y="182825"/>
            <a:ext cx="4389000" cy="1138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Montserrat"/>
                <a:ea typeface="Montserrat"/>
                <a:cs typeface="Montserrat"/>
                <a:sym typeface="Montserrat"/>
              </a:rPr>
              <a:t>Electric Aviation: </a:t>
            </a:r>
            <a:endParaRPr sz="150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 Black"/>
                <a:ea typeface="Montserrat Black"/>
                <a:cs typeface="Montserrat Black"/>
                <a:sym typeface="Montserrat Black"/>
              </a:rPr>
              <a:t>Advanced Air Mobility is Here</a:t>
            </a:r>
            <a:endParaRPr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128" name="Google Shape;128;p17"/>
          <p:cNvSpPr txBox="1">
            <a:spLocks noGrp="1"/>
          </p:cNvSpPr>
          <p:nvPr>
            <p:ph type="sldNum" idx="12"/>
          </p:nvPr>
        </p:nvSpPr>
        <p:spPr>
          <a:xfrm>
            <a:off x="8400000" y="4683000"/>
            <a:ext cx="744000" cy="460500"/>
          </a:xfrm>
          <a:prstGeom prst="rect">
            <a:avLst/>
          </a:prstGeom>
        </p:spPr>
        <p:txBody>
          <a:bodyPr spcFirstLastPara="1" wrap="square" lIns="0" tIns="0" rIns="182875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sp>
        <p:nvSpPr>
          <p:cNvPr id="129" name="Google Shape;129;p17"/>
          <p:cNvSpPr txBox="1">
            <a:spLocks noGrp="1"/>
          </p:cNvSpPr>
          <p:nvPr>
            <p:ph type="subTitle" idx="4294967295"/>
          </p:nvPr>
        </p:nvSpPr>
        <p:spPr>
          <a:xfrm>
            <a:off x="106650" y="1575425"/>
            <a:ext cx="1036500" cy="544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500" b="1">
                <a:solidFill>
                  <a:schemeClr val="dk2"/>
                </a:solidFill>
              </a:rPr>
              <a:t>600+</a:t>
            </a:r>
            <a:endParaRPr sz="2500" b="1">
              <a:solidFill>
                <a:schemeClr val="dk2"/>
              </a:solidFill>
            </a:endParaRPr>
          </a:p>
        </p:txBody>
      </p:sp>
      <p:sp>
        <p:nvSpPr>
          <p:cNvPr id="130" name="Google Shape;130;p17"/>
          <p:cNvSpPr txBox="1">
            <a:spLocks noGrp="1"/>
          </p:cNvSpPr>
          <p:nvPr>
            <p:ph type="subTitle" idx="4294967295"/>
          </p:nvPr>
        </p:nvSpPr>
        <p:spPr>
          <a:xfrm>
            <a:off x="1295550" y="1575425"/>
            <a:ext cx="3352500" cy="544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200" b="1">
                <a:solidFill>
                  <a:schemeClr val="dk2"/>
                </a:solidFill>
              </a:rPr>
              <a:t>Electric Vertical Take-off and Landing aircraft designs</a:t>
            </a:r>
            <a:endParaRPr sz="1200" b="1">
              <a:solidFill>
                <a:schemeClr val="dk2"/>
              </a:solidFill>
            </a:endParaRPr>
          </a:p>
        </p:txBody>
      </p:sp>
      <p:sp>
        <p:nvSpPr>
          <p:cNvPr id="131" name="Google Shape;131;p17"/>
          <p:cNvSpPr txBox="1">
            <a:spLocks noGrp="1"/>
          </p:cNvSpPr>
          <p:nvPr>
            <p:ph type="subTitle" idx="4294967295"/>
          </p:nvPr>
        </p:nvSpPr>
        <p:spPr>
          <a:xfrm>
            <a:off x="55650" y="2935175"/>
            <a:ext cx="1087500" cy="544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500" b="1">
                <a:solidFill>
                  <a:schemeClr val="dk2"/>
                </a:solidFill>
              </a:rPr>
              <a:t>2024</a:t>
            </a:r>
            <a:endParaRPr sz="2500" b="1">
              <a:solidFill>
                <a:schemeClr val="dk2"/>
              </a:solidFill>
            </a:endParaRPr>
          </a:p>
        </p:txBody>
      </p:sp>
      <p:sp>
        <p:nvSpPr>
          <p:cNvPr id="132" name="Google Shape;132;p17"/>
          <p:cNvSpPr txBox="1">
            <a:spLocks noGrp="1"/>
          </p:cNvSpPr>
          <p:nvPr>
            <p:ph type="subTitle" idx="4294967295"/>
          </p:nvPr>
        </p:nvSpPr>
        <p:spPr>
          <a:xfrm>
            <a:off x="1346550" y="2910275"/>
            <a:ext cx="3352500" cy="594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200" b="1">
                <a:solidFill>
                  <a:schemeClr val="dk2"/>
                </a:solidFill>
              </a:rPr>
              <a:t>FAA final ruling on Power-Lift aircraft Re-authorization Act for Flight Paths</a:t>
            </a:r>
            <a:endParaRPr sz="1200" b="1">
              <a:solidFill>
                <a:schemeClr val="dk2"/>
              </a:solidFill>
            </a:endParaRPr>
          </a:p>
        </p:txBody>
      </p:sp>
      <p:sp>
        <p:nvSpPr>
          <p:cNvPr id="133" name="Google Shape;133;p17"/>
          <p:cNvSpPr txBox="1"/>
          <p:nvPr/>
        </p:nvSpPr>
        <p:spPr>
          <a:xfrm>
            <a:off x="6332488" y="648675"/>
            <a:ext cx="1227300" cy="32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>
                <a:solidFill>
                  <a:srgbClr val="001E46"/>
                </a:solidFill>
                <a:latin typeface="Montserrat"/>
                <a:ea typeface="Montserrat"/>
                <a:cs typeface="Montserrat"/>
                <a:sym typeface="Montserrat"/>
              </a:rPr>
              <a:t>Expected Entry into Service</a:t>
            </a:r>
            <a:endParaRPr sz="900" b="1">
              <a:solidFill>
                <a:srgbClr val="001E4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4" name="Google Shape;134;p17"/>
          <p:cNvSpPr txBox="1"/>
          <p:nvPr/>
        </p:nvSpPr>
        <p:spPr>
          <a:xfrm>
            <a:off x="7556775" y="648675"/>
            <a:ext cx="1227300" cy="32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>
                <a:solidFill>
                  <a:srgbClr val="001E46"/>
                </a:solidFill>
                <a:latin typeface="Montserrat"/>
                <a:ea typeface="Montserrat"/>
                <a:cs typeface="Montserrat"/>
                <a:sym typeface="Montserrat"/>
              </a:rPr>
              <a:t>Capital Raised to Date</a:t>
            </a:r>
            <a:endParaRPr sz="900" b="1">
              <a:solidFill>
                <a:srgbClr val="001E4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5" name="Google Shape;135;p17"/>
          <p:cNvSpPr txBox="1">
            <a:spLocks noGrp="1"/>
          </p:cNvSpPr>
          <p:nvPr>
            <p:ph type="subTitle" idx="4294967295"/>
          </p:nvPr>
        </p:nvSpPr>
        <p:spPr>
          <a:xfrm>
            <a:off x="30450" y="3557825"/>
            <a:ext cx="1087500" cy="544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500" b="1">
                <a:solidFill>
                  <a:schemeClr val="dk2"/>
                </a:solidFill>
              </a:rPr>
              <a:t>2030</a:t>
            </a:r>
            <a:endParaRPr sz="2500" b="1">
              <a:solidFill>
                <a:schemeClr val="dk2"/>
              </a:solidFill>
            </a:endParaRPr>
          </a:p>
        </p:txBody>
      </p:sp>
      <p:sp>
        <p:nvSpPr>
          <p:cNvPr id="136" name="Google Shape;136;p17"/>
          <p:cNvSpPr txBox="1">
            <a:spLocks noGrp="1"/>
          </p:cNvSpPr>
          <p:nvPr>
            <p:ph type="subTitle" idx="4294967295"/>
          </p:nvPr>
        </p:nvSpPr>
        <p:spPr>
          <a:xfrm>
            <a:off x="1295550" y="3532925"/>
            <a:ext cx="3352500" cy="594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200" b="1">
                <a:solidFill>
                  <a:schemeClr val="dk2"/>
                </a:solidFill>
              </a:rPr>
              <a:t>Over 19,000+ eVTOL aircraft are scheduled to be delivered </a:t>
            </a:r>
            <a:endParaRPr sz="1200" b="1">
              <a:solidFill>
                <a:schemeClr val="dk2"/>
              </a:solidFill>
            </a:endParaRPr>
          </a:p>
        </p:txBody>
      </p:sp>
      <p:sp>
        <p:nvSpPr>
          <p:cNvPr id="137" name="Google Shape;137;p17"/>
          <p:cNvSpPr txBox="1">
            <a:spLocks noGrp="1"/>
          </p:cNvSpPr>
          <p:nvPr>
            <p:ph type="title"/>
          </p:nvPr>
        </p:nvSpPr>
        <p:spPr>
          <a:xfrm>
            <a:off x="4395075" y="4434600"/>
            <a:ext cx="4389000" cy="395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1E46"/>
                </a:solidFill>
              </a:rPr>
              <a:t>…</a:t>
            </a:r>
            <a:r>
              <a:rPr lang="en">
                <a:solidFill>
                  <a:srgbClr val="001E46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but there is no place to land</a:t>
            </a:r>
            <a:endParaRPr>
              <a:solidFill>
                <a:srgbClr val="001E46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grpSp>
        <p:nvGrpSpPr>
          <p:cNvPr id="138" name="Google Shape;138;p17"/>
          <p:cNvGrpSpPr/>
          <p:nvPr/>
        </p:nvGrpSpPr>
        <p:grpSpPr>
          <a:xfrm>
            <a:off x="5108200" y="1169275"/>
            <a:ext cx="3675875" cy="2953263"/>
            <a:chOff x="5108200" y="1321675"/>
            <a:chExt cx="3675875" cy="2953263"/>
          </a:xfrm>
        </p:grpSpPr>
        <p:sp>
          <p:nvSpPr>
            <p:cNvPr id="139" name="Google Shape;139;p17"/>
            <p:cNvSpPr txBox="1"/>
            <p:nvPr/>
          </p:nvSpPr>
          <p:spPr>
            <a:xfrm>
              <a:off x="6263100" y="1321675"/>
              <a:ext cx="1227300" cy="322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rgbClr val="001E46"/>
                  </a:solidFill>
                  <a:latin typeface="Montserrat"/>
                  <a:ea typeface="Montserrat"/>
                  <a:cs typeface="Montserrat"/>
                  <a:sym typeface="Montserrat"/>
                </a:rPr>
                <a:t>2025 (USA/UAE)</a:t>
              </a:r>
              <a:endParaRPr sz="900">
                <a:solidFill>
                  <a:srgbClr val="001E46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40" name="Google Shape;140;p17"/>
            <p:cNvSpPr txBox="1"/>
            <p:nvPr/>
          </p:nvSpPr>
          <p:spPr>
            <a:xfrm>
              <a:off x="7556775" y="1321675"/>
              <a:ext cx="1227300" cy="322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rgbClr val="001E46"/>
                  </a:solidFill>
                  <a:latin typeface="Montserrat"/>
                  <a:ea typeface="Montserrat"/>
                  <a:cs typeface="Montserrat"/>
                  <a:sym typeface="Montserrat"/>
                </a:rPr>
                <a:t>$3.36B</a:t>
              </a:r>
              <a:endParaRPr sz="900">
                <a:solidFill>
                  <a:srgbClr val="001E46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41" name="Google Shape;141;p17"/>
            <p:cNvSpPr txBox="1"/>
            <p:nvPr/>
          </p:nvSpPr>
          <p:spPr>
            <a:xfrm>
              <a:off x="5108200" y="1321675"/>
              <a:ext cx="1227300" cy="322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rgbClr val="001E46"/>
                  </a:solidFill>
                  <a:latin typeface="Montserrat"/>
                  <a:ea typeface="Montserrat"/>
                  <a:cs typeface="Montserrat"/>
                  <a:sym typeface="Montserrat"/>
                </a:rPr>
                <a:t>Archer</a:t>
              </a:r>
              <a:endParaRPr>
                <a:solidFill>
                  <a:srgbClr val="001E46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grpSp>
          <p:nvGrpSpPr>
            <p:cNvPr id="142" name="Google Shape;142;p17"/>
            <p:cNvGrpSpPr/>
            <p:nvPr/>
          </p:nvGrpSpPr>
          <p:grpSpPr>
            <a:xfrm>
              <a:off x="5108200" y="1760185"/>
              <a:ext cx="3675875" cy="322200"/>
              <a:chOff x="5108225" y="1759879"/>
              <a:chExt cx="3675875" cy="322200"/>
            </a:xfrm>
          </p:grpSpPr>
          <p:sp>
            <p:nvSpPr>
              <p:cNvPr id="143" name="Google Shape;143;p17"/>
              <p:cNvSpPr txBox="1"/>
              <p:nvPr/>
            </p:nvSpPr>
            <p:spPr>
              <a:xfrm>
                <a:off x="5108225" y="1759879"/>
                <a:ext cx="1227300" cy="322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>
                    <a:solidFill>
                      <a:srgbClr val="001E46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Beta</a:t>
                </a:r>
                <a:endParaRPr>
                  <a:solidFill>
                    <a:srgbClr val="001E46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grpSp>
            <p:nvGrpSpPr>
              <p:cNvPr id="144" name="Google Shape;144;p17"/>
              <p:cNvGrpSpPr/>
              <p:nvPr/>
            </p:nvGrpSpPr>
            <p:grpSpPr>
              <a:xfrm>
                <a:off x="6263125" y="1759879"/>
                <a:ext cx="2520975" cy="322200"/>
                <a:chOff x="6186925" y="1310700"/>
                <a:chExt cx="2520975" cy="322200"/>
              </a:xfrm>
            </p:grpSpPr>
            <p:sp>
              <p:nvSpPr>
                <p:cNvPr id="145" name="Google Shape;145;p17"/>
                <p:cNvSpPr txBox="1"/>
                <p:nvPr/>
              </p:nvSpPr>
              <p:spPr>
                <a:xfrm>
                  <a:off x="6186925" y="1310700"/>
                  <a:ext cx="1227300" cy="3222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" sz="900">
                      <a:solidFill>
                        <a:srgbClr val="001E46"/>
                      </a:solidFill>
                      <a:latin typeface="Montserrat"/>
                      <a:ea typeface="Montserrat"/>
                      <a:cs typeface="Montserrat"/>
                      <a:sym typeface="Montserrat"/>
                    </a:rPr>
                    <a:t>2026 (USA)</a:t>
                  </a:r>
                  <a:endParaRPr sz="900">
                    <a:solidFill>
                      <a:srgbClr val="001E46"/>
                    </a:solidFill>
                    <a:latin typeface="Montserrat"/>
                    <a:ea typeface="Montserrat"/>
                    <a:cs typeface="Montserrat"/>
                    <a:sym typeface="Montserrat"/>
                  </a:endParaRPr>
                </a:p>
              </p:txBody>
            </p:sp>
            <p:sp>
              <p:nvSpPr>
                <p:cNvPr id="146" name="Google Shape;146;p17"/>
                <p:cNvSpPr txBox="1"/>
                <p:nvPr/>
              </p:nvSpPr>
              <p:spPr>
                <a:xfrm>
                  <a:off x="7480600" y="1310700"/>
                  <a:ext cx="1227300" cy="3222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" sz="900">
                      <a:solidFill>
                        <a:srgbClr val="001E46"/>
                      </a:solidFill>
                      <a:latin typeface="Montserrat"/>
                      <a:ea typeface="Montserrat"/>
                      <a:cs typeface="Montserrat"/>
                      <a:sym typeface="Montserrat"/>
                    </a:rPr>
                    <a:t>$1.2B</a:t>
                  </a:r>
                  <a:endParaRPr sz="900">
                    <a:solidFill>
                      <a:srgbClr val="001E46"/>
                    </a:solidFill>
                    <a:latin typeface="Montserrat"/>
                    <a:ea typeface="Montserrat"/>
                    <a:cs typeface="Montserrat"/>
                    <a:sym typeface="Montserrat"/>
                  </a:endParaRPr>
                </a:p>
              </p:txBody>
            </p:sp>
          </p:grpSp>
        </p:grpSp>
        <p:grpSp>
          <p:nvGrpSpPr>
            <p:cNvPr id="147" name="Google Shape;147;p17"/>
            <p:cNvGrpSpPr/>
            <p:nvPr/>
          </p:nvGrpSpPr>
          <p:grpSpPr>
            <a:xfrm>
              <a:off x="5108200" y="2198696"/>
              <a:ext cx="3675875" cy="322200"/>
              <a:chOff x="5108225" y="2187065"/>
              <a:chExt cx="3675875" cy="322200"/>
            </a:xfrm>
          </p:grpSpPr>
          <p:sp>
            <p:nvSpPr>
              <p:cNvPr id="148" name="Google Shape;148;p17"/>
              <p:cNvSpPr txBox="1"/>
              <p:nvPr/>
            </p:nvSpPr>
            <p:spPr>
              <a:xfrm>
                <a:off x="5108225" y="2187065"/>
                <a:ext cx="1227300" cy="322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>
                    <a:solidFill>
                      <a:srgbClr val="001E46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eHang</a:t>
                </a:r>
                <a:endParaRPr>
                  <a:solidFill>
                    <a:srgbClr val="001E46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grpSp>
            <p:nvGrpSpPr>
              <p:cNvPr id="149" name="Google Shape;149;p17"/>
              <p:cNvGrpSpPr/>
              <p:nvPr/>
            </p:nvGrpSpPr>
            <p:grpSpPr>
              <a:xfrm>
                <a:off x="6263125" y="2187065"/>
                <a:ext cx="2520975" cy="322200"/>
                <a:chOff x="6186925" y="1310700"/>
                <a:chExt cx="2520975" cy="322200"/>
              </a:xfrm>
            </p:grpSpPr>
            <p:sp>
              <p:nvSpPr>
                <p:cNvPr id="150" name="Google Shape;150;p17"/>
                <p:cNvSpPr txBox="1"/>
                <p:nvPr/>
              </p:nvSpPr>
              <p:spPr>
                <a:xfrm>
                  <a:off x="6186925" y="1310700"/>
                  <a:ext cx="1227300" cy="3222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" sz="900">
                      <a:solidFill>
                        <a:srgbClr val="001E46"/>
                      </a:solidFill>
                      <a:latin typeface="Montserrat"/>
                      <a:ea typeface="Montserrat"/>
                      <a:cs typeface="Montserrat"/>
                      <a:sym typeface="Montserrat"/>
                    </a:rPr>
                    <a:t>2024 (China)</a:t>
                  </a:r>
                  <a:endParaRPr sz="900">
                    <a:solidFill>
                      <a:srgbClr val="001E46"/>
                    </a:solidFill>
                    <a:latin typeface="Montserrat"/>
                    <a:ea typeface="Montserrat"/>
                    <a:cs typeface="Montserrat"/>
                    <a:sym typeface="Montserrat"/>
                  </a:endParaRPr>
                </a:p>
              </p:txBody>
            </p:sp>
            <p:sp>
              <p:nvSpPr>
                <p:cNvPr id="151" name="Google Shape;151;p17"/>
                <p:cNvSpPr txBox="1"/>
                <p:nvPr/>
              </p:nvSpPr>
              <p:spPr>
                <a:xfrm>
                  <a:off x="7480600" y="1310700"/>
                  <a:ext cx="1227300" cy="3222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" sz="900">
                      <a:solidFill>
                        <a:srgbClr val="001E46"/>
                      </a:solidFill>
                      <a:latin typeface="Montserrat"/>
                      <a:ea typeface="Montserrat"/>
                      <a:cs typeface="Montserrat"/>
                      <a:sym typeface="Montserrat"/>
                    </a:rPr>
                    <a:t>$138M</a:t>
                  </a:r>
                  <a:endParaRPr sz="900">
                    <a:solidFill>
                      <a:srgbClr val="001E46"/>
                    </a:solidFill>
                    <a:latin typeface="Montserrat"/>
                    <a:ea typeface="Montserrat"/>
                    <a:cs typeface="Montserrat"/>
                    <a:sym typeface="Montserrat"/>
                  </a:endParaRPr>
                </a:p>
              </p:txBody>
            </p:sp>
          </p:grpSp>
        </p:grpSp>
        <p:grpSp>
          <p:nvGrpSpPr>
            <p:cNvPr id="152" name="Google Shape;152;p17"/>
            <p:cNvGrpSpPr/>
            <p:nvPr/>
          </p:nvGrpSpPr>
          <p:grpSpPr>
            <a:xfrm>
              <a:off x="5108200" y="3075717"/>
              <a:ext cx="3675875" cy="322200"/>
              <a:chOff x="5108225" y="2988935"/>
              <a:chExt cx="3675875" cy="322200"/>
            </a:xfrm>
          </p:grpSpPr>
          <p:sp>
            <p:nvSpPr>
              <p:cNvPr id="153" name="Google Shape;153;p17"/>
              <p:cNvSpPr txBox="1"/>
              <p:nvPr/>
            </p:nvSpPr>
            <p:spPr>
              <a:xfrm>
                <a:off x="5108225" y="2988935"/>
                <a:ext cx="1227300" cy="322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>
                    <a:solidFill>
                      <a:srgbClr val="001E46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Joby</a:t>
                </a:r>
                <a:endParaRPr>
                  <a:solidFill>
                    <a:srgbClr val="001E46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grpSp>
            <p:nvGrpSpPr>
              <p:cNvPr id="154" name="Google Shape;154;p17"/>
              <p:cNvGrpSpPr/>
              <p:nvPr/>
            </p:nvGrpSpPr>
            <p:grpSpPr>
              <a:xfrm>
                <a:off x="6263125" y="2988935"/>
                <a:ext cx="2520975" cy="322200"/>
                <a:chOff x="6186925" y="1310700"/>
                <a:chExt cx="2520975" cy="322200"/>
              </a:xfrm>
            </p:grpSpPr>
            <p:sp>
              <p:nvSpPr>
                <p:cNvPr id="155" name="Google Shape;155;p17"/>
                <p:cNvSpPr txBox="1"/>
                <p:nvPr/>
              </p:nvSpPr>
              <p:spPr>
                <a:xfrm>
                  <a:off x="6186925" y="1310700"/>
                  <a:ext cx="1227300" cy="3222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" sz="900">
                      <a:solidFill>
                        <a:srgbClr val="001E46"/>
                      </a:solidFill>
                      <a:latin typeface="Montserrat"/>
                      <a:ea typeface="Montserrat"/>
                      <a:cs typeface="Montserrat"/>
                      <a:sym typeface="Montserrat"/>
                    </a:rPr>
                    <a:t>2025 (USA/UAE)</a:t>
                  </a:r>
                  <a:endParaRPr sz="900">
                    <a:solidFill>
                      <a:srgbClr val="001E46"/>
                    </a:solidFill>
                    <a:latin typeface="Montserrat"/>
                    <a:ea typeface="Montserrat"/>
                    <a:cs typeface="Montserrat"/>
                    <a:sym typeface="Montserrat"/>
                  </a:endParaRPr>
                </a:p>
              </p:txBody>
            </p:sp>
            <p:sp>
              <p:nvSpPr>
                <p:cNvPr id="156" name="Google Shape;156;p17"/>
                <p:cNvSpPr txBox="1"/>
                <p:nvPr/>
              </p:nvSpPr>
              <p:spPr>
                <a:xfrm>
                  <a:off x="7480600" y="1310700"/>
                  <a:ext cx="1227300" cy="3222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" sz="900">
                      <a:solidFill>
                        <a:srgbClr val="001E46"/>
                      </a:solidFill>
                      <a:latin typeface="Montserrat"/>
                      <a:ea typeface="Montserrat"/>
                      <a:cs typeface="Montserrat"/>
                      <a:sym typeface="Montserrat"/>
                    </a:rPr>
                    <a:t>$2.6B</a:t>
                  </a:r>
                  <a:endParaRPr sz="900">
                    <a:solidFill>
                      <a:srgbClr val="001E46"/>
                    </a:solidFill>
                    <a:latin typeface="Montserrat"/>
                    <a:ea typeface="Montserrat"/>
                    <a:cs typeface="Montserrat"/>
                    <a:sym typeface="Montserrat"/>
                  </a:endParaRPr>
                </a:p>
              </p:txBody>
            </p:sp>
          </p:grpSp>
        </p:grpSp>
        <p:grpSp>
          <p:nvGrpSpPr>
            <p:cNvPr id="157" name="Google Shape;157;p17"/>
            <p:cNvGrpSpPr/>
            <p:nvPr/>
          </p:nvGrpSpPr>
          <p:grpSpPr>
            <a:xfrm>
              <a:off x="5108200" y="2637206"/>
              <a:ext cx="3675875" cy="322200"/>
              <a:chOff x="5108225" y="2614244"/>
              <a:chExt cx="3675875" cy="322200"/>
            </a:xfrm>
          </p:grpSpPr>
          <p:sp>
            <p:nvSpPr>
              <p:cNvPr id="158" name="Google Shape;158;p17"/>
              <p:cNvSpPr txBox="1"/>
              <p:nvPr/>
            </p:nvSpPr>
            <p:spPr>
              <a:xfrm>
                <a:off x="5108225" y="2614244"/>
                <a:ext cx="1227300" cy="322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>
                    <a:solidFill>
                      <a:srgbClr val="001E46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EveAir</a:t>
                </a:r>
                <a:endParaRPr>
                  <a:solidFill>
                    <a:srgbClr val="001E46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grpSp>
            <p:nvGrpSpPr>
              <p:cNvPr id="159" name="Google Shape;159;p17"/>
              <p:cNvGrpSpPr/>
              <p:nvPr/>
            </p:nvGrpSpPr>
            <p:grpSpPr>
              <a:xfrm>
                <a:off x="6263125" y="2614244"/>
                <a:ext cx="2520975" cy="322200"/>
                <a:chOff x="6186925" y="1310700"/>
                <a:chExt cx="2520975" cy="322200"/>
              </a:xfrm>
            </p:grpSpPr>
            <p:sp>
              <p:nvSpPr>
                <p:cNvPr id="160" name="Google Shape;160;p17"/>
                <p:cNvSpPr txBox="1"/>
                <p:nvPr/>
              </p:nvSpPr>
              <p:spPr>
                <a:xfrm>
                  <a:off x="6186925" y="1310700"/>
                  <a:ext cx="1227300" cy="3222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" sz="900">
                      <a:solidFill>
                        <a:srgbClr val="001E46"/>
                      </a:solidFill>
                      <a:latin typeface="Montserrat"/>
                      <a:ea typeface="Montserrat"/>
                      <a:cs typeface="Montserrat"/>
                      <a:sym typeface="Montserrat"/>
                    </a:rPr>
                    <a:t>2025 (Brazil)</a:t>
                  </a:r>
                  <a:endParaRPr sz="900">
                    <a:solidFill>
                      <a:srgbClr val="001E46"/>
                    </a:solidFill>
                    <a:latin typeface="Montserrat"/>
                    <a:ea typeface="Montserrat"/>
                    <a:cs typeface="Montserrat"/>
                    <a:sym typeface="Montserrat"/>
                  </a:endParaRPr>
                </a:p>
              </p:txBody>
            </p:sp>
            <p:sp>
              <p:nvSpPr>
                <p:cNvPr id="161" name="Google Shape;161;p17"/>
                <p:cNvSpPr txBox="1"/>
                <p:nvPr/>
              </p:nvSpPr>
              <p:spPr>
                <a:xfrm>
                  <a:off x="7480600" y="1310700"/>
                  <a:ext cx="1227300" cy="3222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" sz="900">
                      <a:solidFill>
                        <a:srgbClr val="001E46"/>
                      </a:solidFill>
                      <a:latin typeface="Montserrat"/>
                      <a:ea typeface="Montserrat"/>
                      <a:cs typeface="Montserrat"/>
                      <a:sym typeface="Montserrat"/>
                    </a:rPr>
                    <a:t>$2.6B</a:t>
                  </a:r>
                  <a:endParaRPr sz="900">
                    <a:solidFill>
                      <a:srgbClr val="001E46"/>
                    </a:solidFill>
                    <a:latin typeface="Montserrat"/>
                    <a:ea typeface="Montserrat"/>
                    <a:cs typeface="Montserrat"/>
                    <a:sym typeface="Montserrat"/>
                  </a:endParaRPr>
                </a:p>
              </p:txBody>
            </p:sp>
          </p:grpSp>
        </p:grpSp>
        <p:grpSp>
          <p:nvGrpSpPr>
            <p:cNvPr id="162" name="Google Shape;162;p17"/>
            <p:cNvGrpSpPr/>
            <p:nvPr/>
          </p:nvGrpSpPr>
          <p:grpSpPr>
            <a:xfrm>
              <a:off x="5108200" y="3514227"/>
              <a:ext cx="3675875" cy="322200"/>
              <a:chOff x="5108225" y="3442371"/>
              <a:chExt cx="3675875" cy="322200"/>
            </a:xfrm>
          </p:grpSpPr>
          <p:sp>
            <p:nvSpPr>
              <p:cNvPr id="163" name="Google Shape;163;p17"/>
              <p:cNvSpPr txBox="1"/>
              <p:nvPr/>
            </p:nvSpPr>
            <p:spPr>
              <a:xfrm>
                <a:off x="5108225" y="3442371"/>
                <a:ext cx="1227300" cy="322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>
                    <a:solidFill>
                      <a:srgbClr val="001E46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SkyDrive</a:t>
                </a:r>
                <a:endParaRPr>
                  <a:solidFill>
                    <a:srgbClr val="001E46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grpSp>
            <p:nvGrpSpPr>
              <p:cNvPr id="164" name="Google Shape;164;p17"/>
              <p:cNvGrpSpPr/>
              <p:nvPr/>
            </p:nvGrpSpPr>
            <p:grpSpPr>
              <a:xfrm>
                <a:off x="6263125" y="3442371"/>
                <a:ext cx="2520975" cy="322200"/>
                <a:chOff x="6186925" y="1310700"/>
                <a:chExt cx="2520975" cy="322200"/>
              </a:xfrm>
            </p:grpSpPr>
            <p:sp>
              <p:nvSpPr>
                <p:cNvPr id="165" name="Google Shape;165;p17"/>
                <p:cNvSpPr txBox="1"/>
                <p:nvPr/>
              </p:nvSpPr>
              <p:spPr>
                <a:xfrm>
                  <a:off x="6186925" y="1310700"/>
                  <a:ext cx="1227300" cy="3222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" sz="900">
                      <a:solidFill>
                        <a:srgbClr val="001E46"/>
                      </a:solidFill>
                      <a:latin typeface="Montserrat"/>
                      <a:ea typeface="Montserrat"/>
                      <a:cs typeface="Montserrat"/>
                      <a:sym typeface="Montserrat"/>
                    </a:rPr>
                    <a:t>2025 (Japan)</a:t>
                  </a:r>
                  <a:endParaRPr sz="900">
                    <a:solidFill>
                      <a:srgbClr val="001E46"/>
                    </a:solidFill>
                    <a:latin typeface="Montserrat"/>
                    <a:ea typeface="Montserrat"/>
                    <a:cs typeface="Montserrat"/>
                    <a:sym typeface="Montserrat"/>
                  </a:endParaRPr>
                </a:p>
              </p:txBody>
            </p:sp>
            <p:sp>
              <p:nvSpPr>
                <p:cNvPr id="166" name="Google Shape;166;p17"/>
                <p:cNvSpPr txBox="1"/>
                <p:nvPr/>
              </p:nvSpPr>
              <p:spPr>
                <a:xfrm>
                  <a:off x="7480600" y="1310700"/>
                  <a:ext cx="1227300" cy="3222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" sz="900">
                      <a:solidFill>
                        <a:srgbClr val="001E46"/>
                      </a:solidFill>
                      <a:latin typeface="Montserrat"/>
                      <a:ea typeface="Montserrat"/>
                      <a:cs typeface="Montserrat"/>
                      <a:sym typeface="Montserrat"/>
                    </a:rPr>
                    <a:t>$300M</a:t>
                  </a:r>
                  <a:endParaRPr sz="900">
                    <a:solidFill>
                      <a:srgbClr val="001E46"/>
                    </a:solidFill>
                    <a:latin typeface="Montserrat"/>
                    <a:ea typeface="Montserrat"/>
                    <a:cs typeface="Montserrat"/>
                    <a:sym typeface="Montserrat"/>
                  </a:endParaRPr>
                </a:p>
              </p:txBody>
            </p:sp>
          </p:grpSp>
        </p:grpSp>
        <p:grpSp>
          <p:nvGrpSpPr>
            <p:cNvPr id="167" name="Google Shape;167;p17"/>
            <p:cNvGrpSpPr/>
            <p:nvPr/>
          </p:nvGrpSpPr>
          <p:grpSpPr>
            <a:xfrm>
              <a:off x="5108200" y="3952738"/>
              <a:ext cx="3675875" cy="322200"/>
              <a:chOff x="5108225" y="3952763"/>
              <a:chExt cx="3675875" cy="322200"/>
            </a:xfrm>
          </p:grpSpPr>
          <p:sp>
            <p:nvSpPr>
              <p:cNvPr id="168" name="Google Shape;168;p17"/>
              <p:cNvSpPr txBox="1"/>
              <p:nvPr/>
            </p:nvSpPr>
            <p:spPr>
              <a:xfrm>
                <a:off x="5108225" y="3952763"/>
                <a:ext cx="1227300" cy="322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>
                    <a:solidFill>
                      <a:srgbClr val="001E46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Vertical</a:t>
                </a:r>
                <a:endParaRPr>
                  <a:solidFill>
                    <a:srgbClr val="001E46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grpSp>
            <p:nvGrpSpPr>
              <p:cNvPr id="169" name="Google Shape;169;p17"/>
              <p:cNvGrpSpPr/>
              <p:nvPr/>
            </p:nvGrpSpPr>
            <p:grpSpPr>
              <a:xfrm>
                <a:off x="6263125" y="3952763"/>
                <a:ext cx="2520975" cy="322200"/>
                <a:chOff x="6186925" y="1310700"/>
                <a:chExt cx="2520975" cy="322200"/>
              </a:xfrm>
            </p:grpSpPr>
            <p:sp>
              <p:nvSpPr>
                <p:cNvPr id="170" name="Google Shape;170;p17"/>
                <p:cNvSpPr txBox="1"/>
                <p:nvPr/>
              </p:nvSpPr>
              <p:spPr>
                <a:xfrm>
                  <a:off x="6186925" y="1310700"/>
                  <a:ext cx="1227300" cy="3222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" sz="900">
                      <a:solidFill>
                        <a:srgbClr val="001E46"/>
                      </a:solidFill>
                      <a:latin typeface="Montserrat"/>
                      <a:ea typeface="Montserrat"/>
                      <a:cs typeface="Montserrat"/>
                      <a:sym typeface="Montserrat"/>
                    </a:rPr>
                    <a:t>2028 (UK)</a:t>
                  </a:r>
                  <a:endParaRPr sz="900">
                    <a:solidFill>
                      <a:srgbClr val="001E46"/>
                    </a:solidFill>
                    <a:latin typeface="Montserrat"/>
                    <a:ea typeface="Montserrat"/>
                    <a:cs typeface="Montserrat"/>
                    <a:sym typeface="Montserrat"/>
                  </a:endParaRPr>
                </a:p>
              </p:txBody>
            </p:sp>
            <p:sp>
              <p:nvSpPr>
                <p:cNvPr id="171" name="Google Shape;171;p17"/>
                <p:cNvSpPr txBox="1"/>
                <p:nvPr/>
              </p:nvSpPr>
              <p:spPr>
                <a:xfrm>
                  <a:off x="7480600" y="1310700"/>
                  <a:ext cx="1227300" cy="3222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" sz="900">
                      <a:solidFill>
                        <a:srgbClr val="001E46"/>
                      </a:solidFill>
                      <a:latin typeface="Montserrat"/>
                      <a:ea typeface="Montserrat"/>
                      <a:cs typeface="Montserrat"/>
                      <a:sym typeface="Montserrat"/>
                    </a:rPr>
                    <a:t>$545M</a:t>
                  </a:r>
                  <a:endParaRPr sz="900">
                    <a:solidFill>
                      <a:srgbClr val="001E46"/>
                    </a:solidFill>
                    <a:latin typeface="Montserrat"/>
                    <a:ea typeface="Montserrat"/>
                    <a:cs typeface="Montserrat"/>
                    <a:sym typeface="Montserrat"/>
                  </a:endParaRPr>
                </a:p>
              </p:txBody>
            </p:sp>
          </p:grpSp>
        </p:grpSp>
      </p:grpSp>
      <p:sp>
        <p:nvSpPr>
          <p:cNvPr id="172" name="Google Shape;172;p17"/>
          <p:cNvSpPr txBox="1">
            <a:spLocks noGrp="1"/>
          </p:cNvSpPr>
          <p:nvPr>
            <p:ph type="subTitle" idx="4294967295"/>
          </p:nvPr>
        </p:nvSpPr>
        <p:spPr>
          <a:xfrm>
            <a:off x="106650" y="2166650"/>
            <a:ext cx="1036500" cy="544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500" b="1">
                <a:solidFill>
                  <a:schemeClr val="dk2"/>
                </a:solidFill>
              </a:rPr>
              <a:t>400K</a:t>
            </a:r>
            <a:endParaRPr sz="2500" b="1">
              <a:solidFill>
                <a:schemeClr val="dk2"/>
              </a:solidFill>
            </a:endParaRPr>
          </a:p>
        </p:txBody>
      </p:sp>
      <p:sp>
        <p:nvSpPr>
          <p:cNvPr id="173" name="Google Shape;173;p17"/>
          <p:cNvSpPr txBox="1">
            <a:spLocks noGrp="1"/>
          </p:cNvSpPr>
          <p:nvPr>
            <p:ph type="subTitle" idx="4294967295"/>
          </p:nvPr>
        </p:nvSpPr>
        <p:spPr>
          <a:xfrm>
            <a:off x="1295550" y="2166650"/>
            <a:ext cx="3352500" cy="544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200" b="1">
                <a:solidFill>
                  <a:schemeClr val="dk2"/>
                </a:solidFill>
              </a:rPr>
              <a:t>Commercial Drones registered (US)</a:t>
            </a:r>
            <a:endParaRPr sz="1200" b="1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8"/>
          <p:cNvSpPr txBox="1">
            <a:spLocks noGrp="1"/>
          </p:cNvSpPr>
          <p:nvPr>
            <p:ph type="title"/>
          </p:nvPr>
        </p:nvSpPr>
        <p:spPr>
          <a:xfrm>
            <a:off x="182875" y="182875"/>
            <a:ext cx="8295600" cy="644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Montserrat"/>
                <a:ea typeface="Montserrat"/>
                <a:cs typeface="Montserrat"/>
                <a:sym typeface="Montserrat"/>
              </a:rPr>
              <a:t>Sustainable Aviation:</a:t>
            </a:r>
            <a:endParaRPr sz="150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 Black"/>
                <a:ea typeface="Montserrat Black"/>
                <a:cs typeface="Montserrat Black"/>
                <a:sym typeface="Montserrat Black"/>
              </a:rPr>
              <a:t>Clean, fast, quiet regional transportation </a:t>
            </a:r>
            <a:endParaRPr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179" name="Google Shape;179;p18"/>
          <p:cNvSpPr txBox="1">
            <a:spLocks noGrp="1"/>
          </p:cNvSpPr>
          <p:nvPr>
            <p:ph type="sldNum" idx="12"/>
          </p:nvPr>
        </p:nvSpPr>
        <p:spPr>
          <a:xfrm>
            <a:off x="8400025" y="4683025"/>
            <a:ext cx="744000" cy="460500"/>
          </a:xfrm>
          <a:prstGeom prst="rect">
            <a:avLst/>
          </a:prstGeom>
        </p:spPr>
        <p:txBody>
          <a:bodyPr spcFirstLastPara="1" wrap="square" lIns="0" tIns="0" rIns="182875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rgbClr val="A7FC7E"/>
                </a:solidFill>
              </a:rPr>
              <a:t>5</a:t>
            </a:fld>
            <a:endParaRPr>
              <a:solidFill>
                <a:srgbClr val="A7FC7E"/>
              </a:solidFill>
            </a:endParaRPr>
          </a:p>
        </p:txBody>
      </p:sp>
      <p:sp>
        <p:nvSpPr>
          <p:cNvPr id="180" name="Google Shape;180;p18"/>
          <p:cNvSpPr txBox="1"/>
          <p:nvPr/>
        </p:nvSpPr>
        <p:spPr>
          <a:xfrm>
            <a:off x="182875" y="880825"/>
            <a:ext cx="8667600" cy="46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001E46"/>
                </a:solidFill>
                <a:latin typeface="Montserrat"/>
                <a:ea typeface="Montserrat"/>
                <a:cs typeface="Montserrat"/>
                <a:sym typeface="Montserrat"/>
              </a:rPr>
              <a:t>AAM leverages emerging technologies such as electric vertical takeoff and landing (eVTOL) aircraft and their ability to land in small areas, to </a:t>
            </a:r>
            <a:r>
              <a:rPr lang="en" sz="1000" b="1">
                <a:solidFill>
                  <a:srgbClr val="001E46"/>
                </a:solidFill>
                <a:latin typeface="Montserrat"/>
                <a:ea typeface="Montserrat"/>
                <a:cs typeface="Montserrat"/>
                <a:sym typeface="Montserrat"/>
              </a:rPr>
              <a:t>enhance regional mobility</a:t>
            </a:r>
            <a:r>
              <a:rPr lang="en" sz="1000">
                <a:solidFill>
                  <a:srgbClr val="001E46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" sz="1000" b="1">
                <a:solidFill>
                  <a:srgbClr val="001E46"/>
                </a:solidFill>
                <a:latin typeface="Montserrat"/>
                <a:ea typeface="Montserrat"/>
                <a:cs typeface="Montserrat"/>
                <a:sym typeface="Montserrat"/>
              </a:rPr>
              <a:t>reduce emissions by 70%</a:t>
            </a:r>
            <a:r>
              <a:rPr lang="en" sz="1000">
                <a:solidFill>
                  <a:srgbClr val="001E46"/>
                </a:solidFill>
                <a:latin typeface="Montserrat"/>
                <a:ea typeface="Montserrat"/>
                <a:cs typeface="Montserrat"/>
                <a:sym typeface="Montserrat"/>
              </a:rPr>
              <a:t>, and </a:t>
            </a:r>
            <a:r>
              <a:rPr lang="en" sz="1000" b="1">
                <a:solidFill>
                  <a:srgbClr val="001E46"/>
                </a:solidFill>
                <a:latin typeface="Montserrat"/>
                <a:ea typeface="Montserrat"/>
                <a:cs typeface="Montserrat"/>
                <a:sym typeface="Montserrat"/>
              </a:rPr>
              <a:t>improve access to underserved regions</a:t>
            </a:r>
            <a:r>
              <a:rPr lang="en" sz="1000">
                <a:solidFill>
                  <a:srgbClr val="001E46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  <a:endParaRPr sz="1000">
              <a:solidFill>
                <a:srgbClr val="001E4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81" name="Google Shape;181;p18"/>
          <p:cNvPicPr preferRelativeResize="0"/>
          <p:nvPr/>
        </p:nvPicPr>
        <p:blipFill rotWithShape="1">
          <a:blip r:embed="rId3">
            <a:alphaModFix/>
          </a:blip>
          <a:srcRect b="11987"/>
          <a:stretch/>
        </p:blipFill>
        <p:spPr>
          <a:xfrm>
            <a:off x="293550" y="1397425"/>
            <a:ext cx="8556902" cy="29162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2" name="Google Shape;182;p18"/>
          <p:cNvCxnSpPr/>
          <p:nvPr/>
        </p:nvCxnSpPr>
        <p:spPr>
          <a:xfrm>
            <a:off x="1664150" y="4346475"/>
            <a:ext cx="5944800" cy="0"/>
          </a:xfrm>
          <a:prstGeom prst="straightConnector1">
            <a:avLst/>
          </a:prstGeom>
          <a:noFill/>
          <a:ln w="19050" cap="flat" cmpd="sng">
            <a:solidFill>
              <a:srgbClr val="001E47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183" name="Google Shape;183;p18"/>
          <p:cNvSpPr txBox="1"/>
          <p:nvPr/>
        </p:nvSpPr>
        <p:spPr>
          <a:xfrm>
            <a:off x="2977925" y="4379325"/>
            <a:ext cx="3547200" cy="22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001E46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Battery range +/-120 miles</a:t>
            </a:r>
            <a:endParaRPr sz="1000">
              <a:solidFill>
                <a:srgbClr val="001E46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84" name="Google Shape;184;p18"/>
          <p:cNvSpPr txBox="1"/>
          <p:nvPr/>
        </p:nvSpPr>
        <p:spPr>
          <a:xfrm>
            <a:off x="293550" y="1319375"/>
            <a:ext cx="2397900" cy="51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001E46"/>
                </a:solidFill>
                <a:latin typeface="Montserrat"/>
                <a:ea typeface="Montserrat"/>
                <a:cs typeface="Montserrat"/>
                <a:sym typeface="Montserrat"/>
              </a:rPr>
              <a:t>Urban Network</a:t>
            </a:r>
            <a:endParaRPr sz="1200" b="1">
              <a:solidFill>
                <a:srgbClr val="001E4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001E46"/>
                </a:solidFill>
                <a:latin typeface="Montserrat"/>
                <a:ea typeface="Montserrat"/>
                <a:cs typeface="Montserrat"/>
                <a:sym typeface="Montserrat"/>
              </a:rPr>
              <a:t>64 sites</a:t>
            </a:r>
            <a:endParaRPr sz="1200" b="1">
              <a:solidFill>
                <a:srgbClr val="001E4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1E46"/>
                </a:solidFill>
                <a:latin typeface="Montserrat"/>
                <a:ea typeface="Montserrat"/>
                <a:cs typeface="Montserrat"/>
                <a:sym typeface="Montserrat"/>
              </a:rPr>
              <a:t>(Blade, Uber, Joby Archer)</a:t>
            </a:r>
            <a:endParaRPr sz="1200">
              <a:solidFill>
                <a:srgbClr val="001E4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5" name="Google Shape;185;p18"/>
          <p:cNvSpPr txBox="1"/>
          <p:nvPr/>
        </p:nvSpPr>
        <p:spPr>
          <a:xfrm>
            <a:off x="6914550" y="1319375"/>
            <a:ext cx="1935900" cy="51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001E46"/>
                </a:solidFill>
                <a:latin typeface="Montserrat"/>
                <a:ea typeface="Montserrat"/>
                <a:cs typeface="Montserrat"/>
                <a:sym typeface="Montserrat"/>
              </a:rPr>
              <a:t>Rural Network</a:t>
            </a:r>
            <a:endParaRPr sz="1200" b="1">
              <a:solidFill>
                <a:srgbClr val="001E4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001E46"/>
                </a:solidFill>
                <a:latin typeface="Montserrat"/>
                <a:ea typeface="Montserrat"/>
                <a:cs typeface="Montserrat"/>
                <a:sym typeface="Montserrat"/>
              </a:rPr>
              <a:t>2,000 sites</a:t>
            </a:r>
            <a:endParaRPr sz="1200" b="1">
              <a:solidFill>
                <a:srgbClr val="001E4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1E46"/>
                </a:solidFill>
                <a:latin typeface="Montserrat"/>
                <a:ea typeface="Montserrat"/>
                <a:cs typeface="Montserrat"/>
                <a:sym typeface="Montserrat"/>
              </a:rPr>
              <a:t>(Landings)</a:t>
            </a:r>
            <a:endParaRPr sz="1200">
              <a:solidFill>
                <a:srgbClr val="001E4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Google Shape;190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1200" y="537849"/>
            <a:ext cx="8407425" cy="4112401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19"/>
          <p:cNvSpPr txBox="1">
            <a:spLocks noGrp="1"/>
          </p:cNvSpPr>
          <p:nvPr>
            <p:ph type="title"/>
          </p:nvPr>
        </p:nvSpPr>
        <p:spPr>
          <a:xfrm>
            <a:off x="182875" y="182869"/>
            <a:ext cx="5279100" cy="695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Montserrat"/>
                <a:ea typeface="Montserrat"/>
                <a:cs typeface="Montserrat"/>
                <a:sym typeface="Montserrat"/>
              </a:rPr>
              <a:t>Solution: </a:t>
            </a:r>
            <a:endParaRPr sz="150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 Black"/>
                <a:ea typeface="Montserrat Black"/>
                <a:cs typeface="Montserrat Black"/>
                <a:sym typeface="Montserrat Black"/>
              </a:rPr>
              <a:t>The Landings Network™</a:t>
            </a:r>
            <a:endParaRPr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192" name="Google Shape;192;p19"/>
          <p:cNvSpPr txBox="1">
            <a:spLocks noGrp="1"/>
          </p:cNvSpPr>
          <p:nvPr>
            <p:ph type="sldNum" idx="12"/>
          </p:nvPr>
        </p:nvSpPr>
        <p:spPr>
          <a:xfrm>
            <a:off x="8400025" y="4683025"/>
            <a:ext cx="744000" cy="460500"/>
          </a:xfrm>
          <a:prstGeom prst="rect">
            <a:avLst/>
          </a:prstGeom>
        </p:spPr>
        <p:txBody>
          <a:bodyPr spcFirstLastPara="1" wrap="square" lIns="0" tIns="0" rIns="182875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rgbClr val="A7FC7E"/>
                </a:solidFill>
              </a:rPr>
              <a:t>6</a:t>
            </a:fld>
            <a:endParaRPr>
              <a:solidFill>
                <a:srgbClr val="A7FC7E"/>
              </a:solidFill>
            </a:endParaRPr>
          </a:p>
        </p:txBody>
      </p:sp>
      <p:sp>
        <p:nvSpPr>
          <p:cNvPr id="193" name="Google Shape;193;p19"/>
          <p:cNvSpPr txBox="1">
            <a:spLocks noGrp="1"/>
          </p:cNvSpPr>
          <p:nvPr>
            <p:ph type="subTitle" idx="4294967295"/>
          </p:nvPr>
        </p:nvSpPr>
        <p:spPr>
          <a:xfrm>
            <a:off x="182876" y="878100"/>
            <a:ext cx="6179700" cy="792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400">
                <a:solidFill>
                  <a:srgbClr val="001E46"/>
                </a:solidFill>
              </a:rPr>
              <a:t>We are building a </a:t>
            </a:r>
            <a:r>
              <a:rPr lang="en" sz="1400" b="1">
                <a:solidFill>
                  <a:srgbClr val="001E46"/>
                </a:solidFill>
              </a:rPr>
              <a:t>network</a:t>
            </a:r>
            <a:r>
              <a:rPr lang="en" sz="1400">
                <a:solidFill>
                  <a:srgbClr val="001E46"/>
                </a:solidFill>
              </a:rPr>
              <a:t> of landing, charging, and ground operations with no point more than </a:t>
            </a:r>
            <a:r>
              <a:rPr lang="en" sz="1400" b="1">
                <a:solidFill>
                  <a:srgbClr val="001E46"/>
                </a:solidFill>
              </a:rPr>
              <a:t>30 minutes from a vertiport</a:t>
            </a:r>
            <a:endParaRPr sz="1400">
              <a:solidFill>
                <a:srgbClr val="001E46"/>
              </a:solidFill>
            </a:endParaRPr>
          </a:p>
        </p:txBody>
      </p:sp>
      <p:sp>
        <p:nvSpPr>
          <p:cNvPr id="194" name="Google Shape;194;p19"/>
          <p:cNvSpPr txBox="1">
            <a:spLocks noGrp="1"/>
          </p:cNvSpPr>
          <p:nvPr>
            <p:ph type="subTitle" idx="4294967295"/>
          </p:nvPr>
        </p:nvSpPr>
        <p:spPr>
          <a:xfrm>
            <a:off x="182875" y="1547425"/>
            <a:ext cx="5874900" cy="589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Our North American network consists of over 2,000 vertiports stretching from Canada to the Caribbean.</a:t>
            </a:r>
            <a:endParaRPr sz="1200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sz="1200"/>
          </a:p>
        </p:txBody>
      </p:sp>
      <p:sp>
        <p:nvSpPr>
          <p:cNvPr id="195" name="Google Shape;195;p19"/>
          <p:cNvSpPr txBox="1">
            <a:spLocks noGrp="1"/>
          </p:cNvSpPr>
          <p:nvPr>
            <p:ph type="subTitle" idx="4294967295"/>
          </p:nvPr>
        </p:nvSpPr>
        <p:spPr>
          <a:xfrm>
            <a:off x="182875" y="2136500"/>
            <a:ext cx="4626900" cy="322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200" b="1"/>
              <a:t>The value is the network</a:t>
            </a:r>
            <a:endParaRPr sz="1200" b="1"/>
          </a:p>
        </p:txBody>
      </p:sp>
      <p:sp>
        <p:nvSpPr>
          <p:cNvPr id="196" name="Google Shape;196;p19"/>
          <p:cNvSpPr txBox="1"/>
          <p:nvPr/>
        </p:nvSpPr>
        <p:spPr>
          <a:xfrm>
            <a:off x="5325675" y="3756500"/>
            <a:ext cx="2097600" cy="41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001E46"/>
                </a:solidFill>
                <a:latin typeface="Montserrat"/>
                <a:ea typeface="Montserrat"/>
                <a:cs typeface="Montserrat"/>
                <a:sym typeface="Montserrat"/>
              </a:rPr>
              <a:t>(eastern network 400+ nodes)</a:t>
            </a:r>
            <a:endParaRPr sz="1000">
              <a:solidFill>
                <a:srgbClr val="001E4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7" name="Google Shape;197;p19"/>
          <p:cNvSpPr/>
          <p:nvPr/>
        </p:nvSpPr>
        <p:spPr>
          <a:xfrm>
            <a:off x="5939750" y="4120375"/>
            <a:ext cx="1263000" cy="5298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8" name="Google Shape;198;p19"/>
          <p:cNvSpPr txBox="1">
            <a:spLocks noGrp="1"/>
          </p:cNvSpPr>
          <p:nvPr>
            <p:ph type="subTitle" idx="4294967295"/>
          </p:nvPr>
        </p:nvSpPr>
        <p:spPr>
          <a:xfrm>
            <a:off x="182875" y="4013925"/>
            <a:ext cx="7792200" cy="690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/>
              <a:t>Metcalf’s Law:  </a:t>
            </a:r>
            <a:endParaRPr sz="1100" b="1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The value of a network grows exponentially proportional to the square of the number of nodes.</a:t>
            </a:r>
            <a:endParaRPr sz="11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20"/>
          <p:cNvSpPr txBox="1">
            <a:spLocks noGrp="1"/>
          </p:cNvSpPr>
          <p:nvPr>
            <p:ph type="sldNum" idx="12"/>
          </p:nvPr>
        </p:nvSpPr>
        <p:spPr>
          <a:xfrm>
            <a:off x="8400025" y="4683025"/>
            <a:ext cx="744000" cy="460500"/>
          </a:xfrm>
          <a:prstGeom prst="rect">
            <a:avLst/>
          </a:prstGeom>
        </p:spPr>
        <p:txBody>
          <a:bodyPr spcFirstLastPara="1" wrap="square" lIns="0" tIns="0" rIns="182875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rgbClr val="A7FC7E"/>
                </a:solidFill>
              </a:rPr>
              <a:t>7</a:t>
            </a:fld>
            <a:endParaRPr>
              <a:solidFill>
                <a:srgbClr val="A7FC7E"/>
              </a:solidFill>
            </a:endParaRPr>
          </a:p>
        </p:txBody>
      </p:sp>
      <p:pic>
        <p:nvPicPr>
          <p:cNvPr id="204" name="Google Shape;204;p20"/>
          <p:cNvPicPr preferRelativeResize="0"/>
          <p:nvPr/>
        </p:nvPicPr>
        <p:blipFill rotWithShape="1">
          <a:blip r:embed="rId3">
            <a:alphaModFix/>
          </a:blip>
          <a:srcRect t="-1581" b="12755"/>
          <a:stretch/>
        </p:blipFill>
        <p:spPr>
          <a:xfrm>
            <a:off x="1074225" y="0"/>
            <a:ext cx="7491502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20"/>
          <p:cNvSpPr/>
          <p:nvPr/>
        </p:nvSpPr>
        <p:spPr>
          <a:xfrm>
            <a:off x="1726500" y="704575"/>
            <a:ext cx="6588300" cy="153900"/>
          </a:xfrm>
          <a:prstGeom prst="rect">
            <a:avLst/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6" name="Google Shape;206;p20"/>
          <p:cNvSpPr txBox="1">
            <a:spLocks noGrp="1"/>
          </p:cNvSpPr>
          <p:nvPr>
            <p:ph type="title"/>
          </p:nvPr>
        </p:nvSpPr>
        <p:spPr>
          <a:xfrm>
            <a:off x="182875" y="182875"/>
            <a:ext cx="5651100" cy="675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Montserrat"/>
                <a:ea typeface="Montserrat"/>
                <a:cs typeface="Montserrat"/>
                <a:sym typeface="Montserrat"/>
              </a:rPr>
              <a:t>2,000+ Vertiports:</a:t>
            </a:r>
            <a:endParaRPr sz="150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 Black"/>
                <a:ea typeface="Montserrat Black"/>
                <a:cs typeface="Montserrat Black"/>
                <a:sym typeface="Montserrat Black"/>
              </a:rPr>
              <a:t>East, West, and Center</a:t>
            </a:r>
            <a:endParaRPr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207" name="Google Shape;207;p20"/>
          <p:cNvSpPr/>
          <p:nvPr/>
        </p:nvSpPr>
        <p:spPr>
          <a:xfrm rot="5400000">
            <a:off x="7444500" y="2244925"/>
            <a:ext cx="120600" cy="102600"/>
          </a:xfrm>
          <a:prstGeom prst="hexagon">
            <a:avLst>
              <a:gd name="adj" fmla="val 28852"/>
              <a:gd name="vf" fmla="val 115470"/>
            </a:avLst>
          </a:prstGeom>
          <a:solidFill>
            <a:srgbClr val="F84CE9">
              <a:alpha val="437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208" name="Google Shape;208;p20"/>
          <p:cNvGrpSpPr/>
          <p:nvPr/>
        </p:nvGrpSpPr>
        <p:grpSpPr>
          <a:xfrm>
            <a:off x="7446275" y="2195900"/>
            <a:ext cx="1034700" cy="322200"/>
            <a:chOff x="7446275" y="2195900"/>
            <a:chExt cx="1034700" cy="322200"/>
          </a:xfrm>
        </p:grpSpPr>
        <p:sp>
          <p:nvSpPr>
            <p:cNvPr id="209" name="Google Shape;209;p20"/>
            <p:cNvSpPr txBox="1"/>
            <p:nvPr/>
          </p:nvSpPr>
          <p:spPr>
            <a:xfrm>
              <a:off x="7446275" y="2195900"/>
              <a:ext cx="1034700" cy="322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solidFill>
                    <a:srgbClr val="001E46"/>
                  </a:solidFill>
                  <a:latin typeface="Montserrat"/>
                  <a:ea typeface="Montserrat"/>
                  <a:cs typeface="Montserrat"/>
                  <a:sym typeface="Montserrat"/>
                </a:rPr>
                <a:t>Phase I</a:t>
              </a:r>
              <a:endParaRPr sz="1100">
                <a:solidFill>
                  <a:srgbClr val="001E46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cxnSp>
          <p:nvCxnSpPr>
            <p:cNvPr id="210" name="Google Shape;210;p20"/>
            <p:cNvCxnSpPr/>
            <p:nvPr/>
          </p:nvCxnSpPr>
          <p:spPr>
            <a:xfrm rot="10800000">
              <a:off x="7453475" y="2195900"/>
              <a:ext cx="10203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11" name="Google Shape;211;p20"/>
          <p:cNvSpPr/>
          <p:nvPr/>
        </p:nvSpPr>
        <p:spPr>
          <a:xfrm rot="5400000">
            <a:off x="7444500" y="2064300"/>
            <a:ext cx="120600" cy="102600"/>
          </a:xfrm>
          <a:prstGeom prst="hexagon">
            <a:avLst>
              <a:gd name="adj" fmla="val 28852"/>
              <a:gd name="vf" fmla="val 115470"/>
            </a:avLst>
          </a:prstGeom>
          <a:solidFill>
            <a:srgbClr val="F84CE9">
              <a:alpha val="437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212" name="Google Shape;212;p20"/>
          <p:cNvGrpSpPr/>
          <p:nvPr/>
        </p:nvGrpSpPr>
        <p:grpSpPr>
          <a:xfrm>
            <a:off x="7402200" y="1965975"/>
            <a:ext cx="205200" cy="120600"/>
            <a:chOff x="7402200" y="2146600"/>
            <a:chExt cx="205200" cy="120600"/>
          </a:xfrm>
        </p:grpSpPr>
        <p:sp>
          <p:nvSpPr>
            <p:cNvPr id="213" name="Google Shape;213;p20"/>
            <p:cNvSpPr/>
            <p:nvPr/>
          </p:nvSpPr>
          <p:spPr>
            <a:xfrm rot="5400000">
              <a:off x="7393200" y="2155600"/>
              <a:ext cx="120600" cy="102600"/>
            </a:xfrm>
            <a:prstGeom prst="hexagon">
              <a:avLst>
                <a:gd name="adj" fmla="val 28852"/>
                <a:gd name="vf" fmla="val 115470"/>
              </a:avLst>
            </a:prstGeom>
            <a:solidFill>
              <a:srgbClr val="F84CE9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14" name="Google Shape;214;p20"/>
            <p:cNvSpPr/>
            <p:nvPr/>
          </p:nvSpPr>
          <p:spPr>
            <a:xfrm rot="5400000">
              <a:off x="7495800" y="2155600"/>
              <a:ext cx="120600" cy="102600"/>
            </a:xfrm>
            <a:prstGeom prst="hexagon">
              <a:avLst>
                <a:gd name="adj" fmla="val 28852"/>
                <a:gd name="vf" fmla="val 115470"/>
              </a:avLst>
            </a:prstGeom>
            <a:solidFill>
              <a:srgbClr val="F84CE9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sp>
        <p:nvSpPr>
          <p:cNvPr id="215" name="Google Shape;215;p20"/>
          <p:cNvSpPr/>
          <p:nvPr/>
        </p:nvSpPr>
        <p:spPr>
          <a:xfrm rot="5400000">
            <a:off x="7290600" y="1974963"/>
            <a:ext cx="120600" cy="102600"/>
          </a:xfrm>
          <a:prstGeom prst="hexagon">
            <a:avLst>
              <a:gd name="adj" fmla="val 28852"/>
              <a:gd name="vf" fmla="val 115470"/>
            </a:avLst>
          </a:prstGeom>
          <a:solidFill>
            <a:srgbClr val="F84CE9">
              <a:alpha val="437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216" name="Google Shape;216;p20"/>
          <p:cNvGrpSpPr/>
          <p:nvPr/>
        </p:nvGrpSpPr>
        <p:grpSpPr>
          <a:xfrm>
            <a:off x="7248300" y="1876638"/>
            <a:ext cx="205200" cy="120600"/>
            <a:chOff x="7402200" y="2146600"/>
            <a:chExt cx="205200" cy="120600"/>
          </a:xfrm>
        </p:grpSpPr>
        <p:sp>
          <p:nvSpPr>
            <p:cNvPr id="217" name="Google Shape;217;p20"/>
            <p:cNvSpPr/>
            <p:nvPr/>
          </p:nvSpPr>
          <p:spPr>
            <a:xfrm rot="5400000">
              <a:off x="7393200" y="2155600"/>
              <a:ext cx="120600" cy="102600"/>
            </a:xfrm>
            <a:prstGeom prst="hexagon">
              <a:avLst>
                <a:gd name="adj" fmla="val 28852"/>
                <a:gd name="vf" fmla="val 115470"/>
              </a:avLst>
            </a:prstGeom>
            <a:solidFill>
              <a:srgbClr val="F84CE9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18" name="Google Shape;218;p20"/>
            <p:cNvSpPr/>
            <p:nvPr/>
          </p:nvSpPr>
          <p:spPr>
            <a:xfrm rot="5400000">
              <a:off x="7495800" y="2155600"/>
              <a:ext cx="120600" cy="102600"/>
            </a:xfrm>
            <a:prstGeom prst="hexagon">
              <a:avLst>
                <a:gd name="adj" fmla="val 28852"/>
                <a:gd name="vf" fmla="val 115470"/>
              </a:avLst>
            </a:prstGeom>
            <a:solidFill>
              <a:srgbClr val="F84CE9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sp>
        <p:nvSpPr>
          <p:cNvPr id="219" name="Google Shape;219;p20"/>
          <p:cNvSpPr/>
          <p:nvPr/>
        </p:nvSpPr>
        <p:spPr>
          <a:xfrm rot="5400000">
            <a:off x="7188000" y="1974963"/>
            <a:ext cx="120600" cy="102600"/>
          </a:xfrm>
          <a:prstGeom prst="hexagon">
            <a:avLst>
              <a:gd name="adj" fmla="val 28852"/>
              <a:gd name="vf" fmla="val 115470"/>
            </a:avLst>
          </a:prstGeom>
          <a:solidFill>
            <a:srgbClr val="F84CE9">
              <a:alpha val="437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20" name="Google Shape;220;p20"/>
          <p:cNvSpPr/>
          <p:nvPr/>
        </p:nvSpPr>
        <p:spPr>
          <a:xfrm rot="5400000">
            <a:off x="7136700" y="1885638"/>
            <a:ext cx="120600" cy="102600"/>
          </a:xfrm>
          <a:prstGeom prst="hexagon">
            <a:avLst>
              <a:gd name="adj" fmla="val 28852"/>
              <a:gd name="vf" fmla="val 115470"/>
            </a:avLst>
          </a:prstGeom>
          <a:solidFill>
            <a:srgbClr val="F84CE9">
              <a:alpha val="437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21" name="Google Shape;221;p20"/>
          <p:cNvSpPr/>
          <p:nvPr/>
        </p:nvSpPr>
        <p:spPr>
          <a:xfrm rot="5400000">
            <a:off x="7393200" y="2158113"/>
            <a:ext cx="120600" cy="102600"/>
          </a:xfrm>
          <a:prstGeom prst="hexagon">
            <a:avLst>
              <a:gd name="adj" fmla="val 28852"/>
              <a:gd name="vf" fmla="val 115470"/>
            </a:avLst>
          </a:prstGeom>
          <a:solidFill>
            <a:srgbClr val="F84CE9">
              <a:alpha val="437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22" name="Google Shape;222;p20"/>
          <p:cNvSpPr/>
          <p:nvPr/>
        </p:nvSpPr>
        <p:spPr>
          <a:xfrm rot="5400000">
            <a:off x="7290600" y="2158113"/>
            <a:ext cx="120600" cy="102600"/>
          </a:xfrm>
          <a:prstGeom prst="hexagon">
            <a:avLst>
              <a:gd name="adj" fmla="val 28852"/>
              <a:gd name="vf" fmla="val 115470"/>
            </a:avLst>
          </a:prstGeom>
          <a:solidFill>
            <a:srgbClr val="F84CE9">
              <a:alpha val="437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23" name="Google Shape;223;p20"/>
          <p:cNvSpPr/>
          <p:nvPr/>
        </p:nvSpPr>
        <p:spPr>
          <a:xfrm rot="5400000">
            <a:off x="7341900" y="2065275"/>
            <a:ext cx="120600" cy="102600"/>
          </a:xfrm>
          <a:prstGeom prst="hexagon">
            <a:avLst>
              <a:gd name="adj" fmla="val 28852"/>
              <a:gd name="vf" fmla="val 115470"/>
            </a:avLst>
          </a:prstGeom>
          <a:solidFill>
            <a:srgbClr val="F84CE9">
              <a:alpha val="437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24" name="Google Shape;224;p20"/>
          <p:cNvSpPr/>
          <p:nvPr/>
        </p:nvSpPr>
        <p:spPr>
          <a:xfrm rot="5400000">
            <a:off x="7547100" y="2244925"/>
            <a:ext cx="120600" cy="102600"/>
          </a:xfrm>
          <a:prstGeom prst="hexagon">
            <a:avLst>
              <a:gd name="adj" fmla="val 28852"/>
              <a:gd name="vf" fmla="val 115470"/>
            </a:avLst>
          </a:prstGeom>
          <a:solidFill>
            <a:srgbClr val="F84CE9">
              <a:alpha val="437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225" name="Google Shape;225;p20"/>
          <p:cNvGrpSpPr/>
          <p:nvPr/>
        </p:nvGrpSpPr>
        <p:grpSpPr>
          <a:xfrm>
            <a:off x="6347975" y="3223700"/>
            <a:ext cx="2133000" cy="322200"/>
            <a:chOff x="6347975" y="3223700"/>
            <a:chExt cx="2133000" cy="322200"/>
          </a:xfrm>
        </p:grpSpPr>
        <p:sp>
          <p:nvSpPr>
            <p:cNvPr id="226" name="Google Shape;226;p20"/>
            <p:cNvSpPr txBox="1"/>
            <p:nvPr/>
          </p:nvSpPr>
          <p:spPr>
            <a:xfrm>
              <a:off x="7446275" y="3223700"/>
              <a:ext cx="1034700" cy="322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solidFill>
                    <a:srgbClr val="001E46"/>
                  </a:solidFill>
                  <a:latin typeface="Montserrat"/>
                  <a:ea typeface="Montserrat"/>
                  <a:cs typeface="Montserrat"/>
                  <a:sym typeface="Montserrat"/>
                </a:rPr>
                <a:t>Phase II</a:t>
              </a:r>
              <a:endParaRPr sz="1100">
                <a:solidFill>
                  <a:srgbClr val="001E46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cxnSp>
          <p:nvCxnSpPr>
            <p:cNvPr id="227" name="Google Shape;227;p20"/>
            <p:cNvCxnSpPr/>
            <p:nvPr/>
          </p:nvCxnSpPr>
          <p:spPr>
            <a:xfrm rot="10800000">
              <a:off x="6347975" y="3223700"/>
              <a:ext cx="21258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28" name="Google Shape;228;p20"/>
          <p:cNvGrpSpPr/>
          <p:nvPr/>
        </p:nvGrpSpPr>
        <p:grpSpPr>
          <a:xfrm>
            <a:off x="189975" y="2764650"/>
            <a:ext cx="3287400" cy="322200"/>
            <a:chOff x="189975" y="2764650"/>
            <a:chExt cx="3287400" cy="322200"/>
          </a:xfrm>
        </p:grpSpPr>
        <p:sp>
          <p:nvSpPr>
            <p:cNvPr id="229" name="Google Shape;229;p20"/>
            <p:cNvSpPr txBox="1"/>
            <p:nvPr/>
          </p:nvSpPr>
          <p:spPr>
            <a:xfrm>
              <a:off x="197275" y="2764650"/>
              <a:ext cx="1020300" cy="322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solidFill>
                    <a:srgbClr val="001E46"/>
                  </a:solidFill>
                  <a:latin typeface="Montserrat"/>
                  <a:ea typeface="Montserrat"/>
                  <a:cs typeface="Montserrat"/>
                  <a:sym typeface="Montserrat"/>
                </a:rPr>
                <a:t>Phase IV</a:t>
              </a:r>
              <a:endParaRPr sz="1100">
                <a:solidFill>
                  <a:srgbClr val="001E46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cxnSp>
          <p:nvCxnSpPr>
            <p:cNvPr id="230" name="Google Shape;230;p20"/>
            <p:cNvCxnSpPr/>
            <p:nvPr/>
          </p:nvCxnSpPr>
          <p:spPr>
            <a:xfrm rot="10800000">
              <a:off x="189975" y="2764650"/>
              <a:ext cx="32874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31" name="Google Shape;231;p20"/>
          <p:cNvGrpSpPr/>
          <p:nvPr/>
        </p:nvGrpSpPr>
        <p:grpSpPr>
          <a:xfrm>
            <a:off x="190125" y="1465725"/>
            <a:ext cx="2157900" cy="322200"/>
            <a:chOff x="190125" y="2764650"/>
            <a:chExt cx="2157900" cy="322200"/>
          </a:xfrm>
        </p:grpSpPr>
        <p:sp>
          <p:nvSpPr>
            <p:cNvPr id="232" name="Google Shape;232;p20"/>
            <p:cNvSpPr txBox="1"/>
            <p:nvPr/>
          </p:nvSpPr>
          <p:spPr>
            <a:xfrm>
              <a:off x="197275" y="2764650"/>
              <a:ext cx="1020300" cy="322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solidFill>
                    <a:srgbClr val="001E46"/>
                  </a:solidFill>
                  <a:latin typeface="Montserrat"/>
                  <a:ea typeface="Montserrat"/>
                  <a:cs typeface="Montserrat"/>
                  <a:sym typeface="Montserrat"/>
                </a:rPr>
                <a:t>Phase III</a:t>
              </a:r>
              <a:endParaRPr sz="1100">
                <a:solidFill>
                  <a:srgbClr val="001E46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cxnSp>
          <p:nvCxnSpPr>
            <p:cNvPr id="233" name="Google Shape;233;p20"/>
            <p:cNvCxnSpPr/>
            <p:nvPr/>
          </p:nvCxnSpPr>
          <p:spPr>
            <a:xfrm rot="10800000">
              <a:off x="190125" y="2764650"/>
              <a:ext cx="21579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21"/>
          <p:cNvSpPr txBox="1">
            <a:spLocks noGrp="1"/>
          </p:cNvSpPr>
          <p:nvPr>
            <p:ph type="title"/>
          </p:nvPr>
        </p:nvSpPr>
        <p:spPr>
          <a:xfrm>
            <a:off x="182875" y="182875"/>
            <a:ext cx="8130600" cy="650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Montserrat"/>
                <a:ea typeface="Montserrat"/>
                <a:cs typeface="Montserrat"/>
                <a:sym typeface="Montserrat"/>
              </a:rPr>
              <a:t>Phase I: </a:t>
            </a:r>
            <a:endParaRPr sz="150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 Black"/>
                <a:ea typeface="Montserrat Black"/>
                <a:cs typeface="Montserrat Black"/>
                <a:sym typeface="Montserrat Black"/>
              </a:rPr>
              <a:t>Connecting the Mohawk Valley to New York City</a:t>
            </a:r>
            <a:endParaRPr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239" name="Google Shape;239;p21"/>
          <p:cNvSpPr txBox="1">
            <a:spLocks noGrp="1"/>
          </p:cNvSpPr>
          <p:nvPr>
            <p:ph type="sldNum" idx="12"/>
          </p:nvPr>
        </p:nvSpPr>
        <p:spPr>
          <a:xfrm>
            <a:off x="8400025" y="4683025"/>
            <a:ext cx="744000" cy="460500"/>
          </a:xfrm>
          <a:prstGeom prst="rect">
            <a:avLst/>
          </a:prstGeom>
        </p:spPr>
        <p:txBody>
          <a:bodyPr spcFirstLastPara="1" wrap="square" lIns="0" tIns="0" rIns="182875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rgbClr val="A7FC7E"/>
                </a:solidFill>
              </a:rPr>
              <a:t>8</a:t>
            </a:fld>
            <a:endParaRPr>
              <a:solidFill>
                <a:srgbClr val="A7FC7E"/>
              </a:solidFill>
            </a:endParaRPr>
          </a:p>
        </p:txBody>
      </p:sp>
      <p:sp>
        <p:nvSpPr>
          <p:cNvPr id="240" name="Google Shape;240;p21"/>
          <p:cNvSpPr/>
          <p:nvPr/>
        </p:nvSpPr>
        <p:spPr>
          <a:xfrm>
            <a:off x="8271000" y="3138450"/>
            <a:ext cx="841500" cy="7041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41" name="Google Shape;241;p21"/>
          <p:cNvPicPr preferRelativeResize="0"/>
          <p:nvPr/>
        </p:nvPicPr>
        <p:blipFill rotWithShape="1">
          <a:blip r:embed="rId3">
            <a:alphaModFix/>
          </a:blip>
          <a:srcRect t="12655" b="3254"/>
          <a:stretch/>
        </p:blipFill>
        <p:spPr>
          <a:xfrm>
            <a:off x="0" y="1281475"/>
            <a:ext cx="9144003" cy="3401550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21"/>
          <p:cNvSpPr txBox="1"/>
          <p:nvPr/>
        </p:nvSpPr>
        <p:spPr>
          <a:xfrm>
            <a:off x="182875" y="832525"/>
            <a:ext cx="8763900" cy="46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Montserrat"/>
                <a:ea typeface="Montserrat"/>
                <a:cs typeface="Montserrat"/>
                <a:sym typeface="Montserrat"/>
              </a:rPr>
              <a:t>Turning around the population decline will require a </a:t>
            </a:r>
            <a:r>
              <a:rPr lang="en" sz="1200" b="1">
                <a:latin typeface="Montserrat"/>
                <a:ea typeface="Montserrat"/>
                <a:cs typeface="Montserrat"/>
                <a:sym typeface="Montserrat"/>
              </a:rPr>
              <a:t>concerted regional effort that networks communities </a:t>
            </a:r>
            <a:r>
              <a:rPr lang="en" sz="1200">
                <a:latin typeface="Montserrat"/>
                <a:ea typeface="Montserrat"/>
                <a:cs typeface="Montserrat"/>
                <a:sym typeface="Montserrat"/>
              </a:rPr>
              <a:t>together and encourages development to “leapfrog” the environmentally sensitive Catskills.  (Places Institute, 2023)</a:t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22"/>
          <p:cNvSpPr txBox="1">
            <a:spLocks noGrp="1"/>
          </p:cNvSpPr>
          <p:nvPr>
            <p:ph type="title"/>
          </p:nvPr>
        </p:nvSpPr>
        <p:spPr>
          <a:xfrm>
            <a:off x="182875" y="182875"/>
            <a:ext cx="8130600" cy="650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Montserrat"/>
                <a:ea typeface="Montserrat"/>
                <a:cs typeface="Montserrat"/>
                <a:sym typeface="Montserrat"/>
              </a:rPr>
              <a:t>Phase I: </a:t>
            </a:r>
            <a:endParaRPr sz="150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 Black"/>
                <a:ea typeface="Montserrat Black"/>
                <a:cs typeface="Montserrat Black"/>
                <a:sym typeface="Montserrat Black"/>
              </a:rPr>
              <a:t>Economic and Demographic Challenges in Rural New York</a:t>
            </a:r>
            <a:endParaRPr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248" name="Google Shape;248;p22"/>
          <p:cNvSpPr txBox="1">
            <a:spLocks noGrp="1"/>
          </p:cNvSpPr>
          <p:nvPr>
            <p:ph type="sldNum" idx="12"/>
          </p:nvPr>
        </p:nvSpPr>
        <p:spPr>
          <a:xfrm>
            <a:off x="8400025" y="4683025"/>
            <a:ext cx="744000" cy="460500"/>
          </a:xfrm>
          <a:prstGeom prst="rect">
            <a:avLst/>
          </a:prstGeom>
        </p:spPr>
        <p:txBody>
          <a:bodyPr spcFirstLastPara="1" wrap="square" lIns="0" tIns="0" rIns="182875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rgbClr val="A7FC7E"/>
                </a:solidFill>
              </a:rPr>
              <a:t>9</a:t>
            </a:fld>
            <a:endParaRPr>
              <a:solidFill>
                <a:srgbClr val="A7FC7E"/>
              </a:solidFill>
            </a:endParaRPr>
          </a:p>
        </p:txBody>
      </p:sp>
      <p:sp>
        <p:nvSpPr>
          <p:cNvPr id="249" name="Google Shape;249;p22"/>
          <p:cNvSpPr txBox="1"/>
          <p:nvPr/>
        </p:nvSpPr>
        <p:spPr>
          <a:xfrm>
            <a:off x="182875" y="832525"/>
            <a:ext cx="8763900" cy="46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Montserrat"/>
                <a:ea typeface="Montserrat"/>
                <a:cs typeface="Montserrat"/>
                <a:sym typeface="Montserrat"/>
              </a:rPr>
              <a:t>The most promising opportunities for population growth are incentivizing college students to stay, providing better access to medical for the over 65 population, and converting part-year residents to full-time.</a:t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50" name="Google Shape;250;p22" title="Asset 1cat-poulation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0350" y="1445425"/>
            <a:ext cx="4731450" cy="32376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51" name="Google Shape;251;p22"/>
          <p:cNvGrpSpPr/>
          <p:nvPr/>
        </p:nvGrpSpPr>
        <p:grpSpPr>
          <a:xfrm>
            <a:off x="5875178" y="1485475"/>
            <a:ext cx="3071645" cy="2850900"/>
            <a:chOff x="182875" y="1485475"/>
            <a:chExt cx="2232300" cy="2850900"/>
          </a:xfrm>
        </p:grpSpPr>
        <p:sp>
          <p:nvSpPr>
            <p:cNvPr id="252" name="Google Shape;252;p22"/>
            <p:cNvSpPr txBox="1"/>
            <p:nvPr/>
          </p:nvSpPr>
          <p:spPr>
            <a:xfrm>
              <a:off x="182875" y="1485475"/>
              <a:ext cx="2232300" cy="929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solidFill>
                    <a:srgbClr val="001E46"/>
                  </a:solidFill>
                  <a:latin typeface="Montserrat Black"/>
                  <a:ea typeface="Montserrat Black"/>
                  <a:cs typeface="Montserrat Black"/>
                  <a:sym typeface="Montserrat Black"/>
                </a:rPr>
                <a:t>5%</a:t>
              </a:r>
              <a:endParaRPr sz="1800">
                <a:solidFill>
                  <a:srgbClr val="001E46"/>
                </a:solidFill>
                <a:latin typeface="Montserrat Black"/>
                <a:ea typeface="Montserrat Black"/>
                <a:cs typeface="Montserrat Black"/>
                <a:sym typeface="Montserrat Black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rgbClr val="001E46"/>
                  </a:solidFill>
                  <a:latin typeface="Montserrat"/>
                  <a:ea typeface="Montserrat"/>
                  <a:cs typeface="Montserrat"/>
                  <a:sym typeface="Montserrat"/>
                </a:rPr>
                <a:t>of total population is enrolled in college</a:t>
              </a:r>
              <a:endParaRPr sz="1200">
                <a:solidFill>
                  <a:srgbClr val="001E46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53" name="Google Shape;253;p22"/>
            <p:cNvSpPr txBox="1"/>
            <p:nvPr/>
          </p:nvSpPr>
          <p:spPr>
            <a:xfrm>
              <a:off x="182875" y="2446075"/>
              <a:ext cx="2232300" cy="929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solidFill>
                    <a:srgbClr val="001E46"/>
                  </a:solidFill>
                  <a:latin typeface="Montserrat Black"/>
                  <a:ea typeface="Montserrat Black"/>
                  <a:cs typeface="Montserrat Black"/>
                  <a:sym typeface="Montserrat Black"/>
                </a:rPr>
                <a:t>25%</a:t>
              </a:r>
              <a:endParaRPr sz="1800">
                <a:solidFill>
                  <a:srgbClr val="001E46"/>
                </a:solidFill>
                <a:latin typeface="Montserrat Black"/>
                <a:ea typeface="Montserrat Black"/>
                <a:cs typeface="Montserrat Black"/>
                <a:sym typeface="Montserrat Black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rgbClr val="001E46"/>
                  </a:solidFill>
                  <a:latin typeface="Montserrat"/>
                  <a:ea typeface="Montserrat"/>
                  <a:cs typeface="Montserrat"/>
                  <a:sym typeface="Montserrat"/>
                </a:rPr>
                <a:t>of total population is over 65 years old</a:t>
              </a:r>
              <a:endParaRPr sz="1200">
                <a:solidFill>
                  <a:srgbClr val="001E46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54" name="Google Shape;254;p22"/>
            <p:cNvSpPr txBox="1"/>
            <p:nvPr/>
          </p:nvSpPr>
          <p:spPr>
            <a:xfrm>
              <a:off x="182875" y="3406675"/>
              <a:ext cx="2232300" cy="929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solidFill>
                    <a:srgbClr val="001E46"/>
                  </a:solidFill>
                  <a:latin typeface="Montserrat Black"/>
                  <a:ea typeface="Montserrat Black"/>
                  <a:cs typeface="Montserrat Black"/>
                  <a:sym typeface="Montserrat Black"/>
                </a:rPr>
                <a:t>30-40%</a:t>
              </a:r>
              <a:endParaRPr sz="1800">
                <a:solidFill>
                  <a:srgbClr val="001E46"/>
                </a:solidFill>
                <a:latin typeface="Montserrat Black"/>
                <a:ea typeface="Montserrat Black"/>
                <a:cs typeface="Montserrat Black"/>
                <a:sym typeface="Montserrat Black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rgbClr val="001E46"/>
                  </a:solidFill>
                  <a:latin typeface="Montserrat"/>
                  <a:ea typeface="Montserrat"/>
                  <a:cs typeface="Montserrat"/>
                  <a:sym typeface="Montserrat"/>
                </a:rPr>
                <a:t>of households are seasonal</a:t>
              </a:r>
              <a:endParaRPr sz="1200">
                <a:solidFill>
                  <a:srgbClr val="001E46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Landings">
  <a:themeElements>
    <a:clrScheme name="Simple Light">
      <a:dk1>
        <a:srgbClr val="001E46"/>
      </a:dk1>
      <a:lt1>
        <a:srgbClr val="A7FC7E"/>
      </a:lt1>
      <a:dk2>
        <a:srgbClr val="FFFFFF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1809</Words>
  <Application>Microsoft Office PowerPoint</Application>
  <PresentationFormat>On-screen Show (16:9)</PresentationFormat>
  <Paragraphs>426</Paragraphs>
  <Slides>28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7" baseType="lpstr">
      <vt:lpstr>Montserrat Black</vt:lpstr>
      <vt:lpstr>Arial</vt:lpstr>
      <vt:lpstr>Montserrat SemiBold</vt:lpstr>
      <vt:lpstr>Montserrat Medium</vt:lpstr>
      <vt:lpstr>Montserrat Light</vt:lpstr>
      <vt:lpstr>Montserrat</vt:lpstr>
      <vt:lpstr>Poppins</vt:lpstr>
      <vt:lpstr>Montserrat ExtraBold</vt:lpstr>
      <vt:lpstr>Landings</vt:lpstr>
      <vt:lpstr>PowerPoint Presentation</vt:lpstr>
      <vt:lpstr>Electric Aviation: Advanced Air Mobility</vt:lpstr>
      <vt:lpstr>Electric Aviation: What if eVTOL’s scale like EV’s</vt:lpstr>
      <vt:lpstr>Electric Aviation:  Advanced Air Mobility is Here</vt:lpstr>
      <vt:lpstr>Sustainable Aviation: Clean, fast, quiet regional transportation </vt:lpstr>
      <vt:lpstr>Solution:  The Landings Network™</vt:lpstr>
      <vt:lpstr>2,000+ Vertiports: East, West, and Center</vt:lpstr>
      <vt:lpstr>Phase I:  Connecting the Mohawk Valley to New York City</vt:lpstr>
      <vt:lpstr>Phase I:  Economic and Demographic Challenges in Rural New York</vt:lpstr>
      <vt:lpstr>Benefits: Vertiports Support Sustainable Communities</vt:lpstr>
      <vt:lpstr>Case Study: Bringing Medical Treatment Closer</vt:lpstr>
      <vt:lpstr>Rural Tech Stack:  Technology for energy resilience and flexible living</vt:lpstr>
      <vt:lpstr>Economic Development Organizations Towns, Counties, and Regions  REITs Shopping Centers, Office / Industrial Parks  Hospitality Casinos, Hotels, Wineries, Breweries, Resorts  Medical Facilities Hospitals, Blood Banks, Dialysis Centers  Emergency Services Fire Departments, Emergency Services  Residential Communities Senior Living, HOA’s</vt:lpstr>
      <vt:lpstr>Use Timeline: How network use and revenue will ramp up</vt:lpstr>
      <vt:lpstr>Business Model:  We aim to be the American Tower of AAM</vt:lpstr>
      <vt:lpstr>Prototypes:  Vertiport Services and Requirements</vt:lpstr>
      <vt:lpstr>Prototypes: Vertiport Space Requirements</vt:lpstr>
      <vt:lpstr>Team Key Relationships</vt:lpstr>
      <vt:lpstr>PowerPoint Presentation</vt:lpstr>
      <vt:lpstr>Appendix A Advanced Air Mobility Progress</vt:lpstr>
      <vt:lpstr>Appendix B Vertiport Infrastructure Services</vt:lpstr>
      <vt:lpstr>Appendix C: The Landings Network</vt:lpstr>
      <vt:lpstr>Appendix D AAM Growth Forecast</vt:lpstr>
      <vt:lpstr>Appendix E EMS Prototype</vt:lpstr>
      <vt:lpstr>Appendix F:  Autonomous Logistics</vt:lpstr>
      <vt:lpstr>Appendix G:  Joby Air Taxi</vt:lpstr>
      <vt:lpstr>Appendix H:  Archer Air Taxi</vt:lpstr>
      <vt:lpstr>Appendix I:  Beta Charging Technology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Peter Fusaro</dc:creator>
  <cp:lastModifiedBy>Peter Fusaro</cp:lastModifiedBy>
  <cp:revision>1</cp:revision>
  <dcterms:modified xsi:type="dcterms:W3CDTF">2025-03-12T14:46:26Z</dcterms:modified>
</cp:coreProperties>
</file>