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4"/>
    <p:sldMasterId id="2147483655" r:id="rId5"/>
    <p:sldMasterId id="2147483659" r:id="rId6"/>
    <p:sldMasterId id="2147483684" r:id="rId7"/>
  </p:sldMasterIdLst>
  <p:notesMasterIdLst>
    <p:notesMasterId r:id="rId28"/>
  </p:notesMasterIdLst>
  <p:sldIdLst>
    <p:sldId id="1164" r:id="rId8"/>
    <p:sldId id="1149" r:id="rId9"/>
    <p:sldId id="454" r:id="rId10"/>
    <p:sldId id="837" r:id="rId11"/>
    <p:sldId id="1163" r:id="rId12"/>
    <p:sldId id="1168" r:id="rId13"/>
    <p:sldId id="1131" r:id="rId14"/>
    <p:sldId id="1126" r:id="rId15"/>
    <p:sldId id="1169" r:id="rId16"/>
    <p:sldId id="1138" r:id="rId17"/>
    <p:sldId id="1150" r:id="rId18"/>
    <p:sldId id="1170" r:id="rId19"/>
    <p:sldId id="1159" r:id="rId20"/>
    <p:sldId id="1158" r:id="rId21"/>
    <p:sldId id="1154" r:id="rId22"/>
    <p:sldId id="1155" r:id="rId23"/>
    <p:sldId id="1157" r:id="rId24"/>
    <p:sldId id="1160" r:id="rId25"/>
    <p:sldId id="1161" r:id="rId26"/>
    <p:sldId id="1162" r:id="rId27"/>
  </p:sldIdLst>
  <p:sldSz cx="9144000" cy="5143500" type="screen16x9"/>
  <p:notesSz cx="6858000" cy="9144000"/>
  <p:embeddedFontLst>
    <p:embeddedFont>
      <p:font typeface="Lato" panose="020F0502020204030203" pitchFamily="34" charset="0"/>
      <p:regular r:id="rId29"/>
      <p:bold r:id="rId30"/>
      <p:italic r:id="rId31"/>
      <p:boldItalic r:id="rId32"/>
    </p:embeddedFont>
    <p:embeddedFont>
      <p:font typeface="Montserrat" panose="00000500000000000000" pitchFamily="2"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30F40B-D2C1-DFAB-152D-6540CBBB8195}" name="Carrie Jaquith" initials="CJ" userId="cc957206faa1df47" providerId="Windows Live"/>
  <p188:author id="{2A3C464E-53C3-96D7-B3E0-0020DE6B46A2}" name="Nancy Seah" initials="NS" userId="S::nancy.seah@abaxx.exchange::34c3e8cf-b695-43e2-b59a-d8901d2c06c0" providerId="AD"/>
  <p188:author id="{010D31AA-CD28-A4EF-B7AB-89DC91957495}" name="Joe Raia" initials="JR" userId="1612abdd28d4353e" providerId="Windows Live"/>
  <p188:author id="{4CD911C0-B05F-DDB9-6F67-6078B2BE3CE3}" name="Ryan I" initials="RI" userId="a72dcd62e9255ef2" providerId="Windows Live"/>
  <p188:author id="{456F8FD9-133D-BF12-4D4B-BE6B851BF334}" name="Taf Mbanga" initials="TM" userId="08f0f37aaaa9fe1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0101"/>
    <a:srgbClr val="89A007"/>
    <a:srgbClr val="000000"/>
    <a:srgbClr val="D4A4A4"/>
    <a:srgbClr val="E6CACA"/>
    <a:srgbClr val="BC8A3A"/>
    <a:srgbClr val="F2F2F2"/>
    <a:srgbClr val="808080"/>
    <a:srgbClr val="876737"/>
    <a:srgbClr val="7456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295EA-501E-4EED-952E-B8F5E1952450}">
  <a:tblStyle styleId="{ED2295EA-501E-4EED-952E-B8F5E195245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6F8"/>
          </a:solidFill>
        </a:fill>
      </a:tcStyle>
    </a:wholeTbl>
    <a:band1H>
      <a:tcTxStyle/>
      <a:tcStyle>
        <a:tcBdr/>
        <a:fill>
          <a:solidFill>
            <a:srgbClr val="CAECF0"/>
          </a:solidFill>
        </a:fill>
      </a:tcStyle>
    </a:band1H>
    <a:band2H>
      <a:tcTxStyle/>
      <a:tcStyle>
        <a:tcBdr/>
      </a:tcStyle>
    </a:band2H>
    <a:band1V>
      <a:tcTxStyle/>
      <a:tcStyle>
        <a:tcBdr/>
        <a:fill>
          <a:solidFill>
            <a:srgbClr val="CAECF0"/>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90" autoAdjust="0"/>
    <p:restoredTop sz="96159" autoAdjust="0"/>
  </p:normalViewPr>
  <p:slideViewPr>
    <p:cSldViewPr snapToGrid="0">
      <p:cViewPr varScale="1">
        <p:scale>
          <a:sx n="116" d="100"/>
          <a:sy n="116" d="100"/>
        </p:scale>
        <p:origin x="782" y="307"/>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1.fntdata"/><Relationship Id="rId21" Type="http://schemas.openxmlformats.org/officeDocument/2006/relationships/slide" Target="slides/slide14.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3.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fontAlgn="base"/>
            <a:endParaRPr lang="en-US" sz="1100" b="0" i="0" u="none" strike="noStrike" dirty="0">
              <a:solidFill>
                <a:srgbClr val="000000"/>
              </a:solidFill>
              <a:effectLst/>
              <a:highlight>
                <a:srgbClr val="00FF00"/>
              </a:highligh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9172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1C6B6-7FE3-041D-2647-5B3BDE473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39F84-7F26-3A18-BD9A-25030431A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6B6B5-4119-87E7-DE44-01D43EA66DC2}"/>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BADE191D-3A49-CEE1-7C03-D6F86F989A5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9308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4402-533B-08F9-9566-EB94495FD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46C6B-9390-A801-1007-13533FF01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F1E0EA-7E79-D7FB-B415-D31ADD843DFA}"/>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D9E3D8B-64C6-4BA2-CB83-E01BF9D1B41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7033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D6F79898-9757-5644-6F80-E2F410F859E2}"/>
            </a:ext>
          </a:extLst>
        </p:cNvPr>
        <p:cNvGrpSpPr/>
        <p:nvPr/>
      </p:nvGrpSpPr>
      <p:grpSpPr>
        <a:xfrm>
          <a:off x="0" y="0"/>
          <a:ext cx="0" cy="0"/>
          <a:chOff x="0" y="0"/>
          <a:chExt cx="0" cy="0"/>
        </a:xfrm>
      </p:grpSpPr>
      <p:sp>
        <p:nvSpPr>
          <p:cNvPr id="145" name="Google Shape;145;gf503e11129_2_419:notes">
            <a:extLst>
              <a:ext uri="{FF2B5EF4-FFF2-40B4-BE49-F238E27FC236}">
                <a16:creationId xmlns:a16="http://schemas.microsoft.com/office/drawing/2014/main" id="{B9D470F0-D0C5-462F-F13B-06C5A7B9694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gf503e11129_2_419:notes">
            <a:extLst>
              <a:ext uri="{FF2B5EF4-FFF2-40B4-BE49-F238E27FC236}">
                <a16:creationId xmlns:a16="http://schemas.microsoft.com/office/drawing/2014/main" id="{30BC5BB1-9463-3B50-B188-5F05BAFD55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966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D324B-088C-7671-21AB-43FF9D7D5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4B9E2-9B5A-EF79-11E6-13CEDF8BB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AD02E-D626-5140-A2C0-94A42E55C0B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D3BF0C85-1759-22E9-9DCE-716CF47F326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3846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D08FC-AAC2-FA60-00E7-B16878EE9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E4284-CAD4-E13D-D227-D53FB7661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2EF47-BD09-F988-37FD-B37877BF88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4E3C58-AEEA-29D9-7B32-DE06C27EDFC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9152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581DC-B50E-102A-E790-A158B60C0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A78C2-0882-0804-2A90-2896A5A1D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63B2D-A740-14EB-3A7A-D87846E2EF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4EC83D-8787-B7DD-79E9-B2362DE760C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0055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D4E69-9504-2DB7-050E-47066333C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48799-96D2-EA0B-F7B7-3345B0098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E7A50-E1CE-1286-6BD9-A8922B7016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D2F20E-3DD2-3C12-8DCA-7B12983C534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9618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15A0F-F74D-1776-7ACA-702AD48BF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5C3DB-6A4C-2D47-8222-F83CD2B5F8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F89929-BF6D-A8A5-18D5-34A878C76D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666270-AF69-AE64-F6DF-84ACB693D4B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5751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3C284-7C99-70F0-4FB1-C9991B73DA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749A6-B220-EFD4-F517-8DDC385CA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2338B-6AA1-A450-BDC2-C1DE71B9A5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426C33-C522-1443-630E-39AC84A8562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7697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503e11129_2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gf503e11129_2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7229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60EC0-26B1-6FAC-05B0-EC75DF455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A0728-D7E0-15AB-3DA4-383A0315E5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19A56-F539-FF44-7AF9-0A687339AA9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32A79A88-9A50-BFD5-5514-4469AC88316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5092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8303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503e11129_2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gf503e11129_2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699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97204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2161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216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59B7E652-A17A-9751-1634-7B5DF84F8657}"/>
            </a:ext>
          </a:extLst>
        </p:cNvPr>
        <p:cNvGrpSpPr/>
        <p:nvPr/>
      </p:nvGrpSpPr>
      <p:grpSpPr>
        <a:xfrm>
          <a:off x="0" y="0"/>
          <a:ext cx="0" cy="0"/>
          <a:chOff x="0" y="0"/>
          <a:chExt cx="0" cy="0"/>
        </a:xfrm>
      </p:grpSpPr>
      <p:sp>
        <p:nvSpPr>
          <p:cNvPr id="145" name="Google Shape;145;gf503e11129_2_419:notes">
            <a:extLst>
              <a:ext uri="{FF2B5EF4-FFF2-40B4-BE49-F238E27FC236}">
                <a16:creationId xmlns:a16="http://schemas.microsoft.com/office/drawing/2014/main" id="{48E76E1C-2DCC-3805-CE64-032AD4C93D8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gf503e11129_2_419:notes">
            <a:extLst>
              <a:ext uri="{FF2B5EF4-FFF2-40B4-BE49-F238E27FC236}">
                <a16:creationId xmlns:a16="http://schemas.microsoft.com/office/drawing/2014/main" id="{83926BE4-911F-F110-2585-24B0407EA1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9455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1"/>
        <p:cNvGrpSpPr/>
        <p:nvPr/>
      </p:nvGrpSpPr>
      <p:grpSpPr>
        <a:xfrm>
          <a:off x="0" y="0"/>
          <a:ext cx="0" cy="0"/>
          <a:chOff x="0" y="0"/>
          <a:chExt cx="0" cy="0"/>
        </a:xfrm>
      </p:grpSpPr>
      <p:sp>
        <p:nvSpPr>
          <p:cNvPr id="13" name="Google Shape;13;p3"/>
          <p:cNvSpPr txBox="1">
            <a:spLocks noGrp="1"/>
          </p:cNvSpPr>
          <p:nvPr>
            <p:ph type="title"/>
          </p:nvPr>
        </p:nvSpPr>
        <p:spPr>
          <a:xfrm>
            <a:off x="383908" y="294114"/>
            <a:ext cx="8027055" cy="330358"/>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2"/>
              </a:buClr>
              <a:buSzPts val="7400"/>
              <a:buFont typeface="Open Sans Light"/>
              <a:buNone/>
              <a:defRPr sz="2775" b="0" i="0" u="none" strike="noStrike" cap="none">
                <a:solidFill>
                  <a:schemeClr val="dk2"/>
                </a:solidFill>
                <a:latin typeface="Open Sans Light"/>
                <a:ea typeface="Open Sans Light"/>
                <a:cs typeface="Open Sans Light"/>
                <a:sym typeface="Open Sans Light"/>
              </a:defRPr>
            </a:lvl1pPr>
            <a:lvl2pPr lvl="1">
              <a:spcBef>
                <a:spcPts val="0"/>
              </a:spcBef>
              <a:spcAft>
                <a:spcPts val="0"/>
              </a:spcAft>
              <a:buSzPts val="1400"/>
              <a:buNone/>
              <a:defRPr sz="675"/>
            </a:lvl2pPr>
            <a:lvl3pPr lvl="2">
              <a:spcBef>
                <a:spcPts val="0"/>
              </a:spcBef>
              <a:spcAft>
                <a:spcPts val="0"/>
              </a:spcAft>
              <a:buSzPts val="1400"/>
              <a:buNone/>
              <a:defRPr sz="675"/>
            </a:lvl3pPr>
            <a:lvl4pPr lvl="3">
              <a:spcBef>
                <a:spcPts val="0"/>
              </a:spcBef>
              <a:spcAft>
                <a:spcPts val="0"/>
              </a:spcAft>
              <a:buSzPts val="1400"/>
              <a:buNone/>
              <a:defRPr sz="675"/>
            </a:lvl4pPr>
            <a:lvl5pPr lvl="4">
              <a:spcBef>
                <a:spcPts val="0"/>
              </a:spcBef>
              <a:spcAft>
                <a:spcPts val="0"/>
              </a:spcAft>
              <a:buSzPts val="1400"/>
              <a:buNone/>
              <a:defRPr sz="675"/>
            </a:lvl5pPr>
            <a:lvl6pPr lvl="5">
              <a:spcBef>
                <a:spcPts val="0"/>
              </a:spcBef>
              <a:spcAft>
                <a:spcPts val="0"/>
              </a:spcAft>
              <a:buSzPts val="1400"/>
              <a:buNone/>
              <a:defRPr sz="675"/>
            </a:lvl6pPr>
            <a:lvl7pPr lvl="6">
              <a:spcBef>
                <a:spcPts val="0"/>
              </a:spcBef>
              <a:spcAft>
                <a:spcPts val="0"/>
              </a:spcAft>
              <a:buSzPts val="1400"/>
              <a:buNone/>
              <a:defRPr sz="675"/>
            </a:lvl7pPr>
            <a:lvl8pPr lvl="7">
              <a:spcBef>
                <a:spcPts val="0"/>
              </a:spcBef>
              <a:spcAft>
                <a:spcPts val="0"/>
              </a:spcAft>
              <a:buSzPts val="1400"/>
              <a:buNone/>
              <a:defRPr sz="675"/>
            </a:lvl8pPr>
            <a:lvl9pPr lvl="8">
              <a:spcBef>
                <a:spcPts val="0"/>
              </a:spcBef>
              <a:spcAft>
                <a:spcPts val="0"/>
              </a:spcAft>
              <a:buSzPts val="1400"/>
              <a:buNone/>
              <a:defRPr sz="675"/>
            </a:lvl9pPr>
          </a:lstStyle>
          <a:p>
            <a:endParaRPr dirty="0"/>
          </a:p>
        </p:txBody>
      </p:sp>
      <p:sp>
        <p:nvSpPr>
          <p:cNvPr id="15" name="Google Shape;15;p3"/>
          <p:cNvSpPr txBox="1">
            <a:spLocks noGrp="1"/>
          </p:cNvSpPr>
          <p:nvPr>
            <p:ph type="body" idx="1"/>
          </p:nvPr>
        </p:nvSpPr>
        <p:spPr>
          <a:xfrm>
            <a:off x="363883" y="80485"/>
            <a:ext cx="8027055" cy="126253"/>
          </a:xfrm>
          <a:prstGeom prst="rect">
            <a:avLst/>
          </a:prstGeom>
          <a:noFill/>
          <a:ln>
            <a:noFill/>
          </a:ln>
        </p:spPr>
        <p:txBody>
          <a:bodyPr spcFirstLastPara="1" wrap="square" lIns="0" tIns="0" rIns="0" bIns="0" anchor="t" anchorCtr="0"/>
          <a:lstStyle>
            <a:lvl1pPr marL="171458" marR="0" lvl="0" indent="-85730" algn="l" rtl="0">
              <a:lnSpc>
                <a:spcPct val="100000"/>
              </a:lnSpc>
              <a:spcBef>
                <a:spcPts val="0"/>
              </a:spcBef>
              <a:spcAft>
                <a:spcPts val="0"/>
              </a:spcAft>
              <a:buClr>
                <a:schemeClr val="dk2"/>
              </a:buClr>
              <a:buSzPts val="2800"/>
              <a:buFont typeface="Arial"/>
              <a:buNone/>
              <a:defRPr sz="1051" b="0" i="0" u="none" strike="noStrike" cap="none">
                <a:solidFill>
                  <a:schemeClr val="dk2"/>
                </a:solidFill>
                <a:latin typeface="Open Sans Light"/>
                <a:ea typeface="Open Sans Light"/>
                <a:cs typeface="Open Sans Light"/>
                <a:sym typeface="Open Sans Light"/>
              </a:defRPr>
            </a:lvl1pPr>
            <a:lvl2pPr marL="342917" marR="0" lvl="1"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2pPr>
            <a:lvl3pPr marL="514376" marR="0" lvl="2"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3pPr>
            <a:lvl4pPr marL="685834" marR="0" lvl="3"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4pPr>
            <a:lvl5pPr marL="857292" marR="0" lvl="4"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5pPr>
            <a:lvl6pPr marL="1028750" marR="0" lvl="5"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6pPr>
            <a:lvl7pPr marL="1200209" marR="0" lvl="6"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7pPr>
            <a:lvl8pPr marL="1371668" marR="0" lvl="7"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8pPr>
            <a:lvl9pPr marL="1543126" marR="0" lvl="8"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9" name="Google Shape;72;p15">
            <a:extLst>
              <a:ext uri="{FF2B5EF4-FFF2-40B4-BE49-F238E27FC236}">
                <a16:creationId xmlns:a16="http://schemas.microsoft.com/office/drawing/2014/main" id="{D5719559-CEE7-4CFF-A636-F2210BA3BF40}"/>
              </a:ext>
            </a:extLst>
          </p:cNvPr>
          <p:cNvSpPr/>
          <p:nvPr userDrawn="1"/>
        </p:nvSpPr>
        <p:spPr>
          <a:xfrm>
            <a:off x="9207642" y="6724"/>
            <a:ext cx="107062" cy="108918"/>
          </a:xfrm>
          <a:prstGeom prst="rect">
            <a:avLst/>
          </a:prstGeom>
          <a:solidFill>
            <a:srgbClr val="E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3;p15">
            <a:extLst>
              <a:ext uri="{FF2B5EF4-FFF2-40B4-BE49-F238E27FC236}">
                <a16:creationId xmlns:a16="http://schemas.microsoft.com/office/drawing/2014/main" id="{84D3BD9E-7A9E-4145-96E2-8F7AF03E7787}"/>
              </a:ext>
            </a:extLst>
          </p:cNvPr>
          <p:cNvSpPr/>
          <p:nvPr userDrawn="1"/>
        </p:nvSpPr>
        <p:spPr>
          <a:xfrm>
            <a:off x="9207642" y="368148"/>
            <a:ext cx="110016" cy="113535"/>
          </a:xfrm>
          <a:prstGeom prst="rect">
            <a:avLst/>
          </a:prstGeom>
          <a:solidFill>
            <a:srgbClr val="A7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4;p15">
            <a:extLst>
              <a:ext uri="{FF2B5EF4-FFF2-40B4-BE49-F238E27FC236}">
                <a16:creationId xmlns:a16="http://schemas.microsoft.com/office/drawing/2014/main" id="{B6385A30-A95D-4A3F-884A-382E308C45E6}"/>
              </a:ext>
            </a:extLst>
          </p:cNvPr>
          <p:cNvSpPr/>
          <p:nvPr userDrawn="1"/>
        </p:nvSpPr>
        <p:spPr>
          <a:xfrm>
            <a:off x="9207642" y="187436"/>
            <a:ext cx="103779" cy="108918"/>
          </a:xfrm>
          <a:prstGeom prst="rect">
            <a:avLst/>
          </a:prstGeom>
          <a:solidFill>
            <a:srgbClr val="E6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p15">
            <a:extLst>
              <a:ext uri="{FF2B5EF4-FFF2-40B4-BE49-F238E27FC236}">
                <a16:creationId xmlns:a16="http://schemas.microsoft.com/office/drawing/2014/main" id="{50046AFD-93EA-44D7-B083-2361BE2E591B}"/>
              </a:ext>
            </a:extLst>
          </p:cNvPr>
          <p:cNvSpPr/>
          <p:nvPr userDrawn="1"/>
        </p:nvSpPr>
        <p:spPr>
          <a:xfrm>
            <a:off x="9207642" y="734068"/>
            <a:ext cx="110189" cy="108796"/>
          </a:xfrm>
          <a:prstGeom prst="rect">
            <a:avLst/>
          </a:prstGeom>
          <a:solidFill>
            <a:srgbClr val="FFBB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6;p15">
            <a:extLst>
              <a:ext uri="{FF2B5EF4-FFF2-40B4-BE49-F238E27FC236}">
                <a16:creationId xmlns:a16="http://schemas.microsoft.com/office/drawing/2014/main" id="{0AABBFBA-6DE6-4D77-84AE-379A48A2EEA6}"/>
              </a:ext>
            </a:extLst>
          </p:cNvPr>
          <p:cNvSpPr/>
          <p:nvPr userDrawn="1"/>
        </p:nvSpPr>
        <p:spPr>
          <a:xfrm>
            <a:off x="9207642" y="553477"/>
            <a:ext cx="110016" cy="108797"/>
          </a:xfrm>
          <a:prstGeom prst="rect">
            <a:avLst/>
          </a:prstGeom>
          <a:solidFill>
            <a:srgbClr val="F7F4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7;p15">
            <a:extLst>
              <a:ext uri="{FF2B5EF4-FFF2-40B4-BE49-F238E27FC236}">
                <a16:creationId xmlns:a16="http://schemas.microsoft.com/office/drawing/2014/main" id="{74E573E7-6B28-4E4A-BB8A-6A74CE58E3C2}"/>
              </a:ext>
            </a:extLst>
          </p:cNvPr>
          <p:cNvSpPr/>
          <p:nvPr userDrawn="1"/>
        </p:nvSpPr>
        <p:spPr>
          <a:xfrm>
            <a:off x="9207642" y="1095248"/>
            <a:ext cx="110189" cy="103127"/>
          </a:xfrm>
          <a:prstGeom prst="rect">
            <a:avLst/>
          </a:prstGeom>
          <a:solidFill>
            <a:srgbClr val="45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8;p15">
            <a:extLst>
              <a:ext uri="{FF2B5EF4-FFF2-40B4-BE49-F238E27FC236}">
                <a16:creationId xmlns:a16="http://schemas.microsoft.com/office/drawing/2014/main" id="{E448D5D6-AABB-4437-8234-E9C42CEA7262}"/>
              </a:ext>
            </a:extLst>
          </p:cNvPr>
          <p:cNvSpPr/>
          <p:nvPr userDrawn="1"/>
        </p:nvSpPr>
        <p:spPr>
          <a:xfrm>
            <a:off x="9207642" y="1270169"/>
            <a:ext cx="110189" cy="108043"/>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p15">
            <a:extLst>
              <a:ext uri="{FF2B5EF4-FFF2-40B4-BE49-F238E27FC236}">
                <a16:creationId xmlns:a16="http://schemas.microsoft.com/office/drawing/2014/main" id="{D81DB08F-501F-45C3-988F-C29413C03174}"/>
              </a:ext>
            </a:extLst>
          </p:cNvPr>
          <p:cNvSpPr/>
          <p:nvPr userDrawn="1"/>
        </p:nvSpPr>
        <p:spPr>
          <a:xfrm>
            <a:off x="9207642" y="1450009"/>
            <a:ext cx="111327" cy="108044"/>
          </a:xfrm>
          <a:prstGeom prst="rect">
            <a:avLst/>
          </a:prstGeom>
          <a:solidFill>
            <a:srgbClr val="CFCE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0;p15">
            <a:extLst>
              <a:ext uri="{FF2B5EF4-FFF2-40B4-BE49-F238E27FC236}">
                <a16:creationId xmlns:a16="http://schemas.microsoft.com/office/drawing/2014/main" id="{6411C99F-1E69-4C6B-ABDB-DCD309F89EA3}"/>
              </a:ext>
            </a:extLst>
          </p:cNvPr>
          <p:cNvSpPr/>
          <p:nvPr userDrawn="1"/>
        </p:nvSpPr>
        <p:spPr>
          <a:xfrm>
            <a:off x="9207642" y="914658"/>
            <a:ext cx="103781" cy="108796"/>
          </a:xfrm>
          <a:prstGeom prst="rect">
            <a:avLst/>
          </a:prstGeom>
          <a:solidFill>
            <a:srgbClr val="F0E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a16="http://schemas.microsoft.com/office/drawing/2014/main" id="{8BF3AFC6-B5D8-E6D1-A3AF-32619FD5C083}"/>
              </a:ext>
            </a:extLst>
          </p:cNvPr>
          <p:cNvGrpSpPr/>
          <p:nvPr userDrawn="1"/>
        </p:nvGrpSpPr>
        <p:grpSpPr>
          <a:xfrm>
            <a:off x="8328014" y="111478"/>
            <a:ext cx="704822" cy="228764"/>
            <a:chOff x="9172167" y="264319"/>
            <a:chExt cx="1159609" cy="376373"/>
          </a:xfrm>
        </p:grpSpPr>
        <p:pic>
          <p:nvPicPr>
            <p:cNvPr id="4" name="Picture 3" descr="Abaxx Exchange | Home Page">
              <a:extLst>
                <a:ext uri="{FF2B5EF4-FFF2-40B4-BE49-F238E27FC236}">
                  <a16:creationId xmlns:a16="http://schemas.microsoft.com/office/drawing/2014/main" id="{3ED1C39A-1D51-A9E9-439D-BB70B236C6C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 r="34733" b="-11351"/>
            <a:stretch/>
          </p:blipFill>
          <p:spPr bwMode="auto">
            <a:xfrm>
              <a:off x="9172167" y="264319"/>
              <a:ext cx="1131330" cy="376373"/>
            </a:xfrm>
            <a:prstGeom prst="snip2Same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6C0202A-81C1-D1C9-D30B-BD520680B003}"/>
                </a:ext>
              </a:extLst>
            </p:cNvPr>
            <p:cNvSpPr/>
            <p:nvPr userDrawn="1"/>
          </p:nvSpPr>
          <p:spPr>
            <a:xfrm>
              <a:off x="10180947" y="273746"/>
              <a:ext cx="150829" cy="132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sp>
        <p:nvSpPr>
          <p:cNvPr id="6" name="Google Shape;14;p3">
            <a:extLst>
              <a:ext uri="{FF2B5EF4-FFF2-40B4-BE49-F238E27FC236}">
                <a16:creationId xmlns:a16="http://schemas.microsoft.com/office/drawing/2014/main" id="{08D66263-A718-93EE-60E5-6F2D8D9CED22}"/>
              </a:ext>
            </a:extLst>
          </p:cNvPr>
          <p:cNvSpPr txBox="1"/>
          <p:nvPr userDrawn="1"/>
        </p:nvSpPr>
        <p:spPr>
          <a:xfrm>
            <a:off x="8763410" y="4857783"/>
            <a:ext cx="202406" cy="126959"/>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US" sz="825" b="0">
                <a:solidFill>
                  <a:schemeClr val="bg2"/>
                </a:solidFill>
                <a:latin typeface="+mj-lt"/>
                <a:ea typeface="Open Sans Light"/>
                <a:cs typeface="Open Sans Light"/>
                <a:sym typeface="Open Sans Light"/>
              </a:rPr>
              <a:pPr marL="0" marR="0" lvl="0" indent="0" algn="ctr" rtl="0">
                <a:spcBef>
                  <a:spcPts val="0"/>
                </a:spcBef>
                <a:spcAft>
                  <a:spcPts val="0"/>
                </a:spcAft>
                <a:buNone/>
              </a:pPr>
              <a:t>‹#›</a:t>
            </a:fld>
            <a:endParaRPr sz="825" b="0">
              <a:solidFill>
                <a:schemeClr val="bg2"/>
              </a:solidFill>
              <a:latin typeface="+mj-lt"/>
              <a:ea typeface="Open Sans Light"/>
              <a:cs typeface="Open Sans Light"/>
              <a:sym typeface="Open Sans Light"/>
            </a:endParaRPr>
          </a:p>
        </p:txBody>
      </p:sp>
    </p:spTree>
  </p:cSld>
  <p:clrMapOvr>
    <a:masterClrMapping/>
  </p:clrMapOvr>
  <p:extLst>
    <p:ext uri="{DCECCB84-F9BA-43D5-87BE-67443E8EF086}">
      <p15:sldGuideLst xmlns:p15="http://schemas.microsoft.com/office/powerpoint/2012/main">
        <p15:guide id="1" pos="396" userDrawn="1">
          <p15:clr>
            <a:srgbClr val="FBAE40"/>
          </p15:clr>
        </p15:guide>
        <p15:guide id="2" pos="5365" userDrawn="1">
          <p15:clr>
            <a:srgbClr val="FBAE40"/>
          </p15:clr>
        </p15:guide>
        <p15:guide id="3" orient="horz" pos="2971" userDrawn="1">
          <p15:clr>
            <a:srgbClr val="FBAE40"/>
          </p15:clr>
        </p15:guide>
        <p15:guide id="4" orient="horz" pos="19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2214FF-755F-47F9-9382-6735CC16D8C1}" type="datetime1">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386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542617-5CC0-4A79-A9D8-9576CB71DF6F}" type="datetime1">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2137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7C3B80-B3DF-4DD9-8121-BDE13306709C}" type="datetime1">
              <a:rPr lang="en-US" smtClean="0"/>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4628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305D4F-6909-4BC7-B43F-ED32BED480EC}" type="datetime1">
              <a:rPr lang="en-US" smtClean="0"/>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9809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E64A0-36BF-44E2-96C1-75097E8E98A9}" type="datetime1">
              <a:rPr lang="en-US" smtClean="0"/>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6200" y="57150"/>
            <a:ext cx="1066800" cy="182563"/>
          </a:xfrm>
        </p:spPr>
        <p:txBody>
          <a:bodyPr/>
          <a:lstStyle>
            <a:lvl1pPr algn="l">
              <a:defRPr sz="900">
                <a:latin typeface="Lato" panose="020F0502020204030203" pitchFamily="34" charset="0"/>
                <a:ea typeface="Lato" panose="020F0502020204030203" pitchFamily="34" charset="0"/>
                <a:cs typeface="Lato" panose="020F0502020204030203"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35921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AD80DAC5-3B78-4B9D-901E-552298A0D704}" type="datetime1">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2227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4AC6064A-B257-4EE8-AC22-FD866451AF31}" type="datetime1">
              <a:rPr lang="en-US" smtClean="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1570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F64C75-BA53-4170-B6EA-A210055335FE}" type="datetime1">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9921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90F4-B7D1-4560-B3FB-71C648C5D4A0}" type="datetime1">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410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83254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1"/>
        <p:cNvGrpSpPr/>
        <p:nvPr/>
      </p:nvGrpSpPr>
      <p:grpSpPr>
        <a:xfrm>
          <a:off x="0" y="0"/>
          <a:ext cx="0" cy="0"/>
          <a:chOff x="0" y="0"/>
          <a:chExt cx="0" cy="0"/>
        </a:xfrm>
      </p:grpSpPr>
      <p:sp>
        <p:nvSpPr>
          <p:cNvPr id="13" name="Google Shape;13;p3"/>
          <p:cNvSpPr txBox="1">
            <a:spLocks noGrp="1"/>
          </p:cNvSpPr>
          <p:nvPr>
            <p:ph type="title"/>
          </p:nvPr>
        </p:nvSpPr>
        <p:spPr>
          <a:xfrm>
            <a:off x="383908" y="294114"/>
            <a:ext cx="8027055" cy="330358"/>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2"/>
              </a:buClr>
              <a:buSzPts val="7400"/>
              <a:buFont typeface="Open Sans Light"/>
              <a:buNone/>
              <a:defRPr sz="2775" b="0" i="0" u="none" strike="noStrike" cap="none">
                <a:solidFill>
                  <a:schemeClr val="dk2"/>
                </a:solidFill>
                <a:latin typeface="Open Sans Light"/>
                <a:ea typeface="Open Sans Light"/>
                <a:cs typeface="Open Sans Light"/>
                <a:sym typeface="Open Sans Light"/>
              </a:defRPr>
            </a:lvl1pPr>
            <a:lvl2pPr lvl="1">
              <a:spcBef>
                <a:spcPts val="0"/>
              </a:spcBef>
              <a:spcAft>
                <a:spcPts val="0"/>
              </a:spcAft>
              <a:buSzPts val="1400"/>
              <a:buNone/>
              <a:defRPr sz="675"/>
            </a:lvl2pPr>
            <a:lvl3pPr lvl="2">
              <a:spcBef>
                <a:spcPts val="0"/>
              </a:spcBef>
              <a:spcAft>
                <a:spcPts val="0"/>
              </a:spcAft>
              <a:buSzPts val="1400"/>
              <a:buNone/>
              <a:defRPr sz="675"/>
            </a:lvl3pPr>
            <a:lvl4pPr lvl="3">
              <a:spcBef>
                <a:spcPts val="0"/>
              </a:spcBef>
              <a:spcAft>
                <a:spcPts val="0"/>
              </a:spcAft>
              <a:buSzPts val="1400"/>
              <a:buNone/>
              <a:defRPr sz="675"/>
            </a:lvl4pPr>
            <a:lvl5pPr lvl="4">
              <a:spcBef>
                <a:spcPts val="0"/>
              </a:spcBef>
              <a:spcAft>
                <a:spcPts val="0"/>
              </a:spcAft>
              <a:buSzPts val="1400"/>
              <a:buNone/>
              <a:defRPr sz="675"/>
            </a:lvl5pPr>
            <a:lvl6pPr lvl="5">
              <a:spcBef>
                <a:spcPts val="0"/>
              </a:spcBef>
              <a:spcAft>
                <a:spcPts val="0"/>
              </a:spcAft>
              <a:buSzPts val="1400"/>
              <a:buNone/>
              <a:defRPr sz="675"/>
            </a:lvl6pPr>
            <a:lvl7pPr lvl="6">
              <a:spcBef>
                <a:spcPts val="0"/>
              </a:spcBef>
              <a:spcAft>
                <a:spcPts val="0"/>
              </a:spcAft>
              <a:buSzPts val="1400"/>
              <a:buNone/>
              <a:defRPr sz="675"/>
            </a:lvl7pPr>
            <a:lvl8pPr lvl="7">
              <a:spcBef>
                <a:spcPts val="0"/>
              </a:spcBef>
              <a:spcAft>
                <a:spcPts val="0"/>
              </a:spcAft>
              <a:buSzPts val="1400"/>
              <a:buNone/>
              <a:defRPr sz="675"/>
            </a:lvl8pPr>
            <a:lvl9pPr lvl="8">
              <a:spcBef>
                <a:spcPts val="0"/>
              </a:spcBef>
              <a:spcAft>
                <a:spcPts val="0"/>
              </a:spcAft>
              <a:buSzPts val="1400"/>
              <a:buNone/>
              <a:defRPr sz="675"/>
            </a:lvl9pPr>
          </a:lstStyle>
          <a:p>
            <a:endParaRPr dirty="0"/>
          </a:p>
        </p:txBody>
      </p:sp>
      <p:sp>
        <p:nvSpPr>
          <p:cNvPr id="15" name="Google Shape;15;p3"/>
          <p:cNvSpPr txBox="1">
            <a:spLocks noGrp="1"/>
          </p:cNvSpPr>
          <p:nvPr>
            <p:ph type="body" idx="1"/>
          </p:nvPr>
        </p:nvSpPr>
        <p:spPr>
          <a:xfrm>
            <a:off x="363883" y="80485"/>
            <a:ext cx="8027055" cy="126253"/>
          </a:xfrm>
          <a:prstGeom prst="rect">
            <a:avLst/>
          </a:prstGeom>
          <a:noFill/>
          <a:ln>
            <a:noFill/>
          </a:ln>
        </p:spPr>
        <p:txBody>
          <a:bodyPr spcFirstLastPara="1" wrap="square" lIns="0" tIns="0" rIns="0" bIns="0" anchor="t" anchorCtr="0"/>
          <a:lstStyle>
            <a:lvl1pPr marL="171458" marR="0" lvl="0" indent="-85730" algn="l" rtl="0">
              <a:lnSpc>
                <a:spcPct val="100000"/>
              </a:lnSpc>
              <a:spcBef>
                <a:spcPts val="0"/>
              </a:spcBef>
              <a:spcAft>
                <a:spcPts val="0"/>
              </a:spcAft>
              <a:buClr>
                <a:schemeClr val="dk2"/>
              </a:buClr>
              <a:buSzPts val="2800"/>
              <a:buFont typeface="Arial"/>
              <a:buNone/>
              <a:defRPr sz="1051" b="0" i="0" u="none" strike="noStrike" cap="none">
                <a:solidFill>
                  <a:schemeClr val="dk2"/>
                </a:solidFill>
                <a:latin typeface="Open Sans Light"/>
                <a:ea typeface="Open Sans Light"/>
                <a:cs typeface="Open Sans Light"/>
                <a:sym typeface="Open Sans Light"/>
              </a:defRPr>
            </a:lvl1pPr>
            <a:lvl2pPr marL="342917" marR="0" lvl="1"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2pPr>
            <a:lvl3pPr marL="514376" marR="0" lvl="2"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3pPr>
            <a:lvl4pPr marL="685834" marR="0" lvl="3"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4pPr>
            <a:lvl5pPr marL="857292" marR="0" lvl="4"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5pPr>
            <a:lvl6pPr marL="1028750" marR="0" lvl="5"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6pPr>
            <a:lvl7pPr marL="1200209" marR="0" lvl="6"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7pPr>
            <a:lvl8pPr marL="1371668" marR="0" lvl="7"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8pPr>
            <a:lvl9pPr marL="1543126" marR="0" lvl="8"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9" name="Google Shape;72;p15">
            <a:extLst>
              <a:ext uri="{FF2B5EF4-FFF2-40B4-BE49-F238E27FC236}">
                <a16:creationId xmlns:a16="http://schemas.microsoft.com/office/drawing/2014/main" id="{D5719559-CEE7-4CFF-A636-F2210BA3BF40}"/>
              </a:ext>
            </a:extLst>
          </p:cNvPr>
          <p:cNvSpPr/>
          <p:nvPr userDrawn="1"/>
        </p:nvSpPr>
        <p:spPr>
          <a:xfrm>
            <a:off x="9207642" y="6724"/>
            <a:ext cx="107062" cy="108918"/>
          </a:xfrm>
          <a:prstGeom prst="rect">
            <a:avLst/>
          </a:prstGeom>
          <a:solidFill>
            <a:srgbClr val="E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3;p15">
            <a:extLst>
              <a:ext uri="{FF2B5EF4-FFF2-40B4-BE49-F238E27FC236}">
                <a16:creationId xmlns:a16="http://schemas.microsoft.com/office/drawing/2014/main" id="{84D3BD9E-7A9E-4145-96E2-8F7AF03E7787}"/>
              </a:ext>
            </a:extLst>
          </p:cNvPr>
          <p:cNvSpPr/>
          <p:nvPr userDrawn="1"/>
        </p:nvSpPr>
        <p:spPr>
          <a:xfrm>
            <a:off x="9207642" y="368148"/>
            <a:ext cx="110016" cy="113535"/>
          </a:xfrm>
          <a:prstGeom prst="rect">
            <a:avLst/>
          </a:prstGeom>
          <a:solidFill>
            <a:srgbClr val="A7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4;p15">
            <a:extLst>
              <a:ext uri="{FF2B5EF4-FFF2-40B4-BE49-F238E27FC236}">
                <a16:creationId xmlns:a16="http://schemas.microsoft.com/office/drawing/2014/main" id="{B6385A30-A95D-4A3F-884A-382E308C45E6}"/>
              </a:ext>
            </a:extLst>
          </p:cNvPr>
          <p:cNvSpPr/>
          <p:nvPr userDrawn="1"/>
        </p:nvSpPr>
        <p:spPr>
          <a:xfrm>
            <a:off x="9207642" y="187436"/>
            <a:ext cx="103779" cy="108918"/>
          </a:xfrm>
          <a:prstGeom prst="rect">
            <a:avLst/>
          </a:prstGeom>
          <a:solidFill>
            <a:srgbClr val="E6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p15">
            <a:extLst>
              <a:ext uri="{FF2B5EF4-FFF2-40B4-BE49-F238E27FC236}">
                <a16:creationId xmlns:a16="http://schemas.microsoft.com/office/drawing/2014/main" id="{50046AFD-93EA-44D7-B083-2361BE2E591B}"/>
              </a:ext>
            </a:extLst>
          </p:cNvPr>
          <p:cNvSpPr/>
          <p:nvPr userDrawn="1"/>
        </p:nvSpPr>
        <p:spPr>
          <a:xfrm>
            <a:off x="9207642" y="734068"/>
            <a:ext cx="110189" cy="108796"/>
          </a:xfrm>
          <a:prstGeom prst="rect">
            <a:avLst/>
          </a:prstGeom>
          <a:solidFill>
            <a:srgbClr val="FFBB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6;p15">
            <a:extLst>
              <a:ext uri="{FF2B5EF4-FFF2-40B4-BE49-F238E27FC236}">
                <a16:creationId xmlns:a16="http://schemas.microsoft.com/office/drawing/2014/main" id="{0AABBFBA-6DE6-4D77-84AE-379A48A2EEA6}"/>
              </a:ext>
            </a:extLst>
          </p:cNvPr>
          <p:cNvSpPr/>
          <p:nvPr userDrawn="1"/>
        </p:nvSpPr>
        <p:spPr>
          <a:xfrm>
            <a:off x="9207642" y="553477"/>
            <a:ext cx="110016" cy="108797"/>
          </a:xfrm>
          <a:prstGeom prst="rect">
            <a:avLst/>
          </a:prstGeom>
          <a:solidFill>
            <a:srgbClr val="F7F4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7;p15">
            <a:extLst>
              <a:ext uri="{FF2B5EF4-FFF2-40B4-BE49-F238E27FC236}">
                <a16:creationId xmlns:a16="http://schemas.microsoft.com/office/drawing/2014/main" id="{74E573E7-6B28-4E4A-BB8A-6A74CE58E3C2}"/>
              </a:ext>
            </a:extLst>
          </p:cNvPr>
          <p:cNvSpPr/>
          <p:nvPr userDrawn="1"/>
        </p:nvSpPr>
        <p:spPr>
          <a:xfrm>
            <a:off x="9207642" y="1095248"/>
            <a:ext cx="110189" cy="103127"/>
          </a:xfrm>
          <a:prstGeom prst="rect">
            <a:avLst/>
          </a:prstGeom>
          <a:solidFill>
            <a:srgbClr val="45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8;p15">
            <a:extLst>
              <a:ext uri="{FF2B5EF4-FFF2-40B4-BE49-F238E27FC236}">
                <a16:creationId xmlns:a16="http://schemas.microsoft.com/office/drawing/2014/main" id="{E448D5D6-AABB-4437-8234-E9C42CEA7262}"/>
              </a:ext>
            </a:extLst>
          </p:cNvPr>
          <p:cNvSpPr/>
          <p:nvPr userDrawn="1"/>
        </p:nvSpPr>
        <p:spPr>
          <a:xfrm>
            <a:off x="9207642" y="1270169"/>
            <a:ext cx="110189" cy="108043"/>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p15">
            <a:extLst>
              <a:ext uri="{FF2B5EF4-FFF2-40B4-BE49-F238E27FC236}">
                <a16:creationId xmlns:a16="http://schemas.microsoft.com/office/drawing/2014/main" id="{D81DB08F-501F-45C3-988F-C29413C03174}"/>
              </a:ext>
            </a:extLst>
          </p:cNvPr>
          <p:cNvSpPr/>
          <p:nvPr userDrawn="1"/>
        </p:nvSpPr>
        <p:spPr>
          <a:xfrm>
            <a:off x="9207642" y="1450009"/>
            <a:ext cx="111327" cy="108044"/>
          </a:xfrm>
          <a:prstGeom prst="rect">
            <a:avLst/>
          </a:prstGeom>
          <a:solidFill>
            <a:srgbClr val="CFCE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0;p15">
            <a:extLst>
              <a:ext uri="{FF2B5EF4-FFF2-40B4-BE49-F238E27FC236}">
                <a16:creationId xmlns:a16="http://schemas.microsoft.com/office/drawing/2014/main" id="{6411C99F-1E69-4C6B-ABDB-DCD309F89EA3}"/>
              </a:ext>
            </a:extLst>
          </p:cNvPr>
          <p:cNvSpPr/>
          <p:nvPr userDrawn="1"/>
        </p:nvSpPr>
        <p:spPr>
          <a:xfrm>
            <a:off x="9207642" y="914658"/>
            <a:ext cx="103781" cy="108796"/>
          </a:xfrm>
          <a:prstGeom prst="rect">
            <a:avLst/>
          </a:prstGeom>
          <a:solidFill>
            <a:srgbClr val="F0E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a16="http://schemas.microsoft.com/office/drawing/2014/main" id="{D311FE5F-C39B-585F-5604-F93EC9D66832}"/>
              </a:ext>
            </a:extLst>
          </p:cNvPr>
          <p:cNvGrpSpPr/>
          <p:nvPr userDrawn="1"/>
        </p:nvGrpSpPr>
        <p:grpSpPr>
          <a:xfrm>
            <a:off x="8328014" y="111478"/>
            <a:ext cx="704822" cy="228764"/>
            <a:chOff x="9172167" y="264319"/>
            <a:chExt cx="1159609" cy="376373"/>
          </a:xfrm>
        </p:grpSpPr>
        <p:pic>
          <p:nvPicPr>
            <p:cNvPr id="4" name="Picture 3" descr="Abaxx Exchange | Home Page">
              <a:extLst>
                <a:ext uri="{FF2B5EF4-FFF2-40B4-BE49-F238E27FC236}">
                  <a16:creationId xmlns:a16="http://schemas.microsoft.com/office/drawing/2014/main" id="{E2A1D999-1730-0292-A9AF-2C8A187199E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 r="34733" b="-11351"/>
            <a:stretch/>
          </p:blipFill>
          <p:spPr bwMode="auto">
            <a:xfrm>
              <a:off x="9172167" y="264319"/>
              <a:ext cx="1131330" cy="376373"/>
            </a:xfrm>
            <a:prstGeom prst="snip2Same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87B0D34-E477-DBB1-6A49-6CE3243734E1}"/>
                </a:ext>
              </a:extLst>
            </p:cNvPr>
            <p:cNvSpPr/>
            <p:nvPr userDrawn="1"/>
          </p:nvSpPr>
          <p:spPr>
            <a:xfrm>
              <a:off x="10180947" y="273746"/>
              <a:ext cx="150829" cy="132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sp>
        <p:nvSpPr>
          <p:cNvPr id="2" name="Google Shape;14;p3">
            <a:extLst>
              <a:ext uri="{FF2B5EF4-FFF2-40B4-BE49-F238E27FC236}">
                <a16:creationId xmlns:a16="http://schemas.microsoft.com/office/drawing/2014/main" id="{8D198960-19D7-7222-71BA-3F09E691CF2E}"/>
              </a:ext>
            </a:extLst>
          </p:cNvPr>
          <p:cNvSpPr txBox="1"/>
          <p:nvPr userDrawn="1"/>
        </p:nvSpPr>
        <p:spPr>
          <a:xfrm>
            <a:off x="8763410" y="4857783"/>
            <a:ext cx="202406" cy="126959"/>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US" sz="825" b="0">
                <a:solidFill>
                  <a:schemeClr val="bg2"/>
                </a:solidFill>
                <a:latin typeface="+mj-lt"/>
                <a:ea typeface="Open Sans Light"/>
                <a:cs typeface="Open Sans Light"/>
                <a:sym typeface="Open Sans Light"/>
              </a:rPr>
              <a:pPr marL="0" marR="0" lvl="0" indent="0" algn="ctr" rtl="0">
                <a:spcBef>
                  <a:spcPts val="0"/>
                </a:spcBef>
                <a:spcAft>
                  <a:spcPts val="0"/>
                </a:spcAft>
                <a:buNone/>
              </a:pPr>
              <a:t>‹#›</a:t>
            </a:fld>
            <a:endParaRPr sz="825" b="0">
              <a:solidFill>
                <a:schemeClr val="bg2"/>
              </a:solidFill>
              <a:latin typeface="+mj-lt"/>
              <a:ea typeface="Open Sans Light"/>
              <a:cs typeface="Open Sans Light"/>
              <a:sym typeface="Open Sans Light"/>
            </a:endParaRPr>
          </a:p>
        </p:txBody>
      </p:sp>
    </p:spTree>
    <p:extLst>
      <p:ext uri="{BB962C8B-B14F-4D97-AF65-F5344CB8AC3E}">
        <p14:creationId xmlns:p14="http://schemas.microsoft.com/office/powerpoint/2010/main" val="3479618487"/>
      </p:ext>
    </p:extLst>
  </p:cSld>
  <p:clrMapOvr>
    <a:masterClrMapping/>
  </p:clrMapOvr>
  <p:extLst>
    <p:ext uri="{DCECCB84-F9BA-43D5-87BE-67443E8EF086}">
      <p15:sldGuideLst xmlns:p15="http://schemas.microsoft.com/office/powerpoint/2012/main">
        <p15:guide id="1" pos="396">
          <p15:clr>
            <a:srgbClr val="FBAE40"/>
          </p15:clr>
        </p15:guide>
        <p15:guide id="2" pos="5365">
          <p15:clr>
            <a:srgbClr val="FBAE40"/>
          </p15:clr>
        </p15:guide>
        <p15:guide id="3" orient="horz" pos="2971">
          <p15:clr>
            <a:srgbClr val="FBAE40"/>
          </p15:clr>
        </p15:guide>
        <p15:guide id="4" orient="horz" pos="19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8" name="Google Shape;13;p3">
            <a:extLst>
              <a:ext uri="{FF2B5EF4-FFF2-40B4-BE49-F238E27FC236}">
                <a16:creationId xmlns:a16="http://schemas.microsoft.com/office/drawing/2014/main" id="{B4C59DB0-54B1-477F-BD44-BCA8111104E2}"/>
              </a:ext>
            </a:extLst>
          </p:cNvPr>
          <p:cNvSpPr txBox="1">
            <a:spLocks noGrp="1"/>
          </p:cNvSpPr>
          <p:nvPr>
            <p:ph type="title"/>
          </p:nvPr>
        </p:nvSpPr>
        <p:spPr>
          <a:xfrm>
            <a:off x="444271" y="254676"/>
            <a:ext cx="7886700" cy="436162"/>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2"/>
              </a:buClr>
              <a:buSzPts val="7400"/>
              <a:buFont typeface="Open Sans Light"/>
              <a:buNone/>
              <a:defRPr sz="2775" b="0" i="0" u="none" strike="noStrike" cap="none">
                <a:solidFill>
                  <a:schemeClr val="dk2"/>
                </a:solidFill>
                <a:latin typeface="Open Sans Light"/>
                <a:ea typeface="Open Sans Light"/>
                <a:cs typeface="Open Sans Light"/>
                <a:sym typeface="Open Sans Light"/>
              </a:defRPr>
            </a:lvl1pPr>
            <a:lvl2pPr lvl="1">
              <a:spcBef>
                <a:spcPts val="0"/>
              </a:spcBef>
              <a:spcAft>
                <a:spcPts val="0"/>
              </a:spcAft>
              <a:buSzPts val="1400"/>
              <a:buNone/>
              <a:defRPr sz="675"/>
            </a:lvl2pPr>
            <a:lvl3pPr lvl="2">
              <a:spcBef>
                <a:spcPts val="0"/>
              </a:spcBef>
              <a:spcAft>
                <a:spcPts val="0"/>
              </a:spcAft>
              <a:buSzPts val="1400"/>
              <a:buNone/>
              <a:defRPr sz="675"/>
            </a:lvl3pPr>
            <a:lvl4pPr lvl="3">
              <a:spcBef>
                <a:spcPts val="0"/>
              </a:spcBef>
              <a:spcAft>
                <a:spcPts val="0"/>
              </a:spcAft>
              <a:buSzPts val="1400"/>
              <a:buNone/>
              <a:defRPr sz="675"/>
            </a:lvl4pPr>
            <a:lvl5pPr lvl="4">
              <a:spcBef>
                <a:spcPts val="0"/>
              </a:spcBef>
              <a:spcAft>
                <a:spcPts val="0"/>
              </a:spcAft>
              <a:buSzPts val="1400"/>
              <a:buNone/>
              <a:defRPr sz="675"/>
            </a:lvl5pPr>
            <a:lvl6pPr lvl="5">
              <a:spcBef>
                <a:spcPts val="0"/>
              </a:spcBef>
              <a:spcAft>
                <a:spcPts val="0"/>
              </a:spcAft>
              <a:buSzPts val="1400"/>
              <a:buNone/>
              <a:defRPr sz="675"/>
            </a:lvl6pPr>
            <a:lvl7pPr lvl="6">
              <a:spcBef>
                <a:spcPts val="0"/>
              </a:spcBef>
              <a:spcAft>
                <a:spcPts val="0"/>
              </a:spcAft>
              <a:buSzPts val="1400"/>
              <a:buNone/>
              <a:defRPr sz="675"/>
            </a:lvl7pPr>
            <a:lvl8pPr lvl="7">
              <a:spcBef>
                <a:spcPts val="0"/>
              </a:spcBef>
              <a:spcAft>
                <a:spcPts val="0"/>
              </a:spcAft>
              <a:buSzPts val="1400"/>
              <a:buNone/>
              <a:defRPr sz="675"/>
            </a:lvl8pPr>
            <a:lvl9pPr lvl="8">
              <a:spcBef>
                <a:spcPts val="0"/>
              </a:spcBef>
              <a:spcAft>
                <a:spcPts val="0"/>
              </a:spcAft>
              <a:buSzPts val="1400"/>
              <a:buNone/>
              <a:defRPr sz="675"/>
            </a:lvl9pPr>
          </a:lstStyle>
          <a:p>
            <a:endParaRPr dirty="0"/>
          </a:p>
        </p:txBody>
      </p:sp>
      <p:sp>
        <p:nvSpPr>
          <p:cNvPr id="9" name="Google Shape;15;p3">
            <a:extLst>
              <a:ext uri="{FF2B5EF4-FFF2-40B4-BE49-F238E27FC236}">
                <a16:creationId xmlns:a16="http://schemas.microsoft.com/office/drawing/2014/main" id="{3158A0D0-EE8B-48D5-A60D-0FB7EC625181}"/>
              </a:ext>
            </a:extLst>
          </p:cNvPr>
          <p:cNvSpPr txBox="1">
            <a:spLocks noGrp="1"/>
          </p:cNvSpPr>
          <p:nvPr>
            <p:ph type="body" idx="13"/>
          </p:nvPr>
        </p:nvSpPr>
        <p:spPr>
          <a:xfrm>
            <a:off x="444271" y="53603"/>
            <a:ext cx="7886700" cy="166688"/>
          </a:xfrm>
          <a:prstGeom prst="rect">
            <a:avLst/>
          </a:prstGeom>
          <a:noFill/>
          <a:ln>
            <a:noFill/>
          </a:ln>
        </p:spPr>
        <p:txBody>
          <a:bodyPr spcFirstLastPara="1" wrap="square" lIns="0" tIns="0" rIns="0" bIns="0" anchor="t" anchorCtr="0"/>
          <a:lstStyle>
            <a:lvl1pPr marL="171458" marR="0" lvl="0" indent="-85730" algn="l" rtl="0">
              <a:lnSpc>
                <a:spcPct val="100000"/>
              </a:lnSpc>
              <a:spcBef>
                <a:spcPts val="0"/>
              </a:spcBef>
              <a:spcAft>
                <a:spcPts val="0"/>
              </a:spcAft>
              <a:buClr>
                <a:schemeClr val="dk2"/>
              </a:buClr>
              <a:buSzPts val="2800"/>
              <a:buFont typeface="Arial"/>
              <a:buNone/>
              <a:defRPr sz="1051" b="0" i="0" u="none" strike="noStrike" cap="none">
                <a:solidFill>
                  <a:schemeClr val="dk2"/>
                </a:solidFill>
                <a:latin typeface="Open Sans Light"/>
                <a:ea typeface="Open Sans Light"/>
                <a:cs typeface="Open Sans Light"/>
                <a:sym typeface="Open Sans Light"/>
              </a:defRPr>
            </a:lvl1pPr>
            <a:lvl2pPr marL="342917" marR="0" lvl="1"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2pPr>
            <a:lvl3pPr marL="514376" marR="0" lvl="2"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3pPr>
            <a:lvl4pPr marL="685834" marR="0" lvl="3"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4pPr>
            <a:lvl5pPr marL="857292" marR="0" lvl="4"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5pPr>
            <a:lvl6pPr marL="1028750" marR="0" lvl="5"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6pPr>
            <a:lvl7pPr marL="1200209" marR="0" lvl="6"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7pPr>
            <a:lvl8pPr marL="1371668" marR="0" lvl="7"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8pPr>
            <a:lvl9pPr marL="1543126" marR="0" lvl="8"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2" name="Google Shape;14;p3">
            <a:extLst>
              <a:ext uri="{FF2B5EF4-FFF2-40B4-BE49-F238E27FC236}">
                <a16:creationId xmlns:a16="http://schemas.microsoft.com/office/drawing/2014/main" id="{F880ED45-2837-5385-D723-3C27D86F76C6}"/>
              </a:ext>
            </a:extLst>
          </p:cNvPr>
          <p:cNvSpPr txBox="1"/>
          <p:nvPr userDrawn="1"/>
        </p:nvSpPr>
        <p:spPr>
          <a:xfrm>
            <a:off x="8702450" y="4796823"/>
            <a:ext cx="202406" cy="126959"/>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US" sz="825" b="0">
                <a:solidFill>
                  <a:schemeClr val="bg2"/>
                </a:solidFill>
                <a:latin typeface="+mj-lt"/>
                <a:ea typeface="Open Sans Light"/>
                <a:cs typeface="Open Sans Light"/>
                <a:sym typeface="Open Sans Light"/>
              </a:rPr>
              <a:pPr marL="0" marR="0" lvl="0" indent="0" algn="ctr" rtl="0">
                <a:spcBef>
                  <a:spcPts val="0"/>
                </a:spcBef>
                <a:spcAft>
                  <a:spcPts val="0"/>
                </a:spcAft>
                <a:buNone/>
              </a:pPr>
              <a:t>‹#›</a:t>
            </a:fld>
            <a:endParaRPr sz="825" b="0">
              <a:solidFill>
                <a:schemeClr val="bg2"/>
              </a:solidFill>
              <a:latin typeface="+mj-lt"/>
              <a:ea typeface="Open Sans Light"/>
              <a:cs typeface="Open Sans Light"/>
              <a:sym typeface="Open Sans Light"/>
            </a:endParaRPr>
          </a:p>
        </p:txBody>
      </p:sp>
    </p:spTree>
    <p:extLst>
      <p:ext uri="{BB962C8B-B14F-4D97-AF65-F5344CB8AC3E}">
        <p14:creationId xmlns:p14="http://schemas.microsoft.com/office/powerpoint/2010/main" val="248629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1"/>
        <p:cNvGrpSpPr/>
        <p:nvPr/>
      </p:nvGrpSpPr>
      <p:grpSpPr>
        <a:xfrm>
          <a:off x="0" y="0"/>
          <a:ext cx="0" cy="0"/>
          <a:chOff x="0" y="0"/>
          <a:chExt cx="0" cy="0"/>
        </a:xfrm>
      </p:grpSpPr>
      <p:sp>
        <p:nvSpPr>
          <p:cNvPr id="13" name="Google Shape;13;p3"/>
          <p:cNvSpPr txBox="1">
            <a:spLocks noGrp="1"/>
          </p:cNvSpPr>
          <p:nvPr>
            <p:ph type="title"/>
          </p:nvPr>
        </p:nvSpPr>
        <p:spPr>
          <a:xfrm>
            <a:off x="383908" y="294114"/>
            <a:ext cx="8027055" cy="330358"/>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2"/>
              </a:buClr>
              <a:buSzPts val="7400"/>
              <a:buFont typeface="Open Sans Light"/>
              <a:buNone/>
              <a:defRPr sz="2775" b="0" i="0" u="none" strike="noStrike" cap="none">
                <a:solidFill>
                  <a:schemeClr val="dk2"/>
                </a:solidFill>
                <a:latin typeface="Open Sans Light"/>
                <a:ea typeface="Open Sans Light"/>
                <a:cs typeface="Open Sans Light"/>
                <a:sym typeface="Open Sans Light"/>
              </a:defRPr>
            </a:lvl1pPr>
            <a:lvl2pPr lvl="1">
              <a:spcBef>
                <a:spcPts val="0"/>
              </a:spcBef>
              <a:spcAft>
                <a:spcPts val="0"/>
              </a:spcAft>
              <a:buSzPts val="1400"/>
              <a:buNone/>
              <a:defRPr sz="675"/>
            </a:lvl2pPr>
            <a:lvl3pPr lvl="2">
              <a:spcBef>
                <a:spcPts val="0"/>
              </a:spcBef>
              <a:spcAft>
                <a:spcPts val="0"/>
              </a:spcAft>
              <a:buSzPts val="1400"/>
              <a:buNone/>
              <a:defRPr sz="675"/>
            </a:lvl3pPr>
            <a:lvl4pPr lvl="3">
              <a:spcBef>
                <a:spcPts val="0"/>
              </a:spcBef>
              <a:spcAft>
                <a:spcPts val="0"/>
              </a:spcAft>
              <a:buSzPts val="1400"/>
              <a:buNone/>
              <a:defRPr sz="675"/>
            </a:lvl4pPr>
            <a:lvl5pPr lvl="4">
              <a:spcBef>
                <a:spcPts val="0"/>
              </a:spcBef>
              <a:spcAft>
                <a:spcPts val="0"/>
              </a:spcAft>
              <a:buSzPts val="1400"/>
              <a:buNone/>
              <a:defRPr sz="675"/>
            </a:lvl5pPr>
            <a:lvl6pPr lvl="5">
              <a:spcBef>
                <a:spcPts val="0"/>
              </a:spcBef>
              <a:spcAft>
                <a:spcPts val="0"/>
              </a:spcAft>
              <a:buSzPts val="1400"/>
              <a:buNone/>
              <a:defRPr sz="675"/>
            </a:lvl6pPr>
            <a:lvl7pPr lvl="6">
              <a:spcBef>
                <a:spcPts val="0"/>
              </a:spcBef>
              <a:spcAft>
                <a:spcPts val="0"/>
              </a:spcAft>
              <a:buSzPts val="1400"/>
              <a:buNone/>
              <a:defRPr sz="675"/>
            </a:lvl7pPr>
            <a:lvl8pPr lvl="7">
              <a:spcBef>
                <a:spcPts val="0"/>
              </a:spcBef>
              <a:spcAft>
                <a:spcPts val="0"/>
              </a:spcAft>
              <a:buSzPts val="1400"/>
              <a:buNone/>
              <a:defRPr sz="675"/>
            </a:lvl8pPr>
            <a:lvl9pPr lvl="8">
              <a:spcBef>
                <a:spcPts val="0"/>
              </a:spcBef>
              <a:spcAft>
                <a:spcPts val="0"/>
              </a:spcAft>
              <a:buSzPts val="1400"/>
              <a:buNone/>
              <a:defRPr sz="675"/>
            </a:lvl9pPr>
          </a:lstStyle>
          <a:p>
            <a:endParaRPr dirty="0"/>
          </a:p>
        </p:txBody>
      </p:sp>
      <p:sp>
        <p:nvSpPr>
          <p:cNvPr id="15" name="Google Shape;15;p3"/>
          <p:cNvSpPr txBox="1">
            <a:spLocks noGrp="1"/>
          </p:cNvSpPr>
          <p:nvPr>
            <p:ph type="body" idx="1"/>
          </p:nvPr>
        </p:nvSpPr>
        <p:spPr>
          <a:xfrm>
            <a:off x="363883" y="80485"/>
            <a:ext cx="8027055" cy="126253"/>
          </a:xfrm>
          <a:prstGeom prst="rect">
            <a:avLst/>
          </a:prstGeom>
          <a:noFill/>
          <a:ln>
            <a:noFill/>
          </a:ln>
        </p:spPr>
        <p:txBody>
          <a:bodyPr spcFirstLastPara="1" wrap="square" lIns="0" tIns="0" rIns="0" bIns="0" anchor="t" anchorCtr="0"/>
          <a:lstStyle>
            <a:lvl1pPr marL="171458" marR="0" lvl="0" indent="-85730" algn="l" rtl="0">
              <a:lnSpc>
                <a:spcPct val="100000"/>
              </a:lnSpc>
              <a:spcBef>
                <a:spcPts val="0"/>
              </a:spcBef>
              <a:spcAft>
                <a:spcPts val="0"/>
              </a:spcAft>
              <a:buClr>
                <a:schemeClr val="dk2"/>
              </a:buClr>
              <a:buSzPts val="2800"/>
              <a:buFont typeface="Arial"/>
              <a:buNone/>
              <a:defRPr sz="1051" b="0" i="0" u="none" strike="noStrike" cap="none">
                <a:solidFill>
                  <a:schemeClr val="dk2"/>
                </a:solidFill>
                <a:latin typeface="Open Sans Light"/>
                <a:ea typeface="Open Sans Light"/>
                <a:cs typeface="Open Sans Light"/>
                <a:sym typeface="Open Sans Light"/>
              </a:defRPr>
            </a:lvl1pPr>
            <a:lvl2pPr marL="342917" marR="0" lvl="1"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2pPr>
            <a:lvl3pPr marL="514376" marR="0" lvl="2"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3pPr>
            <a:lvl4pPr marL="685834" marR="0" lvl="3"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4pPr>
            <a:lvl5pPr marL="857292" marR="0" lvl="4"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5pPr>
            <a:lvl6pPr marL="1028750" marR="0" lvl="5"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6pPr>
            <a:lvl7pPr marL="1200209" marR="0" lvl="6"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7pPr>
            <a:lvl8pPr marL="1371668" marR="0" lvl="7"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8pPr>
            <a:lvl9pPr marL="1543126" marR="0" lvl="8"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9" name="Google Shape;72;p15">
            <a:extLst>
              <a:ext uri="{FF2B5EF4-FFF2-40B4-BE49-F238E27FC236}">
                <a16:creationId xmlns:a16="http://schemas.microsoft.com/office/drawing/2014/main" id="{D5719559-CEE7-4CFF-A636-F2210BA3BF40}"/>
              </a:ext>
            </a:extLst>
          </p:cNvPr>
          <p:cNvSpPr/>
          <p:nvPr userDrawn="1"/>
        </p:nvSpPr>
        <p:spPr>
          <a:xfrm>
            <a:off x="9207642" y="6724"/>
            <a:ext cx="107062" cy="108918"/>
          </a:xfrm>
          <a:prstGeom prst="rect">
            <a:avLst/>
          </a:prstGeom>
          <a:solidFill>
            <a:srgbClr val="E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3;p15">
            <a:extLst>
              <a:ext uri="{FF2B5EF4-FFF2-40B4-BE49-F238E27FC236}">
                <a16:creationId xmlns:a16="http://schemas.microsoft.com/office/drawing/2014/main" id="{84D3BD9E-7A9E-4145-96E2-8F7AF03E7787}"/>
              </a:ext>
            </a:extLst>
          </p:cNvPr>
          <p:cNvSpPr/>
          <p:nvPr userDrawn="1"/>
        </p:nvSpPr>
        <p:spPr>
          <a:xfrm>
            <a:off x="9207642" y="368148"/>
            <a:ext cx="110016" cy="113535"/>
          </a:xfrm>
          <a:prstGeom prst="rect">
            <a:avLst/>
          </a:prstGeom>
          <a:solidFill>
            <a:srgbClr val="A70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4;p15">
            <a:extLst>
              <a:ext uri="{FF2B5EF4-FFF2-40B4-BE49-F238E27FC236}">
                <a16:creationId xmlns:a16="http://schemas.microsoft.com/office/drawing/2014/main" id="{B6385A30-A95D-4A3F-884A-382E308C45E6}"/>
              </a:ext>
            </a:extLst>
          </p:cNvPr>
          <p:cNvSpPr/>
          <p:nvPr userDrawn="1"/>
        </p:nvSpPr>
        <p:spPr>
          <a:xfrm>
            <a:off x="9207642" y="187436"/>
            <a:ext cx="103779" cy="108918"/>
          </a:xfrm>
          <a:prstGeom prst="rect">
            <a:avLst/>
          </a:prstGeom>
          <a:solidFill>
            <a:srgbClr val="E6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p15">
            <a:extLst>
              <a:ext uri="{FF2B5EF4-FFF2-40B4-BE49-F238E27FC236}">
                <a16:creationId xmlns:a16="http://schemas.microsoft.com/office/drawing/2014/main" id="{50046AFD-93EA-44D7-B083-2361BE2E591B}"/>
              </a:ext>
            </a:extLst>
          </p:cNvPr>
          <p:cNvSpPr/>
          <p:nvPr userDrawn="1"/>
        </p:nvSpPr>
        <p:spPr>
          <a:xfrm>
            <a:off x="9207642" y="734068"/>
            <a:ext cx="110189" cy="108796"/>
          </a:xfrm>
          <a:prstGeom prst="rect">
            <a:avLst/>
          </a:prstGeom>
          <a:solidFill>
            <a:srgbClr val="FFBB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6;p15">
            <a:extLst>
              <a:ext uri="{FF2B5EF4-FFF2-40B4-BE49-F238E27FC236}">
                <a16:creationId xmlns:a16="http://schemas.microsoft.com/office/drawing/2014/main" id="{0AABBFBA-6DE6-4D77-84AE-379A48A2EEA6}"/>
              </a:ext>
            </a:extLst>
          </p:cNvPr>
          <p:cNvSpPr/>
          <p:nvPr userDrawn="1"/>
        </p:nvSpPr>
        <p:spPr>
          <a:xfrm>
            <a:off x="9207642" y="553477"/>
            <a:ext cx="110016" cy="108797"/>
          </a:xfrm>
          <a:prstGeom prst="rect">
            <a:avLst/>
          </a:prstGeom>
          <a:solidFill>
            <a:srgbClr val="F7F4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7;p15">
            <a:extLst>
              <a:ext uri="{FF2B5EF4-FFF2-40B4-BE49-F238E27FC236}">
                <a16:creationId xmlns:a16="http://schemas.microsoft.com/office/drawing/2014/main" id="{74E573E7-6B28-4E4A-BB8A-6A74CE58E3C2}"/>
              </a:ext>
            </a:extLst>
          </p:cNvPr>
          <p:cNvSpPr/>
          <p:nvPr userDrawn="1"/>
        </p:nvSpPr>
        <p:spPr>
          <a:xfrm>
            <a:off x="9207642" y="1095248"/>
            <a:ext cx="110189" cy="103127"/>
          </a:xfrm>
          <a:prstGeom prst="rect">
            <a:avLst/>
          </a:prstGeom>
          <a:solidFill>
            <a:srgbClr val="4544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8;p15">
            <a:extLst>
              <a:ext uri="{FF2B5EF4-FFF2-40B4-BE49-F238E27FC236}">
                <a16:creationId xmlns:a16="http://schemas.microsoft.com/office/drawing/2014/main" id="{E448D5D6-AABB-4437-8234-E9C42CEA7262}"/>
              </a:ext>
            </a:extLst>
          </p:cNvPr>
          <p:cNvSpPr/>
          <p:nvPr userDrawn="1"/>
        </p:nvSpPr>
        <p:spPr>
          <a:xfrm>
            <a:off x="9207642" y="1270169"/>
            <a:ext cx="110189" cy="108043"/>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p15">
            <a:extLst>
              <a:ext uri="{FF2B5EF4-FFF2-40B4-BE49-F238E27FC236}">
                <a16:creationId xmlns:a16="http://schemas.microsoft.com/office/drawing/2014/main" id="{D81DB08F-501F-45C3-988F-C29413C03174}"/>
              </a:ext>
            </a:extLst>
          </p:cNvPr>
          <p:cNvSpPr/>
          <p:nvPr userDrawn="1"/>
        </p:nvSpPr>
        <p:spPr>
          <a:xfrm>
            <a:off x="9207642" y="1450009"/>
            <a:ext cx="111327" cy="108044"/>
          </a:xfrm>
          <a:prstGeom prst="rect">
            <a:avLst/>
          </a:prstGeom>
          <a:solidFill>
            <a:srgbClr val="CFCE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0;p15">
            <a:extLst>
              <a:ext uri="{FF2B5EF4-FFF2-40B4-BE49-F238E27FC236}">
                <a16:creationId xmlns:a16="http://schemas.microsoft.com/office/drawing/2014/main" id="{6411C99F-1E69-4C6B-ABDB-DCD309F89EA3}"/>
              </a:ext>
            </a:extLst>
          </p:cNvPr>
          <p:cNvSpPr/>
          <p:nvPr userDrawn="1"/>
        </p:nvSpPr>
        <p:spPr>
          <a:xfrm>
            <a:off x="9207642" y="914658"/>
            <a:ext cx="103781" cy="108796"/>
          </a:xfrm>
          <a:prstGeom prst="rect">
            <a:avLst/>
          </a:prstGeom>
          <a:solidFill>
            <a:srgbClr val="F0E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4;p3">
            <a:extLst>
              <a:ext uri="{FF2B5EF4-FFF2-40B4-BE49-F238E27FC236}">
                <a16:creationId xmlns:a16="http://schemas.microsoft.com/office/drawing/2014/main" id="{EDE39F09-ED52-6B84-A165-3E1F3412A31A}"/>
              </a:ext>
            </a:extLst>
          </p:cNvPr>
          <p:cNvSpPr txBox="1"/>
          <p:nvPr userDrawn="1"/>
        </p:nvSpPr>
        <p:spPr>
          <a:xfrm>
            <a:off x="8763410" y="4857783"/>
            <a:ext cx="202406" cy="126959"/>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US" sz="825" b="0">
                <a:solidFill>
                  <a:schemeClr val="bg2"/>
                </a:solidFill>
                <a:latin typeface="+mj-lt"/>
                <a:ea typeface="Open Sans Light"/>
                <a:cs typeface="Open Sans Light"/>
                <a:sym typeface="Open Sans Light"/>
              </a:rPr>
              <a:pPr marL="0" marR="0" lvl="0" indent="0" algn="ctr" rtl="0">
                <a:spcBef>
                  <a:spcPts val="0"/>
                </a:spcBef>
                <a:spcAft>
                  <a:spcPts val="0"/>
                </a:spcAft>
                <a:buNone/>
              </a:pPr>
              <a:t>‹#›</a:t>
            </a:fld>
            <a:endParaRPr sz="825" b="0">
              <a:solidFill>
                <a:schemeClr val="bg2"/>
              </a:solidFill>
              <a:latin typeface="+mj-lt"/>
              <a:ea typeface="Open Sans Light"/>
              <a:cs typeface="Open Sans Light"/>
              <a:sym typeface="Open Sans Light"/>
            </a:endParaRPr>
          </a:p>
        </p:txBody>
      </p:sp>
      <p:grpSp>
        <p:nvGrpSpPr>
          <p:cNvPr id="4" name="Group 3">
            <a:extLst>
              <a:ext uri="{FF2B5EF4-FFF2-40B4-BE49-F238E27FC236}">
                <a16:creationId xmlns:a16="http://schemas.microsoft.com/office/drawing/2014/main" id="{E6DE3BEF-9904-EB9F-26B6-D4B1E4DFD1B6}"/>
              </a:ext>
            </a:extLst>
          </p:cNvPr>
          <p:cNvGrpSpPr/>
          <p:nvPr userDrawn="1"/>
        </p:nvGrpSpPr>
        <p:grpSpPr>
          <a:xfrm>
            <a:off x="8328014" y="111478"/>
            <a:ext cx="704822" cy="228764"/>
            <a:chOff x="9172167" y="264319"/>
            <a:chExt cx="1159609" cy="376373"/>
          </a:xfrm>
        </p:grpSpPr>
        <p:pic>
          <p:nvPicPr>
            <p:cNvPr id="5" name="Picture 4" descr="Abaxx Exchange | Home Page">
              <a:extLst>
                <a:ext uri="{FF2B5EF4-FFF2-40B4-BE49-F238E27FC236}">
                  <a16:creationId xmlns:a16="http://schemas.microsoft.com/office/drawing/2014/main" id="{F8FC118F-B1D0-AD85-D751-A667A546DF8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 r="34733" b="-11351"/>
            <a:stretch/>
          </p:blipFill>
          <p:spPr bwMode="auto">
            <a:xfrm>
              <a:off x="9172167" y="264319"/>
              <a:ext cx="1131330" cy="376373"/>
            </a:xfrm>
            <a:prstGeom prst="snip2Same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388844D-FFE3-39A4-E404-A868CF2959E3}"/>
                </a:ext>
              </a:extLst>
            </p:cNvPr>
            <p:cNvSpPr/>
            <p:nvPr userDrawn="1"/>
          </p:nvSpPr>
          <p:spPr>
            <a:xfrm>
              <a:off x="10180947" y="273746"/>
              <a:ext cx="150829" cy="132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spTree>
    <p:extLst>
      <p:ext uri="{BB962C8B-B14F-4D97-AF65-F5344CB8AC3E}">
        <p14:creationId xmlns:p14="http://schemas.microsoft.com/office/powerpoint/2010/main" val="3529488108"/>
      </p:ext>
    </p:extLst>
  </p:cSld>
  <p:clrMapOvr>
    <a:masterClrMapping/>
  </p:clrMapOvr>
  <p:extLst>
    <p:ext uri="{DCECCB84-F9BA-43D5-87BE-67443E8EF086}">
      <p15:sldGuideLst xmlns:p15="http://schemas.microsoft.com/office/powerpoint/2012/main">
        <p15:guide id="1" pos="396">
          <p15:clr>
            <a:srgbClr val="FBAE40"/>
          </p15:clr>
        </p15:guide>
        <p15:guide id="2" pos="5365">
          <p15:clr>
            <a:srgbClr val="FBAE40"/>
          </p15:clr>
        </p15:guide>
        <p15:guide id="3" orient="horz" pos="2971">
          <p15:clr>
            <a:srgbClr val="FBAE40"/>
          </p15:clr>
        </p15:guide>
        <p15:guide id="4" orient="horz" pos="1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8" name="Google Shape;13;p3">
            <a:extLst>
              <a:ext uri="{FF2B5EF4-FFF2-40B4-BE49-F238E27FC236}">
                <a16:creationId xmlns:a16="http://schemas.microsoft.com/office/drawing/2014/main" id="{B4C59DB0-54B1-477F-BD44-BCA8111104E2}"/>
              </a:ext>
            </a:extLst>
          </p:cNvPr>
          <p:cNvSpPr txBox="1">
            <a:spLocks noGrp="1"/>
          </p:cNvSpPr>
          <p:nvPr>
            <p:ph type="title"/>
          </p:nvPr>
        </p:nvSpPr>
        <p:spPr>
          <a:xfrm>
            <a:off x="444271" y="254676"/>
            <a:ext cx="7886700" cy="436162"/>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2"/>
              </a:buClr>
              <a:buSzPts val="7400"/>
              <a:buFont typeface="Open Sans Light"/>
              <a:buNone/>
              <a:defRPr sz="2775" b="0" i="0" u="none" strike="noStrike" cap="none">
                <a:solidFill>
                  <a:schemeClr val="dk2"/>
                </a:solidFill>
                <a:latin typeface="Open Sans Light"/>
                <a:ea typeface="Open Sans Light"/>
                <a:cs typeface="Open Sans Light"/>
                <a:sym typeface="Open Sans Light"/>
              </a:defRPr>
            </a:lvl1pPr>
            <a:lvl2pPr lvl="1">
              <a:spcBef>
                <a:spcPts val="0"/>
              </a:spcBef>
              <a:spcAft>
                <a:spcPts val="0"/>
              </a:spcAft>
              <a:buSzPts val="1400"/>
              <a:buNone/>
              <a:defRPr sz="675"/>
            </a:lvl2pPr>
            <a:lvl3pPr lvl="2">
              <a:spcBef>
                <a:spcPts val="0"/>
              </a:spcBef>
              <a:spcAft>
                <a:spcPts val="0"/>
              </a:spcAft>
              <a:buSzPts val="1400"/>
              <a:buNone/>
              <a:defRPr sz="675"/>
            </a:lvl3pPr>
            <a:lvl4pPr lvl="3">
              <a:spcBef>
                <a:spcPts val="0"/>
              </a:spcBef>
              <a:spcAft>
                <a:spcPts val="0"/>
              </a:spcAft>
              <a:buSzPts val="1400"/>
              <a:buNone/>
              <a:defRPr sz="675"/>
            </a:lvl4pPr>
            <a:lvl5pPr lvl="4">
              <a:spcBef>
                <a:spcPts val="0"/>
              </a:spcBef>
              <a:spcAft>
                <a:spcPts val="0"/>
              </a:spcAft>
              <a:buSzPts val="1400"/>
              <a:buNone/>
              <a:defRPr sz="675"/>
            </a:lvl5pPr>
            <a:lvl6pPr lvl="5">
              <a:spcBef>
                <a:spcPts val="0"/>
              </a:spcBef>
              <a:spcAft>
                <a:spcPts val="0"/>
              </a:spcAft>
              <a:buSzPts val="1400"/>
              <a:buNone/>
              <a:defRPr sz="675"/>
            </a:lvl6pPr>
            <a:lvl7pPr lvl="6">
              <a:spcBef>
                <a:spcPts val="0"/>
              </a:spcBef>
              <a:spcAft>
                <a:spcPts val="0"/>
              </a:spcAft>
              <a:buSzPts val="1400"/>
              <a:buNone/>
              <a:defRPr sz="675"/>
            </a:lvl7pPr>
            <a:lvl8pPr lvl="7">
              <a:spcBef>
                <a:spcPts val="0"/>
              </a:spcBef>
              <a:spcAft>
                <a:spcPts val="0"/>
              </a:spcAft>
              <a:buSzPts val="1400"/>
              <a:buNone/>
              <a:defRPr sz="675"/>
            </a:lvl8pPr>
            <a:lvl9pPr lvl="8">
              <a:spcBef>
                <a:spcPts val="0"/>
              </a:spcBef>
              <a:spcAft>
                <a:spcPts val="0"/>
              </a:spcAft>
              <a:buSzPts val="1400"/>
              <a:buNone/>
              <a:defRPr sz="675"/>
            </a:lvl9pPr>
          </a:lstStyle>
          <a:p>
            <a:endParaRPr dirty="0"/>
          </a:p>
        </p:txBody>
      </p:sp>
      <p:sp>
        <p:nvSpPr>
          <p:cNvPr id="9" name="Google Shape;15;p3">
            <a:extLst>
              <a:ext uri="{FF2B5EF4-FFF2-40B4-BE49-F238E27FC236}">
                <a16:creationId xmlns:a16="http://schemas.microsoft.com/office/drawing/2014/main" id="{3158A0D0-EE8B-48D5-A60D-0FB7EC625181}"/>
              </a:ext>
            </a:extLst>
          </p:cNvPr>
          <p:cNvSpPr txBox="1">
            <a:spLocks noGrp="1"/>
          </p:cNvSpPr>
          <p:nvPr>
            <p:ph type="body" idx="13"/>
          </p:nvPr>
        </p:nvSpPr>
        <p:spPr>
          <a:xfrm>
            <a:off x="444271" y="53603"/>
            <a:ext cx="7886700" cy="166688"/>
          </a:xfrm>
          <a:prstGeom prst="rect">
            <a:avLst/>
          </a:prstGeom>
          <a:noFill/>
          <a:ln>
            <a:noFill/>
          </a:ln>
        </p:spPr>
        <p:txBody>
          <a:bodyPr spcFirstLastPara="1" wrap="square" lIns="0" tIns="0" rIns="0" bIns="0" anchor="t" anchorCtr="0"/>
          <a:lstStyle>
            <a:lvl1pPr marL="171458" marR="0" lvl="0" indent="-85730" algn="l" rtl="0">
              <a:lnSpc>
                <a:spcPct val="100000"/>
              </a:lnSpc>
              <a:spcBef>
                <a:spcPts val="0"/>
              </a:spcBef>
              <a:spcAft>
                <a:spcPts val="0"/>
              </a:spcAft>
              <a:buClr>
                <a:schemeClr val="dk2"/>
              </a:buClr>
              <a:buSzPts val="2800"/>
              <a:buFont typeface="Arial"/>
              <a:buNone/>
              <a:defRPr sz="1051" b="0" i="0" u="none" strike="noStrike" cap="none">
                <a:solidFill>
                  <a:schemeClr val="dk2"/>
                </a:solidFill>
                <a:latin typeface="Open Sans Light"/>
                <a:ea typeface="Open Sans Light"/>
                <a:cs typeface="Open Sans Light"/>
                <a:sym typeface="Open Sans Light"/>
              </a:defRPr>
            </a:lvl1pPr>
            <a:lvl2pPr marL="342917" marR="0" lvl="1"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2pPr>
            <a:lvl3pPr marL="514376" marR="0" lvl="2"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3pPr>
            <a:lvl4pPr marL="685834" marR="0" lvl="3"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4pPr>
            <a:lvl5pPr marL="857292" marR="0" lvl="4" indent="-85730" algn="ctr" rtl="0">
              <a:lnSpc>
                <a:spcPct val="100000"/>
              </a:lnSpc>
              <a:spcBef>
                <a:spcPts val="376"/>
              </a:spcBef>
              <a:spcAft>
                <a:spcPts val="0"/>
              </a:spcAft>
              <a:buClr>
                <a:schemeClr val="dk1"/>
              </a:buClr>
              <a:buSzPts val="2600"/>
              <a:buFont typeface="Arial"/>
              <a:buNone/>
              <a:defRPr sz="976" b="0" i="0" u="none" strike="noStrike" cap="none">
                <a:solidFill>
                  <a:schemeClr val="dk1"/>
                </a:solidFill>
                <a:latin typeface="Roboto"/>
                <a:ea typeface="Roboto"/>
                <a:cs typeface="Roboto"/>
                <a:sym typeface="Roboto"/>
              </a:defRPr>
            </a:lvl5pPr>
            <a:lvl6pPr marL="1028750" marR="0" lvl="5"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6pPr>
            <a:lvl7pPr marL="1200209" marR="0" lvl="6"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7pPr>
            <a:lvl8pPr marL="1371668" marR="0" lvl="7"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8pPr>
            <a:lvl9pPr marL="1543126" marR="0" lvl="8" indent="-171458" algn="l" rtl="0">
              <a:lnSpc>
                <a:spcPct val="90000"/>
              </a:lnSpc>
              <a:spcBef>
                <a:spcPts val="376"/>
              </a:spcBef>
              <a:spcAft>
                <a:spcPts val="0"/>
              </a:spcAft>
              <a:buClr>
                <a:schemeClr val="dk1"/>
              </a:buClr>
              <a:buSzPts val="3600"/>
              <a:buFont typeface="Arial"/>
              <a:buChar char="•"/>
              <a:defRPr sz="1350" b="0" i="0" u="none" strike="noStrike" cap="none">
                <a:solidFill>
                  <a:schemeClr val="dk1"/>
                </a:solidFill>
                <a:latin typeface="Calibri"/>
                <a:ea typeface="Calibri"/>
                <a:cs typeface="Calibri"/>
                <a:sym typeface="Calibri"/>
              </a:defRPr>
            </a:lvl9pPr>
          </a:lstStyle>
          <a:p>
            <a:endParaRPr dirty="0"/>
          </a:p>
        </p:txBody>
      </p:sp>
      <p:grpSp>
        <p:nvGrpSpPr>
          <p:cNvPr id="3" name="Group 2">
            <a:extLst>
              <a:ext uri="{FF2B5EF4-FFF2-40B4-BE49-F238E27FC236}">
                <a16:creationId xmlns:a16="http://schemas.microsoft.com/office/drawing/2014/main" id="{DCBA8E00-E76C-E662-893D-C7CCC02739E5}"/>
              </a:ext>
            </a:extLst>
          </p:cNvPr>
          <p:cNvGrpSpPr/>
          <p:nvPr userDrawn="1"/>
        </p:nvGrpSpPr>
        <p:grpSpPr>
          <a:xfrm>
            <a:off x="8328014" y="111478"/>
            <a:ext cx="704822" cy="228764"/>
            <a:chOff x="9172167" y="264319"/>
            <a:chExt cx="1159609" cy="376373"/>
          </a:xfrm>
        </p:grpSpPr>
        <p:pic>
          <p:nvPicPr>
            <p:cNvPr id="4" name="Picture 3" descr="Abaxx Exchange | Home Page">
              <a:extLst>
                <a:ext uri="{FF2B5EF4-FFF2-40B4-BE49-F238E27FC236}">
                  <a16:creationId xmlns:a16="http://schemas.microsoft.com/office/drawing/2014/main" id="{51B0B280-0ABB-5460-6FAF-E9BE00198B8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 r="34733" b="-11351"/>
            <a:stretch/>
          </p:blipFill>
          <p:spPr bwMode="auto">
            <a:xfrm>
              <a:off x="9172167" y="264319"/>
              <a:ext cx="1131330" cy="376373"/>
            </a:xfrm>
            <a:prstGeom prst="snip2Same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FFE9E3F-D827-3826-2986-115EA06DF940}"/>
                </a:ext>
              </a:extLst>
            </p:cNvPr>
            <p:cNvSpPr/>
            <p:nvPr userDrawn="1"/>
          </p:nvSpPr>
          <p:spPr>
            <a:xfrm>
              <a:off x="10180947" y="273746"/>
              <a:ext cx="150829" cy="132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sp>
        <p:nvSpPr>
          <p:cNvPr id="7" name="Google Shape;14;p3">
            <a:extLst>
              <a:ext uri="{FF2B5EF4-FFF2-40B4-BE49-F238E27FC236}">
                <a16:creationId xmlns:a16="http://schemas.microsoft.com/office/drawing/2014/main" id="{59B950B3-60D8-DAE6-6CA4-E8B576AD97E1}"/>
              </a:ext>
            </a:extLst>
          </p:cNvPr>
          <p:cNvSpPr txBox="1"/>
          <p:nvPr userDrawn="1"/>
        </p:nvSpPr>
        <p:spPr>
          <a:xfrm>
            <a:off x="8763410" y="4857783"/>
            <a:ext cx="202406" cy="126959"/>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US" sz="825" b="0">
                <a:solidFill>
                  <a:schemeClr val="bg2"/>
                </a:solidFill>
                <a:latin typeface="+mj-lt"/>
                <a:ea typeface="Open Sans Light"/>
                <a:cs typeface="Open Sans Light"/>
                <a:sym typeface="Open Sans Light"/>
              </a:rPr>
              <a:pPr marL="0" marR="0" lvl="0" indent="0" algn="ctr" rtl="0">
                <a:spcBef>
                  <a:spcPts val="0"/>
                </a:spcBef>
                <a:spcAft>
                  <a:spcPts val="0"/>
                </a:spcAft>
                <a:buNone/>
              </a:pPr>
              <a:t>‹#›</a:t>
            </a:fld>
            <a:endParaRPr sz="825" b="0">
              <a:solidFill>
                <a:schemeClr val="bg2"/>
              </a:solidFill>
              <a:latin typeface="+mj-lt"/>
              <a:ea typeface="Open Sans Light"/>
              <a:cs typeface="Open Sans Light"/>
              <a:sym typeface="Open Sans Light"/>
            </a:endParaRPr>
          </a:p>
        </p:txBody>
      </p:sp>
    </p:spTree>
    <p:extLst>
      <p:ext uri="{BB962C8B-B14F-4D97-AF65-F5344CB8AC3E}">
        <p14:creationId xmlns:p14="http://schemas.microsoft.com/office/powerpoint/2010/main" val="4114275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38959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86D07F-7E87-49EC-9EFE-BFADD6A6F1A0}" type="datetime1">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6680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47FB89-D9EA-49B0-8FB5-37F1328F81A0}" type="datetime1">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5808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30000"/>
            <a:lum/>
          </a:blip>
          <a:srcRect/>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30000"/>
            <a:lum/>
          </a:blip>
          <a:srcRect/>
          <a:stretch>
            <a:fillRect/>
          </a:stretch>
        </a:blip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905612889"/>
      </p:ext>
    </p:extLst>
  </p:cSld>
  <p:clrMap bg1="lt1" tx1="dk1" bg2="dk2" tx2="lt2" accent1="accent1" accent2="accent2" accent3="accent3" accent4="accent4" accent5="accent5" accent6="accent6" hlink="hlink" folHlink="folHlink"/>
  <p:sldLayoutIdLst>
    <p:sldLayoutId id="2147483656" r:id="rId1"/>
    <p:sldLayoutId id="214748365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alphaModFix amt="30000"/>
            <a:lum/>
          </a:blip>
          <a:srcRect/>
          <a:stretch>
            <a:fillRect/>
          </a:stretch>
        </a:blip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327467950"/>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525"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DBEB27C6-4CEB-459B-AA76-560D7ECCA326}" type="datetime1">
              <a:rPr lang="en-US" smtClean="0"/>
              <a:t>3/21/2025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000743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baxx.exchang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hyperlink" Target="https://abaxx.exchange/resources-clearing-members-brokers" TargetMode="External"/><Relationship Id="rId4" Type="http://schemas.openxmlformats.org/officeDocument/2006/relationships/hyperlink" Target="mailto:sales@abaxx.exchang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0.jpe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microsoft.com/office/2007/relationships/hdphoto" Target="../media/hdphoto2.wdp"/><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6.png"/><Relationship Id="rId29"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9.png"/><Relationship Id="rId5" Type="http://schemas.openxmlformats.org/officeDocument/2006/relationships/image" Target="../media/image11.png"/><Relationship Id="rId15" Type="http://schemas.openxmlformats.org/officeDocument/2006/relationships/image" Target="../media/image21.png"/><Relationship Id="rId23" Type="http://schemas.microsoft.com/office/2007/relationships/hdphoto" Target="../media/hdphoto1.wdp"/><Relationship Id="rId28" Type="http://schemas.openxmlformats.org/officeDocument/2006/relationships/image" Target="../media/image32.png"/><Relationship Id="rId10" Type="http://schemas.openxmlformats.org/officeDocument/2006/relationships/image" Target="../media/image16.png"/><Relationship Id="rId19" Type="http://schemas.openxmlformats.org/officeDocument/2006/relationships/image" Target="../media/image25.png"/><Relationship Id="rId31" Type="http://schemas.microsoft.com/office/2007/relationships/hdphoto" Target="../media/hdphoto4.wdp"/><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1.png"/><Relationship Id="rId30"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44499C-C8D7-07CA-E6AB-F31628961EFD}"/>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4" name="LCF_contract_04 (2).mp4">
            <a:hlinkClick r:id="" action="ppaction://media"/>
            <a:extLst>
              <a:ext uri="{FF2B5EF4-FFF2-40B4-BE49-F238E27FC236}">
                <a16:creationId xmlns:a16="http://schemas.microsoft.com/office/drawing/2014/main" id="{65DC6FB2-440C-A5AC-DE5F-2F6FC4A57A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42570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A5DF-71FD-4812-BDD9-FCF3E910FE57}"/>
              </a:ext>
            </a:extLst>
          </p:cNvPr>
          <p:cNvSpPr>
            <a:spLocks noGrp="1"/>
          </p:cNvSpPr>
          <p:nvPr>
            <p:ph type="title"/>
          </p:nvPr>
        </p:nvSpPr>
        <p:spPr>
          <a:xfrm>
            <a:off x="381388" y="258153"/>
            <a:ext cx="6543287" cy="295282"/>
          </a:xfrm>
        </p:spPr>
        <p:txBody>
          <a:bodyPr/>
          <a:lstStyle/>
          <a:p>
            <a:r>
              <a:rPr lang="en-US" sz="1800" dirty="0">
                <a:latin typeface="Lato" panose="020F0502020204030203" pitchFamily="34" charset="0"/>
                <a:ea typeface="Lato" panose="020F0502020204030203" pitchFamily="34" charset="0"/>
                <a:cs typeface="Lato" panose="020F0502020204030203" pitchFamily="34" charset="0"/>
              </a:rPr>
              <a:t>Nickel Sulphate</a:t>
            </a:r>
          </a:p>
        </p:txBody>
      </p:sp>
      <p:sp>
        <p:nvSpPr>
          <p:cNvPr id="5" name="Google Shape;316;p28">
            <a:extLst>
              <a:ext uri="{FF2B5EF4-FFF2-40B4-BE49-F238E27FC236}">
                <a16:creationId xmlns:a16="http://schemas.microsoft.com/office/drawing/2014/main" id="{5428F3D1-5F7F-3D42-8C2A-F89D048FBA5D}"/>
              </a:ext>
            </a:extLst>
          </p:cNvPr>
          <p:cNvSpPr txBox="1"/>
          <p:nvPr/>
        </p:nvSpPr>
        <p:spPr>
          <a:xfrm>
            <a:off x="7342722" y="6297886"/>
            <a:ext cx="424405" cy="34559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FFFFFF"/>
              </a:solidFill>
              <a:latin typeface="Lato"/>
              <a:ea typeface="Lato"/>
              <a:cs typeface="Lato"/>
              <a:sym typeface="Lato"/>
            </a:endParaRPr>
          </a:p>
        </p:txBody>
      </p:sp>
      <p:pic>
        <p:nvPicPr>
          <p:cNvPr id="7" name="Google Shape;247;p26">
            <a:extLst>
              <a:ext uri="{FF2B5EF4-FFF2-40B4-BE49-F238E27FC236}">
                <a16:creationId xmlns:a16="http://schemas.microsoft.com/office/drawing/2014/main" id="{BCB24C9F-C760-2CEF-91C6-3FCD5E956F20}"/>
              </a:ext>
            </a:extLst>
          </p:cNvPr>
          <p:cNvPicPr preferRelativeResize="0"/>
          <p:nvPr/>
        </p:nvPicPr>
        <p:blipFill rotWithShape="1">
          <a:blip r:embed="rId3">
            <a:alphaModFix/>
            <a:extLst>
              <a:ext uri="{BEBA8EAE-BF5A-486C-A8C5-ECC9F3942E4B}">
                <a14:imgProps xmlns:a14="http://schemas.microsoft.com/office/drawing/2010/main">
                  <a14:imgLayer r:embed="rId4">
                    <a14:imgEffect>
                      <a14:colorTemperature colorTemp="6300"/>
                    </a14:imgEffect>
                  </a14:imgLayer>
                </a14:imgProps>
              </a:ext>
            </a:extLst>
          </a:blip>
          <a:srcRect/>
          <a:stretch/>
        </p:blipFill>
        <p:spPr>
          <a:xfrm>
            <a:off x="4892634" y="1727726"/>
            <a:ext cx="3984666" cy="2303883"/>
          </a:xfrm>
          <a:prstGeom prst="rect">
            <a:avLst/>
          </a:prstGeom>
          <a:noFill/>
          <a:ln>
            <a:noFill/>
          </a:ln>
        </p:spPr>
      </p:pic>
      <p:sp>
        <p:nvSpPr>
          <p:cNvPr id="15" name="Google Shape;309;p28">
            <a:extLst>
              <a:ext uri="{FF2B5EF4-FFF2-40B4-BE49-F238E27FC236}">
                <a16:creationId xmlns:a16="http://schemas.microsoft.com/office/drawing/2014/main" id="{4DB654A8-F4DB-DBB7-C327-16C7BBD84A7D}"/>
              </a:ext>
            </a:extLst>
          </p:cNvPr>
          <p:cNvSpPr txBox="1"/>
          <p:nvPr/>
        </p:nvSpPr>
        <p:spPr>
          <a:xfrm>
            <a:off x="7714271" y="2515025"/>
            <a:ext cx="842989" cy="302818"/>
          </a:xfrm>
          <a:prstGeom prst="rect">
            <a:avLst/>
          </a:prstGeom>
          <a:noFill/>
          <a:ln>
            <a:noFill/>
          </a:ln>
        </p:spPr>
        <p:txBody>
          <a:bodyPr spcFirstLastPara="1" wrap="square" lIns="91425" tIns="91425" rIns="91425" bIns="91425" anchor="t" anchorCtr="0">
            <a:noAutofit/>
          </a:bodyPr>
          <a:lstStyle/>
          <a:p>
            <a:pPr marL="0" marR="0" lvl="0" indent="0" algn="ctr" rtl="0">
              <a:lnSpc>
                <a:spcPts val="1200"/>
              </a:lnSpc>
              <a:spcBef>
                <a:spcPts val="0"/>
              </a:spcBef>
              <a:spcAft>
                <a:spcPts val="0"/>
              </a:spcAft>
              <a:buClr>
                <a:srgbClr val="000000"/>
              </a:buClr>
              <a:buSzPts val="1000"/>
              <a:buFont typeface="Arial"/>
              <a:buNone/>
            </a:pPr>
            <a:r>
              <a:rPr lang="en-SG" sz="1000" b="1" i="0" strike="noStrike" cap="none" dirty="0">
                <a:solidFill>
                  <a:srgbClr val="E60000"/>
                </a:solidFill>
                <a:latin typeface="Lato" panose="020F0502020204030203" pitchFamily="34" charset="0"/>
                <a:ea typeface="Lato" panose="020F0502020204030203" pitchFamily="34" charset="0"/>
                <a:cs typeface="Lato" panose="020F0502020204030203" pitchFamily="34" charset="0"/>
                <a:sym typeface="Lato"/>
              </a:rPr>
              <a:t>Singapore</a:t>
            </a:r>
            <a:endParaRPr sz="1500" b="0" i="0"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rgbClr val="000000"/>
              </a:buClr>
              <a:buSzPts val="1100"/>
              <a:buFont typeface="Arial"/>
              <a:buNone/>
            </a:pPr>
            <a:endParaRPr sz="1200" b="0" i="0" strike="noStrike" cap="none" dirty="0">
              <a:solidFill>
                <a:srgbClr val="222222"/>
              </a:solidFill>
              <a:latin typeface="+mj-lt"/>
              <a:ea typeface="Roboto"/>
              <a:cs typeface="Roboto"/>
              <a:sym typeface="Roboto"/>
            </a:endParaRPr>
          </a:p>
        </p:txBody>
      </p:sp>
      <p:sp>
        <p:nvSpPr>
          <p:cNvPr id="22" name="Google Shape;1570;p53">
            <a:extLst>
              <a:ext uri="{FF2B5EF4-FFF2-40B4-BE49-F238E27FC236}">
                <a16:creationId xmlns:a16="http://schemas.microsoft.com/office/drawing/2014/main" id="{7AA828CA-FBCC-9F53-8A70-7FC71CEA4D48}"/>
              </a:ext>
            </a:extLst>
          </p:cNvPr>
          <p:cNvSpPr/>
          <p:nvPr/>
        </p:nvSpPr>
        <p:spPr>
          <a:xfrm>
            <a:off x="8010898" y="2802602"/>
            <a:ext cx="253735" cy="241606"/>
          </a:xfrm>
          <a:custGeom>
            <a:avLst/>
            <a:gdLst/>
            <a:ahLst/>
            <a:cxnLst/>
            <a:rect l="0" t="0" r="0" b="0"/>
            <a:pathLst>
              <a:path w="1343024" h="1550988" extrusionOk="0">
                <a:moveTo>
                  <a:pt x="671512" y="1281113"/>
                </a:moveTo>
                <a:lnTo>
                  <a:pt x="788988" y="1347788"/>
                </a:lnTo>
                <a:lnTo>
                  <a:pt x="788988" y="1484313"/>
                </a:lnTo>
                <a:lnTo>
                  <a:pt x="671512" y="1550988"/>
                </a:lnTo>
                <a:lnTo>
                  <a:pt x="554036" y="1484313"/>
                </a:lnTo>
                <a:lnTo>
                  <a:pt x="554036" y="1347788"/>
                </a:lnTo>
                <a:close/>
                <a:moveTo>
                  <a:pt x="363538" y="1152525"/>
                </a:moveTo>
                <a:lnTo>
                  <a:pt x="460376" y="1206500"/>
                </a:lnTo>
                <a:lnTo>
                  <a:pt x="460376" y="1317626"/>
                </a:lnTo>
                <a:lnTo>
                  <a:pt x="363538" y="1373188"/>
                </a:lnTo>
                <a:lnTo>
                  <a:pt x="266700" y="1317626"/>
                </a:lnTo>
                <a:lnTo>
                  <a:pt x="266700" y="1206500"/>
                </a:lnTo>
                <a:close/>
                <a:moveTo>
                  <a:pt x="950912" y="1120775"/>
                </a:moveTo>
                <a:lnTo>
                  <a:pt x="1068388" y="1185863"/>
                </a:lnTo>
                <a:lnTo>
                  <a:pt x="1068388" y="1322388"/>
                </a:lnTo>
                <a:lnTo>
                  <a:pt x="950912" y="1389063"/>
                </a:lnTo>
                <a:lnTo>
                  <a:pt x="833436" y="1322388"/>
                </a:lnTo>
                <a:lnTo>
                  <a:pt x="833436" y="1185863"/>
                </a:lnTo>
                <a:close/>
                <a:moveTo>
                  <a:pt x="76200" y="1042988"/>
                </a:moveTo>
                <a:lnTo>
                  <a:pt x="152400" y="1087438"/>
                </a:lnTo>
                <a:lnTo>
                  <a:pt x="152400" y="1174751"/>
                </a:lnTo>
                <a:lnTo>
                  <a:pt x="76200" y="1219201"/>
                </a:lnTo>
                <a:lnTo>
                  <a:pt x="0" y="1174751"/>
                </a:lnTo>
                <a:lnTo>
                  <a:pt x="0" y="1087438"/>
                </a:lnTo>
                <a:close/>
                <a:moveTo>
                  <a:pt x="676274" y="985838"/>
                </a:moveTo>
                <a:lnTo>
                  <a:pt x="769936" y="1041400"/>
                </a:lnTo>
                <a:lnTo>
                  <a:pt x="769936" y="1150939"/>
                </a:lnTo>
                <a:lnTo>
                  <a:pt x="676274" y="1206501"/>
                </a:lnTo>
                <a:lnTo>
                  <a:pt x="579436" y="1150939"/>
                </a:lnTo>
                <a:lnTo>
                  <a:pt x="579436" y="1041400"/>
                </a:lnTo>
                <a:close/>
                <a:moveTo>
                  <a:pt x="1225550" y="962025"/>
                </a:moveTo>
                <a:lnTo>
                  <a:pt x="1343024" y="1028700"/>
                </a:lnTo>
                <a:lnTo>
                  <a:pt x="1343024" y="1163638"/>
                </a:lnTo>
                <a:lnTo>
                  <a:pt x="1225550" y="1230313"/>
                </a:lnTo>
                <a:lnTo>
                  <a:pt x="1108076" y="1163638"/>
                </a:lnTo>
                <a:lnTo>
                  <a:pt x="1108076" y="1028700"/>
                </a:lnTo>
                <a:close/>
                <a:moveTo>
                  <a:pt x="363536" y="863600"/>
                </a:moveTo>
                <a:lnTo>
                  <a:pt x="433388" y="903287"/>
                </a:lnTo>
                <a:lnTo>
                  <a:pt x="433388" y="984250"/>
                </a:lnTo>
                <a:lnTo>
                  <a:pt x="363536" y="1025525"/>
                </a:lnTo>
                <a:lnTo>
                  <a:pt x="293688" y="984250"/>
                </a:lnTo>
                <a:lnTo>
                  <a:pt x="293688" y="903287"/>
                </a:lnTo>
                <a:close/>
                <a:moveTo>
                  <a:pt x="950912" y="841375"/>
                </a:moveTo>
                <a:lnTo>
                  <a:pt x="1039812" y="892175"/>
                </a:lnTo>
                <a:lnTo>
                  <a:pt x="1039812" y="995362"/>
                </a:lnTo>
                <a:lnTo>
                  <a:pt x="950912" y="1047750"/>
                </a:lnTo>
                <a:lnTo>
                  <a:pt x="862012" y="995362"/>
                </a:lnTo>
                <a:lnTo>
                  <a:pt x="862012" y="892175"/>
                </a:lnTo>
                <a:close/>
                <a:moveTo>
                  <a:pt x="58738" y="708025"/>
                </a:moveTo>
                <a:lnTo>
                  <a:pt x="117476" y="742950"/>
                </a:lnTo>
                <a:lnTo>
                  <a:pt x="117476" y="809625"/>
                </a:lnTo>
                <a:lnTo>
                  <a:pt x="58738" y="844550"/>
                </a:lnTo>
                <a:lnTo>
                  <a:pt x="0" y="809625"/>
                </a:lnTo>
                <a:lnTo>
                  <a:pt x="0" y="742950"/>
                </a:lnTo>
                <a:close/>
                <a:moveTo>
                  <a:pt x="676274" y="682625"/>
                </a:moveTo>
                <a:lnTo>
                  <a:pt x="755648" y="730250"/>
                </a:lnTo>
                <a:lnTo>
                  <a:pt x="755648" y="822325"/>
                </a:lnTo>
                <a:lnTo>
                  <a:pt x="676274" y="868363"/>
                </a:lnTo>
                <a:lnTo>
                  <a:pt x="595312" y="822325"/>
                </a:lnTo>
                <a:lnTo>
                  <a:pt x="595312" y="730250"/>
                </a:lnTo>
                <a:close/>
                <a:moveTo>
                  <a:pt x="1225550" y="641350"/>
                </a:moveTo>
                <a:lnTo>
                  <a:pt x="1343024" y="708025"/>
                </a:lnTo>
                <a:lnTo>
                  <a:pt x="1343024" y="844550"/>
                </a:lnTo>
                <a:lnTo>
                  <a:pt x="1225550" y="911225"/>
                </a:lnTo>
                <a:lnTo>
                  <a:pt x="1108076" y="844550"/>
                </a:lnTo>
                <a:lnTo>
                  <a:pt x="1108076" y="708025"/>
                </a:lnTo>
                <a:close/>
                <a:moveTo>
                  <a:pt x="363536" y="542925"/>
                </a:moveTo>
                <a:lnTo>
                  <a:pt x="433388" y="582612"/>
                </a:lnTo>
                <a:lnTo>
                  <a:pt x="433388" y="663575"/>
                </a:lnTo>
                <a:lnTo>
                  <a:pt x="363536" y="704850"/>
                </a:lnTo>
                <a:lnTo>
                  <a:pt x="293688" y="663575"/>
                </a:lnTo>
                <a:lnTo>
                  <a:pt x="293688" y="582612"/>
                </a:lnTo>
                <a:close/>
                <a:moveTo>
                  <a:pt x="950912" y="520700"/>
                </a:moveTo>
                <a:lnTo>
                  <a:pt x="1039812" y="571500"/>
                </a:lnTo>
                <a:lnTo>
                  <a:pt x="1039812" y="674687"/>
                </a:lnTo>
                <a:lnTo>
                  <a:pt x="950912" y="727075"/>
                </a:lnTo>
                <a:lnTo>
                  <a:pt x="862012" y="674687"/>
                </a:lnTo>
                <a:lnTo>
                  <a:pt x="862012" y="571500"/>
                </a:lnTo>
                <a:close/>
                <a:moveTo>
                  <a:pt x="676274" y="346075"/>
                </a:moveTo>
                <a:lnTo>
                  <a:pt x="769936" y="400050"/>
                </a:lnTo>
                <a:lnTo>
                  <a:pt x="769936" y="511175"/>
                </a:lnTo>
                <a:lnTo>
                  <a:pt x="676274" y="566738"/>
                </a:lnTo>
                <a:lnTo>
                  <a:pt x="579436" y="511175"/>
                </a:lnTo>
                <a:lnTo>
                  <a:pt x="579436" y="400050"/>
                </a:lnTo>
                <a:close/>
                <a:moveTo>
                  <a:pt x="53976" y="344488"/>
                </a:moveTo>
                <a:lnTo>
                  <a:pt x="107950" y="374650"/>
                </a:lnTo>
                <a:lnTo>
                  <a:pt x="107950" y="438151"/>
                </a:lnTo>
                <a:lnTo>
                  <a:pt x="53976" y="469901"/>
                </a:lnTo>
                <a:lnTo>
                  <a:pt x="0" y="438151"/>
                </a:lnTo>
                <a:lnTo>
                  <a:pt x="0" y="374650"/>
                </a:lnTo>
                <a:close/>
                <a:moveTo>
                  <a:pt x="1225550" y="320675"/>
                </a:moveTo>
                <a:lnTo>
                  <a:pt x="1343024" y="387350"/>
                </a:lnTo>
                <a:lnTo>
                  <a:pt x="1343024" y="523875"/>
                </a:lnTo>
                <a:lnTo>
                  <a:pt x="1225550" y="590550"/>
                </a:lnTo>
                <a:lnTo>
                  <a:pt x="1108076" y="523875"/>
                </a:lnTo>
                <a:lnTo>
                  <a:pt x="1108076" y="387350"/>
                </a:lnTo>
                <a:close/>
                <a:moveTo>
                  <a:pt x="363538" y="177800"/>
                </a:moveTo>
                <a:lnTo>
                  <a:pt x="460376" y="234950"/>
                </a:lnTo>
                <a:lnTo>
                  <a:pt x="460376" y="344487"/>
                </a:lnTo>
                <a:lnTo>
                  <a:pt x="363538" y="400050"/>
                </a:lnTo>
                <a:lnTo>
                  <a:pt x="266700" y="344487"/>
                </a:lnTo>
                <a:lnTo>
                  <a:pt x="266700" y="234950"/>
                </a:lnTo>
                <a:close/>
                <a:moveTo>
                  <a:pt x="950912" y="161925"/>
                </a:moveTo>
                <a:lnTo>
                  <a:pt x="1068388" y="230187"/>
                </a:lnTo>
                <a:lnTo>
                  <a:pt x="1068388" y="365125"/>
                </a:lnTo>
                <a:lnTo>
                  <a:pt x="950912" y="431800"/>
                </a:lnTo>
                <a:lnTo>
                  <a:pt x="833436" y="365125"/>
                </a:lnTo>
                <a:lnTo>
                  <a:pt x="833436" y="230187"/>
                </a:lnTo>
                <a:close/>
                <a:moveTo>
                  <a:pt x="671512" y="0"/>
                </a:moveTo>
                <a:lnTo>
                  <a:pt x="788988" y="68262"/>
                </a:lnTo>
                <a:lnTo>
                  <a:pt x="788988" y="203200"/>
                </a:lnTo>
                <a:lnTo>
                  <a:pt x="671512" y="269875"/>
                </a:lnTo>
                <a:lnTo>
                  <a:pt x="554036" y="203200"/>
                </a:lnTo>
                <a:lnTo>
                  <a:pt x="554036" y="68262"/>
                </a:lnTo>
                <a:close/>
              </a:path>
            </a:pathLst>
          </a:custGeom>
          <a:solidFill>
            <a:schemeClr val="bg2"/>
          </a:solidFill>
          <a:ln>
            <a:noFill/>
          </a:ln>
        </p:spPr>
        <p:txBody>
          <a:bodyPr spcFirstLastPara="1" wrap="square" lIns="34285" tIns="17138" rIns="34285" bIns="1713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00" b="1"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6" name="TextBox 5">
            <a:extLst>
              <a:ext uri="{FF2B5EF4-FFF2-40B4-BE49-F238E27FC236}">
                <a16:creationId xmlns:a16="http://schemas.microsoft.com/office/drawing/2014/main" id="{253AAE31-EECA-8D42-E95F-1FBDDB34CFB6}"/>
              </a:ext>
            </a:extLst>
          </p:cNvPr>
          <p:cNvSpPr txBox="1"/>
          <p:nvPr/>
        </p:nvSpPr>
        <p:spPr>
          <a:xfrm>
            <a:off x="4838995" y="664607"/>
            <a:ext cx="3188968"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rPr>
              <a:t>Delivery Location</a:t>
            </a:r>
            <a:endParaRPr kumimoji="0" lang="en-CA" sz="1050" b="1" i="0" u="none" strike="noStrike" kern="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10" name="Straight Connector 9">
            <a:extLst>
              <a:ext uri="{FF2B5EF4-FFF2-40B4-BE49-F238E27FC236}">
                <a16:creationId xmlns:a16="http://schemas.microsoft.com/office/drawing/2014/main" id="{800B2D8D-306E-B19B-8C1A-8590F1A4F0B2}"/>
              </a:ext>
            </a:extLst>
          </p:cNvPr>
          <p:cNvCxnSpPr>
            <a:cxnSpLocks/>
          </p:cNvCxnSpPr>
          <p:nvPr/>
        </p:nvCxnSpPr>
        <p:spPr>
          <a:xfrm>
            <a:off x="4709491" y="676889"/>
            <a:ext cx="4140000" cy="0"/>
          </a:xfrm>
          <a:prstGeom prst="line">
            <a:avLst/>
          </a:prstGeom>
          <a:noFill/>
          <a:ln w="0" cap="flat" cmpd="sng" algn="ctr">
            <a:solidFill>
              <a:srgbClr val="EEECE1"/>
            </a:solidFill>
            <a:prstDash val="solid"/>
          </a:ln>
          <a:effectLst/>
        </p:spPr>
      </p:cxnSp>
      <p:sp>
        <p:nvSpPr>
          <p:cNvPr id="12" name="Parallelogram 11">
            <a:extLst>
              <a:ext uri="{FF2B5EF4-FFF2-40B4-BE49-F238E27FC236}">
                <a16:creationId xmlns:a16="http://schemas.microsoft.com/office/drawing/2014/main" id="{A7C8B6A4-332E-1556-D2EE-E51E229D7A3F}"/>
              </a:ext>
            </a:extLst>
          </p:cNvPr>
          <p:cNvSpPr/>
          <p:nvPr/>
        </p:nvSpPr>
        <p:spPr>
          <a:xfrm>
            <a:off x="4797279" y="686600"/>
            <a:ext cx="83432" cy="190356"/>
          </a:xfrm>
          <a:prstGeom prst="parallelogram">
            <a:avLst/>
          </a:prstGeom>
          <a:solidFill>
            <a:srgbClr val="E6CAC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1F782BDC-277F-E4A9-F323-7E3FC67E00AF}"/>
              </a:ext>
            </a:extLst>
          </p:cNvPr>
          <p:cNvCxnSpPr>
            <a:cxnSpLocks/>
          </p:cNvCxnSpPr>
          <p:nvPr/>
        </p:nvCxnSpPr>
        <p:spPr>
          <a:xfrm>
            <a:off x="4709491" y="884576"/>
            <a:ext cx="4140000" cy="0"/>
          </a:xfrm>
          <a:prstGeom prst="line">
            <a:avLst/>
          </a:prstGeom>
          <a:noFill/>
          <a:ln w="0" cap="flat" cmpd="sng" algn="ctr">
            <a:solidFill>
              <a:srgbClr val="EEECE1"/>
            </a:solidFill>
            <a:prstDash val="solid"/>
          </a:ln>
          <a:effectLst/>
        </p:spPr>
      </p:cxnSp>
      <p:sp>
        <p:nvSpPr>
          <p:cNvPr id="17" name="TextBox 16">
            <a:extLst>
              <a:ext uri="{FF2B5EF4-FFF2-40B4-BE49-F238E27FC236}">
                <a16:creationId xmlns:a16="http://schemas.microsoft.com/office/drawing/2014/main" id="{12876DD4-17B8-FBE1-FC44-F51BD6550910}"/>
              </a:ext>
            </a:extLst>
          </p:cNvPr>
          <p:cNvSpPr txBox="1"/>
          <p:nvPr/>
        </p:nvSpPr>
        <p:spPr>
          <a:xfrm>
            <a:off x="464305" y="664607"/>
            <a:ext cx="4135692"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rPr>
              <a:t>Introducing Abaxx Nickel Sulphate Futures</a:t>
            </a:r>
          </a:p>
        </p:txBody>
      </p:sp>
      <p:cxnSp>
        <p:nvCxnSpPr>
          <p:cNvPr id="18" name="Straight Connector 17">
            <a:extLst>
              <a:ext uri="{FF2B5EF4-FFF2-40B4-BE49-F238E27FC236}">
                <a16:creationId xmlns:a16="http://schemas.microsoft.com/office/drawing/2014/main" id="{7A64CA37-C17B-2DC4-70D9-D2C0B93B7A95}"/>
              </a:ext>
            </a:extLst>
          </p:cNvPr>
          <p:cNvCxnSpPr>
            <a:cxnSpLocks/>
          </p:cNvCxnSpPr>
          <p:nvPr/>
        </p:nvCxnSpPr>
        <p:spPr>
          <a:xfrm>
            <a:off x="334801" y="676889"/>
            <a:ext cx="4206240" cy="0"/>
          </a:xfrm>
          <a:prstGeom prst="line">
            <a:avLst/>
          </a:prstGeom>
          <a:noFill/>
          <a:ln w="0" cap="flat" cmpd="sng" algn="ctr">
            <a:solidFill>
              <a:srgbClr val="EEECE1"/>
            </a:solidFill>
            <a:prstDash val="solid"/>
          </a:ln>
          <a:effectLst/>
        </p:spPr>
      </p:cxnSp>
      <p:sp>
        <p:nvSpPr>
          <p:cNvPr id="19" name="Parallelogram 18">
            <a:extLst>
              <a:ext uri="{FF2B5EF4-FFF2-40B4-BE49-F238E27FC236}">
                <a16:creationId xmlns:a16="http://schemas.microsoft.com/office/drawing/2014/main" id="{76F4F8A9-67D0-44A5-AEB3-3CAA11530A3D}"/>
              </a:ext>
            </a:extLst>
          </p:cNvPr>
          <p:cNvSpPr/>
          <p:nvPr/>
        </p:nvSpPr>
        <p:spPr>
          <a:xfrm>
            <a:off x="422589" y="686600"/>
            <a:ext cx="83432" cy="190356"/>
          </a:xfrm>
          <a:prstGeom prst="parallelogram">
            <a:avLst/>
          </a:prstGeom>
          <a:solidFill>
            <a:srgbClr val="E6CAC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a:ln>
                <a:noFill/>
              </a:ln>
              <a:solidFill>
                <a:prstClr val="white"/>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E60BA49A-6F35-8B5B-2F0B-9BE4F58CF3EC}"/>
              </a:ext>
            </a:extLst>
          </p:cNvPr>
          <p:cNvGraphicFramePr>
            <a:graphicFrameLocks noGrp="1"/>
          </p:cNvGraphicFramePr>
          <p:nvPr>
            <p:extLst>
              <p:ext uri="{D42A27DB-BD31-4B8C-83A1-F6EECF244321}">
                <p14:modId xmlns:p14="http://schemas.microsoft.com/office/powerpoint/2010/main" val="3993160706"/>
              </p:ext>
            </p:extLst>
          </p:nvPr>
        </p:nvGraphicFramePr>
        <p:xfrm>
          <a:off x="357946" y="1017291"/>
          <a:ext cx="4215384" cy="4011724"/>
        </p:xfrm>
        <a:graphic>
          <a:graphicData uri="http://schemas.openxmlformats.org/drawingml/2006/table">
            <a:tbl>
              <a:tblPr/>
              <a:tblGrid>
                <a:gridCol w="1594785">
                  <a:extLst>
                    <a:ext uri="{9D8B030D-6E8A-4147-A177-3AD203B41FA5}">
                      <a16:colId xmlns:a16="http://schemas.microsoft.com/office/drawing/2014/main" val="148849047"/>
                    </a:ext>
                  </a:extLst>
                </a:gridCol>
                <a:gridCol w="2620599">
                  <a:extLst>
                    <a:ext uri="{9D8B030D-6E8A-4147-A177-3AD203B41FA5}">
                      <a16:colId xmlns:a16="http://schemas.microsoft.com/office/drawing/2014/main" val="3503540632"/>
                    </a:ext>
                  </a:extLst>
                </a:gridCol>
              </a:tblGrid>
              <a:tr h="209949">
                <a:tc gridSpan="2">
                  <a:txBody>
                    <a:bodyPr/>
                    <a:lstStyle/>
                    <a:p>
                      <a:pPr marR="0" algn="ctr" rtl="0" fontAlgn="b">
                        <a:lnSpc>
                          <a:spcPct val="100000"/>
                        </a:lnSpc>
                        <a:spcBef>
                          <a:spcPts val="0"/>
                        </a:spcBef>
                        <a:spcAft>
                          <a:spcPts val="0"/>
                        </a:spcAft>
                        <a:buClr>
                          <a:srgbClr val="000000"/>
                        </a:buClr>
                        <a:buFont typeface="Arial"/>
                      </a:pPr>
                      <a:r>
                        <a:rPr lang="en-SG" sz="1050" b="1" i="0" u="none" strike="noStrike" cap="none" dirty="0">
                          <a:solidFill>
                            <a:schemeClr val="bg1"/>
                          </a:solidFill>
                          <a:effectLst/>
                          <a:latin typeface="Lato" panose="020F0502020204030203" pitchFamily="34" charset="0"/>
                          <a:ea typeface="Lato" panose="020F0502020204030203" pitchFamily="34" charset="0"/>
                          <a:cs typeface="Lato" panose="020F0502020204030203" pitchFamily="34" charset="0"/>
                          <a:sym typeface="Arial"/>
                        </a:rPr>
                        <a:t>Trading Specifications</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0101"/>
                    </a:solidFill>
                  </a:tcPr>
                </a:tc>
                <a:tc hMerge="1">
                  <a:txBody>
                    <a:bodyPr/>
                    <a:lstStyle/>
                    <a:p>
                      <a:endParaRPr lang="en-SG"/>
                    </a:p>
                  </a:txBody>
                  <a:tcPr/>
                </a:tc>
                <a:extLst>
                  <a:ext uri="{0D108BD9-81ED-4DB2-BD59-A6C34878D82A}">
                    <a16:rowId xmlns:a16="http://schemas.microsoft.com/office/drawing/2014/main" val="2380250238"/>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Product</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Nickel Sulphate</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724403"/>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Contract Size/Unit</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5 MT</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9881336"/>
                  </a:ext>
                </a:extLst>
              </a:tr>
              <a:tr h="189366">
                <a:tc>
                  <a:txBody>
                    <a:bodyPr/>
                    <a:lstStyle/>
                    <a:p>
                      <a:pPr algn="l" fontAlgn="b"/>
                      <a:r>
                        <a:rPr lang="en-SG" sz="900" b="1"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Price quotations</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US Dollars per MT</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59647"/>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Trading Hours</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Monday - Friday 1000 SGT - 0000 SGT</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7166855"/>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Tick Size</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US$ 1/MT</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00680"/>
                  </a:ext>
                </a:extLst>
              </a:tr>
              <a:tr h="189366">
                <a:tc>
                  <a:txBody>
                    <a:bodyPr/>
                    <a:lstStyle/>
                    <a:p>
                      <a:pPr algn="l" fontAlgn="b"/>
                      <a:r>
                        <a:rPr lang="en-SG" sz="900" b="1"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Minimum Price Fluctuation</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US$ 5/contract</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4290717"/>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Listed Contracts</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12 consecutive monthly contracts</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991411"/>
                  </a:ext>
                </a:extLst>
              </a:tr>
              <a:tr h="312865">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Initial Contract Trading Month</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April 2025</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559431"/>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Last Trading Day</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Second Trading Day prior to the Delivery Date</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3522747"/>
                  </a:ext>
                </a:extLst>
              </a:tr>
              <a:tr h="312865">
                <a:tc>
                  <a:txBody>
                    <a:bodyPr/>
                    <a:lstStyle/>
                    <a:p>
                      <a:pPr algn="l" fontAlgn="b"/>
                      <a:r>
                        <a:rPr lang="en-SG" sz="900" b="1"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Delivery Date</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Third Wednesday of the month if that day is a Business Day, or the following Business Day</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3253645"/>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Delivery Terms</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DAP (2020 INCO)</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862279"/>
                  </a:ext>
                </a:extLst>
              </a:tr>
              <a:tr h="199965">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Settlement Method</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Physical Delivery</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837019"/>
                  </a:ext>
                </a:extLst>
              </a:tr>
              <a:tr h="559864">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Final Settlement Price</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The VWAP of all outright trades in that Contract Month which occur during the Settlement Price Period (last five minutes on Last Trading Date)</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6644795"/>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Exchange Rulebook</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Chapter 11</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095458"/>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Block Trade Minimum</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5 contracts</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266474"/>
                  </a:ext>
                </a:extLst>
              </a:tr>
            </a:tbl>
          </a:graphicData>
        </a:graphic>
      </p:graphicFrame>
      <p:cxnSp>
        <p:nvCxnSpPr>
          <p:cNvPr id="3" name="Straight Connector 2">
            <a:extLst>
              <a:ext uri="{FF2B5EF4-FFF2-40B4-BE49-F238E27FC236}">
                <a16:creationId xmlns:a16="http://schemas.microsoft.com/office/drawing/2014/main" id="{A101BFA6-B048-C9E6-61D8-A368A3703840}"/>
              </a:ext>
            </a:extLst>
          </p:cNvPr>
          <p:cNvCxnSpPr>
            <a:cxnSpLocks/>
          </p:cNvCxnSpPr>
          <p:nvPr/>
        </p:nvCxnSpPr>
        <p:spPr>
          <a:xfrm>
            <a:off x="334801" y="884576"/>
            <a:ext cx="4206240" cy="0"/>
          </a:xfrm>
          <a:prstGeom prst="line">
            <a:avLst/>
          </a:prstGeom>
          <a:noFill/>
          <a:ln w="0" cap="flat" cmpd="sng" algn="ctr">
            <a:solidFill>
              <a:srgbClr val="EEECE1"/>
            </a:solidFill>
            <a:prstDash val="solid"/>
          </a:ln>
          <a:effectLst/>
        </p:spPr>
      </p:cxnSp>
    </p:spTree>
    <p:extLst>
      <p:ext uri="{BB962C8B-B14F-4D97-AF65-F5344CB8AC3E}">
        <p14:creationId xmlns:p14="http://schemas.microsoft.com/office/powerpoint/2010/main" val="3886579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0C337A13-218E-5599-BBD2-2F5E6E8EE2AB}"/>
            </a:ext>
          </a:extLst>
        </p:cNvPr>
        <p:cNvGrpSpPr/>
        <p:nvPr/>
      </p:nvGrpSpPr>
      <p:grpSpPr>
        <a:xfrm>
          <a:off x="0" y="0"/>
          <a:ext cx="0" cy="0"/>
          <a:chOff x="0" y="0"/>
          <a:chExt cx="0" cy="0"/>
        </a:xfrm>
      </p:grpSpPr>
      <p:pic>
        <p:nvPicPr>
          <p:cNvPr id="245" name="Google Shape;61;p14">
            <a:extLst>
              <a:ext uri="{FF2B5EF4-FFF2-40B4-BE49-F238E27FC236}">
                <a16:creationId xmlns:a16="http://schemas.microsoft.com/office/drawing/2014/main" id="{DC4EF57B-DF46-E1C0-6DB6-DF8320F0071D}"/>
              </a:ext>
            </a:extLst>
          </p:cNvPr>
          <p:cNvPicPr preferRelativeResize="0"/>
          <p:nvPr/>
        </p:nvPicPr>
        <p:blipFill rotWithShape="1">
          <a:blip r:embed="rId3">
            <a:alphaModFix/>
          </a:blip>
          <a:srcRect t="219" b="209"/>
          <a:stretch/>
        </p:blipFill>
        <p:spPr>
          <a:xfrm>
            <a:off x="8450116" y="4860560"/>
            <a:ext cx="535726" cy="150485"/>
          </a:xfrm>
          <a:prstGeom prst="rect">
            <a:avLst/>
          </a:prstGeom>
          <a:noFill/>
          <a:ln>
            <a:noFill/>
          </a:ln>
        </p:spPr>
      </p:pic>
      <p:cxnSp>
        <p:nvCxnSpPr>
          <p:cNvPr id="246" name="Straight Connector 245">
            <a:extLst>
              <a:ext uri="{FF2B5EF4-FFF2-40B4-BE49-F238E27FC236}">
                <a16:creationId xmlns:a16="http://schemas.microsoft.com/office/drawing/2014/main" id="{AF41878B-33C6-E354-0FDE-192890B6ECBA}"/>
              </a:ext>
            </a:extLst>
          </p:cNvPr>
          <p:cNvCxnSpPr/>
          <p:nvPr/>
        </p:nvCxnSpPr>
        <p:spPr>
          <a:xfrm>
            <a:off x="335560" y="1655004"/>
            <a:ext cx="0" cy="1652274"/>
          </a:xfrm>
          <a:prstGeom prst="line">
            <a:avLst/>
          </a:prstGeom>
          <a:ln w="38100">
            <a:solidFill>
              <a:srgbClr val="A70101"/>
            </a:solidFill>
          </a:ln>
        </p:spPr>
        <p:style>
          <a:lnRef idx="1">
            <a:schemeClr val="accent1"/>
          </a:lnRef>
          <a:fillRef idx="0">
            <a:schemeClr val="accent1"/>
          </a:fillRef>
          <a:effectRef idx="0">
            <a:schemeClr val="accent1"/>
          </a:effectRef>
          <a:fontRef idx="minor">
            <a:schemeClr val="tx1"/>
          </a:fontRef>
        </p:style>
      </p:cxnSp>
      <p:sp>
        <p:nvSpPr>
          <p:cNvPr id="2" name="Google Shape;148;p22">
            <a:extLst>
              <a:ext uri="{FF2B5EF4-FFF2-40B4-BE49-F238E27FC236}">
                <a16:creationId xmlns:a16="http://schemas.microsoft.com/office/drawing/2014/main" id="{2AF011D0-5F4A-5FFB-8E95-B714238AA9DE}"/>
              </a:ext>
            </a:extLst>
          </p:cNvPr>
          <p:cNvSpPr txBox="1"/>
          <p:nvPr/>
        </p:nvSpPr>
        <p:spPr>
          <a:xfrm>
            <a:off x="459538" y="2013591"/>
            <a:ext cx="6505800" cy="935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50A19"/>
                </a:solidFill>
                <a:effectLst/>
                <a:uLnTx/>
                <a:uFillTx/>
                <a:latin typeface="Lato" panose="020F0502020204030203" pitchFamily="34" charset="0"/>
                <a:ea typeface="Lato" panose="020F0502020204030203" pitchFamily="34" charset="0"/>
                <a:cs typeface="Lato" panose="020F0502020204030203" pitchFamily="34" charset="0"/>
                <a:sym typeface="Lato"/>
              </a:rPr>
              <a:t>Steps to Accessing our Markets </a:t>
            </a:r>
          </a:p>
        </p:txBody>
      </p:sp>
    </p:spTree>
    <p:extLst>
      <p:ext uri="{BB962C8B-B14F-4D97-AF65-F5344CB8AC3E}">
        <p14:creationId xmlns:p14="http://schemas.microsoft.com/office/powerpoint/2010/main" val="3946769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D2B56-852E-CC2C-BFE4-8A4D8EC8B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D523B4-0A93-2DD3-D608-9358CC50F55A}"/>
              </a:ext>
            </a:extLst>
          </p:cNvPr>
          <p:cNvSpPr>
            <a:spLocks noGrp="1"/>
          </p:cNvSpPr>
          <p:nvPr>
            <p:ph type="title"/>
          </p:nvPr>
        </p:nvSpPr>
        <p:spPr>
          <a:xfrm>
            <a:off x="381387" y="247643"/>
            <a:ext cx="6829038" cy="295282"/>
          </a:xfrm>
        </p:spPr>
        <p:txBody>
          <a:bodyPr/>
          <a:lstStyle/>
          <a:p>
            <a:r>
              <a:rPr lang="en-US" sz="1800" dirty="0">
                <a:latin typeface="Lato" panose="020F0502020204030203" pitchFamily="34" charset="0"/>
                <a:ea typeface="Lato" panose="020F0502020204030203" pitchFamily="34" charset="0"/>
                <a:cs typeface="Lato" panose="020F0502020204030203" pitchFamily="34" charset="0"/>
              </a:rPr>
              <a:t>Steps to Go-Live</a:t>
            </a:r>
            <a:endParaRPr lang="en-CA" sz="1800" dirty="0">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62AFC644-892F-7AA8-1E65-7517E414FF45}"/>
              </a:ext>
            </a:extLst>
          </p:cNvPr>
          <p:cNvSpPr txBox="1"/>
          <p:nvPr/>
        </p:nvSpPr>
        <p:spPr>
          <a:xfrm>
            <a:off x="3156733" y="1075879"/>
            <a:ext cx="5307171" cy="3077766"/>
          </a:xfrm>
          <a:prstGeom prst="rect">
            <a:avLst/>
          </a:prstGeom>
          <a:noFill/>
        </p:spPr>
        <p:txBody>
          <a:bodyPr wrap="square" lIns="0" rtlCol="0">
            <a:spAutoFit/>
          </a:bodyPr>
          <a:lstStyle/>
          <a:p>
            <a:pPr marL="228600" marR="0" lvl="0" indent="-228600" algn="l" defTabSz="914400" rtl="0" eaLnBrk="1" fontAlgn="auto" latinLnBrk="0" hangingPunct="1">
              <a:lnSpc>
                <a:spcPct val="100000"/>
              </a:lnSpc>
              <a:spcBef>
                <a:spcPts val="0"/>
              </a:spcBef>
              <a:spcAft>
                <a:spcPts val="1200"/>
              </a:spcAft>
              <a:buClr>
                <a:srgbClr val="000000"/>
              </a:buClr>
              <a:buSzTx/>
              <a:buFont typeface="+mj-lt"/>
              <a:buAutoNum type="arabicPeriod"/>
              <a:tabLst/>
              <a:defRPr/>
            </a:pPr>
            <a:r>
              <a:rPr kumimoji="0" lang="en-US"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Futures Clearing Firm Notification:  </a:t>
            </a:r>
            <a:r>
              <a:rPr kumimoji="0" lang="en-US" sz="90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Kindly request your current Futures Clearing Firm to enable your accounts for trading Abaxx Battery Metals contracts. A full list of current Abaxx enabled Clearing firms can be found at </a:t>
            </a:r>
            <a:r>
              <a:rPr kumimoji="0" lang="en-US" sz="90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hlinkClick r:id="rId3"/>
              </a:rPr>
              <a:t>https://abaxx.exchange</a:t>
            </a:r>
            <a:r>
              <a:rPr kumimoji="0" lang="en-US" sz="90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 , under ‘Resources’.</a:t>
            </a:r>
          </a:p>
          <a:p>
            <a:pPr marL="228600" marR="0" lvl="0" indent="-228600" algn="l" defTabSz="914400" rtl="0" eaLnBrk="1" fontAlgn="auto" latinLnBrk="0" hangingPunct="1">
              <a:lnSpc>
                <a:spcPct val="100000"/>
              </a:lnSpc>
              <a:spcBef>
                <a:spcPts val="0"/>
              </a:spcBef>
              <a:spcAft>
                <a:spcPts val="1200"/>
              </a:spcAft>
              <a:buClr>
                <a:srgbClr val="000000"/>
              </a:buClr>
              <a:buSzTx/>
              <a:buFont typeface="+mj-lt"/>
              <a:buAutoNum type="arabicPeriod"/>
              <a:tabLst/>
              <a:defRPr/>
            </a:pPr>
            <a:r>
              <a:rPr kumimoji="0" lang="en-US"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Registration with Abaxx: </a:t>
            </a:r>
            <a:r>
              <a:rPr kumimoji="0" lang="en-US" sz="90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Commence registration with Abaxx at </a:t>
            </a:r>
            <a:r>
              <a:rPr kumimoji="0" lang="en-US" sz="900"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hlinkClick r:id="rId4"/>
              </a:rPr>
              <a:t>sales@abaxx.exchange</a:t>
            </a:r>
            <a:endParaRPr kumimoji="0" lang="en-US" sz="90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228600" marR="0" lvl="0" indent="-228600" algn="l" defTabSz="914400" rtl="0" eaLnBrk="1" fontAlgn="auto" latinLnBrk="0" hangingPunct="1">
              <a:lnSpc>
                <a:spcPct val="100000"/>
              </a:lnSpc>
              <a:spcBef>
                <a:spcPts val="0"/>
              </a:spcBef>
              <a:spcAft>
                <a:spcPts val="1200"/>
              </a:spcAft>
              <a:buClr>
                <a:srgbClr val="000000"/>
              </a:buClr>
              <a:buSzTx/>
              <a:buFont typeface="+mj-lt"/>
              <a:buAutoNum type="arabicPeriod"/>
              <a:tabLst/>
              <a:defRPr/>
            </a:pPr>
            <a:r>
              <a:rPr kumimoji="0" lang="en-US"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Interdealer Voice Broker Community Registration: </a:t>
            </a:r>
            <a:r>
              <a:rPr kumimoji="0" lang="en-US" sz="90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Most of the Interdealer Voice Broker community is already registered with Abaxx and prepared for block trades. Ensure your broker is registered promptly if not already.  </a:t>
            </a:r>
            <a:r>
              <a:rPr lang="en-US" sz="900" dirty="0">
                <a:latin typeface="Lato" panose="020F0502020204030203" pitchFamily="34" charset="0"/>
                <a:ea typeface="Lato" panose="020F0502020204030203" pitchFamily="34" charset="0"/>
                <a:cs typeface="Lato" panose="020F0502020204030203" pitchFamily="34" charset="0"/>
              </a:rPr>
              <a:t>A full list of onboarded Interdealer Voice Brokers can be found at </a:t>
            </a:r>
            <a:r>
              <a:rPr lang="en-US" sz="900" dirty="0" err="1">
                <a:latin typeface="Lato" panose="020F0502020204030203" pitchFamily="34" charset="0"/>
                <a:ea typeface="Lato" panose="020F0502020204030203" pitchFamily="34" charset="0"/>
                <a:cs typeface="Lato" panose="020F0502020204030203" pitchFamily="34" charset="0"/>
                <a:hlinkClick r:id="rId5"/>
              </a:rPr>
              <a:t>abaxx.exchange</a:t>
            </a:r>
            <a:r>
              <a:rPr lang="en-US" sz="900" dirty="0">
                <a:latin typeface="Lato" panose="020F0502020204030203" pitchFamily="34" charset="0"/>
                <a:ea typeface="Lato" panose="020F0502020204030203" pitchFamily="34" charset="0"/>
                <a:cs typeface="Lato" panose="020F0502020204030203" pitchFamily="34" charset="0"/>
                <a:hlinkClick r:id="rId5"/>
              </a:rPr>
              <a:t>/resources-clearing-members-brokers and </a:t>
            </a:r>
            <a:r>
              <a:rPr lang="en-US" sz="900" dirty="0" err="1">
                <a:latin typeface="Lato" panose="020F0502020204030203" pitchFamily="34" charset="0"/>
                <a:ea typeface="Lato" panose="020F0502020204030203" pitchFamily="34" charset="0"/>
                <a:cs typeface="Lato" panose="020F0502020204030203" pitchFamily="34" charset="0"/>
                <a:hlinkClick r:id="rId5"/>
              </a:rPr>
              <a:t>cn.abaxx.exchange</a:t>
            </a:r>
            <a:r>
              <a:rPr lang="en-US" sz="900" dirty="0">
                <a:latin typeface="Lato" panose="020F0502020204030203" pitchFamily="34" charset="0"/>
                <a:ea typeface="Lato" panose="020F0502020204030203" pitchFamily="34" charset="0"/>
                <a:cs typeface="Lato" panose="020F0502020204030203" pitchFamily="34" charset="0"/>
                <a:hlinkClick r:id="rId5"/>
              </a:rPr>
              <a:t>/market-directory</a:t>
            </a:r>
            <a:endParaRPr kumimoji="0" lang="en-US" sz="90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228600" marR="0" lvl="0" indent="-228600" algn="l" defTabSz="914400" rtl="0" eaLnBrk="1" fontAlgn="auto" latinLnBrk="0" hangingPunct="1">
              <a:lnSpc>
                <a:spcPct val="100000"/>
              </a:lnSpc>
              <a:spcBef>
                <a:spcPts val="0"/>
              </a:spcBef>
              <a:spcAft>
                <a:spcPts val="1200"/>
              </a:spcAft>
              <a:buClr>
                <a:srgbClr val="000000"/>
              </a:buClr>
              <a:buSzTx/>
              <a:buFont typeface="+mj-lt"/>
              <a:buAutoNum type="arabicPeriod"/>
              <a:tabLst/>
              <a:defRPr/>
            </a:pPr>
            <a:r>
              <a:rPr kumimoji="0" lang="en-US"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TT or CQG Access: </a:t>
            </a:r>
            <a:r>
              <a:rPr kumimoji="0" lang="en-US" sz="90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If you are using TT or CQG, it is imperative to request access to the Abaxx Exchange in your trading system. Your Futures Clearing Firm should also set your daily risk limits accordingly, as Abaxx contracts are already integrated into these systems.</a:t>
            </a:r>
          </a:p>
          <a:p>
            <a:pPr marL="228600" indent="-228600">
              <a:spcAft>
                <a:spcPts val="1200"/>
              </a:spcAft>
              <a:buFont typeface="+mj-lt"/>
              <a:buAutoNum type="arabicPeriod"/>
              <a:defRPr/>
            </a:pPr>
            <a:r>
              <a:rPr kumimoji="0" lang="en-US"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Setting Up Access and Limits: </a:t>
            </a:r>
            <a:r>
              <a:rPr lang="en-US" sz="900" dirty="0">
                <a:latin typeface="Lato" panose="020F0502020204030203" pitchFamily="34" charset="0"/>
                <a:ea typeface="Lato" panose="020F0502020204030203" pitchFamily="34" charset="0"/>
                <a:cs typeface="Lato" panose="020F0502020204030203" pitchFamily="34" charset="0"/>
              </a:rPr>
              <a:t>As a Trading Firm, y</a:t>
            </a:r>
            <a:r>
              <a:rPr kumimoji="0" lang="en-US" sz="90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our Clearing Firm must establish trading limits within the Abaxx systems for trading into your trading account and you as a Trading Firm will need to permission the Brokers, whom you wish to register Block Trades on your behalf</a:t>
            </a:r>
            <a:r>
              <a:rPr lang="en-US" sz="900" dirty="0">
                <a:latin typeface="Lato" panose="020F0502020204030203" pitchFamily="34" charset="0"/>
                <a:ea typeface="Lato" panose="020F0502020204030203" pitchFamily="34" charset="0"/>
                <a:cs typeface="Lato" panose="020F0502020204030203" pitchFamily="34" charset="0"/>
              </a:rPr>
              <a:t>, in Abaxx Trade Registration Platform.</a:t>
            </a:r>
            <a:r>
              <a:rPr kumimoji="0" lang="en-US" sz="90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 </a:t>
            </a:r>
          </a:p>
          <a:p>
            <a:pPr marL="228600" marR="0" lvl="0" indent="-228600" algn="l" defTabSz="914400" rtl="0" eaLnBrk="1" fontAlgn="auto" latinLnBrk="0" hangingPunct="1">
              <a:lnSpc>
                <a:spcPct val="100000"/>
              </a:lnSpc>
              <a:spcBef>
                <a:spcPts val="0"/>
              </a:spcBef>
              <a:spcAft>
                <a:spcPts val="1200"/>
              </a:spcAft>
              <a:buClr>
                <a:srgbClr val="000000"/>
              </a:buClr>
              <a:buSzTx/>
              <a:buFont typeface="+mj-lt"/>
              <a:buAutoNum type="arabicPeriod"/>
              <a:tabLst/>
              <a:defRPr/>
            </a:pPr>
            <a:endParaRPr kumimoji="0" lang="en-US" sz="90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5" name="Rectangle 4">
            <a:extLst>
              <a:ext uri="{FF2B5EF4-FFF2-40B4-BE49-F238E27FC236}">
                <a16:creationId xmlns:a16="http://schemas.microsoft.com/office/drawing/2014/main" id="{1E6E481C-DB1D-FA75-2E4E-89690322114D}"/>
              </a:ext>
            </a:extLst>
          </p:cNvPr>
          <p:cNvSpPr/>
          <p:nvPr/>
        </p:nvSpPr>
        <p:spPr>
          <a:xfrm>
            <a:off x="381387" y="759079"/>
            <a:ext cx="2313322" cy="4136777"/>
          </a:xfrm>
          <a:prstGeom prst="rect">
            <a:avLst/>
          </a:prstGeom>
          <a:solidFill>
            <a:srgbClr val="E6CAC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525" b="0" i="0" u="none" strike="noStrike" kern="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9" name="Google Shape;905;p34">
            <a:extLst>
              <a:ext uri="{FF2B5EF4-FFF2-40B4-BE49-F238E27FC236}">
                <a16:creationId xmlns:a16="http://schemas.microsoft.com/office/drawing/2014/main" id="{68FA4EF2-9362-4972-64C8-739E864084E8}"/>
              </a:ext>
            </a:extLst>
          </p:cNvPr>
          <p:cNvSpPr txBox="1"/>
          <p:nvPr/>
        </p:nvSpPr>
        <p:spPr>
          <a:xfrm>
            <a:off x="496065" y="850429"/>
            <a:ext cx="679151" cy="17126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050A19"/>
                </a:solidFill>
                <a:effectLst/>
                <a:uLnTx/>
                <a:uFillTx/>
                <a:latin typeface="Lato" panose="020F0502020204030203" pitchFamily="34" charset="0"/>
                <a:ea typeface="Lato" panose="020F0502020204030203" pitchFamily="34" charset="0"/>
                <a:cs typeface="Lato" panose="020F0502020204030203" pitchFamily="34" charset="0"/>
                <a:sym typeface="Open Sans Light"/>
              </a:rPr>
              <a:t>Contacts</a:t>
            </a:r>
          </a:p>
        </p:txBody>
      </p:sp>
      <p:sp>
        <p:nvSpPr>
          <p:cNvPr id="11" name="TextBox 10">
            <a:extLst>
              <a:ext uri="{FF2B5EF4-FFF2-40B4-BE49-F238E27FC236}">
                <a16:creationId xmlns:a16="http://schemas.microsoft.com/office/drawing/2014/main" id="{06445A7C-4079-73C0-CA86-D8F6BE1D543E}"/>
              </a:ext>
            </a:extLst>
          </p:cNvPr>
          <p:cNvSpPr txBox="1"/>
          <p:nvPr/>
        </p:nvSpPr>
        <p:spPr>
          <a:xfrm>
            <a:off x="496065" y="1249022"/>
            <a:ext cx="1727985" cy="50783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Nancy </a:t>
            </a:r>
            <a:r>
              <a:rPr kumimoji="0" lang="en-CA" sz="900" b="1"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Seah</a:t>
            </a:r>
            <a:endParaRPr kumimoji="0" lang="en-CA"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CEO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850" b="0"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nancy.seah@abaxx.exchange</a:t>
            </a:r>
            <a:endPar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6" name="TextBox 15">
            <a:extLst>
              <a:ext uri="{FF2B5EF4-FFF2-40B4-BE49-F238E27FC236}">
                <a16:creationId xmlns:a16="http://schemas.microsoft.com/office/drawing/2014/main" id="{60796666-276E-DFA4-EF99-6C91B78E3886}"/>
              </a:ext>
            </a:extLst>
          </p:cNvPr>
          <p:cNvSpPr txBox="1"/>
          <p:nvPr/>
        </p:nvSpPr>
        <p:spPr>
          <a:xfrm>
            <a:off x="496065" y="2541452"/>
            <a:ext cx="1593150" cy="50783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Joe </a:t>
            </a:r>
            <a:r>
              <a:rPr kumimoji="0" lang="en-CA" sz="900" b="1"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Raia</a:t>
            </a:r>
            <a:endParaRPr kumimoji="0" lang="en-CA"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Chief Commercial Officer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850" b="0"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joe.raia@abaxx.exchange</a:t>
            </a:r>
            <a:endPar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0" name="TextBox 9">
            <a:extLst>
              <a:ext uri="{FF2B5EF4-FFF2-40B4-BE49-F238E27FC236}">
                <a16:creationId xmlns:a16="http://schemas.microsoft.com/office/drawing/2014/main" id="{0596E643-F6D3-001D-EFDC-E22EBD978706}"/>
              </a:ext>
            </a:extLst>
          </p:cNvPr>
          <p:cNvSpPr txBox="1"/>
          <p:nvPr/>
        </p:nvSpPr>
        <p:spPr>
          <a:xfrm>
            <a:off x="496065" y="3035418"/>
            <a:ext cx="1727985" cy="50783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Dan McElduff</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President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850" b="0"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dan@abaxx.exchange</a:t>
            </a:r>
            <a:endPar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3" name="TextBox 2">
            <a:extLst>
              <a:ext uri="{FF2B5EF4-FFF2-40B4-BE49-F238E27FC236}">
                <a16:creationId xmlns:a16="http://schemas.microsoft.com/office/drawing/2014/main" id="{D6555BD1-66BF-2EBE-C3FB-FAD1DD0DD089}"/>
              </a:ext>
            </a:extLst>
          </p:cNvPr>
          <p:cNvSpPr txBox="1"/>
          <p:nvPr/>
        </p:nvSpPr>
        <p:spPr>
          <a:xfrm>
            <a:off x="3198449" y="749526"/>
            <a:ext cx="318896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sym typeface="Arial"/>
              </a:rPr>
              <a:t>Next Steps</a:t>
            </a:r>
            <a:endParaRPr kumimoji="0" lang="en-CA" sz="1050" b="1" i="0" u="none" strike="noStrike" kern="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cxnSp>
        <p:nvCxnSpPr>
          <p:cNvPr id="4" name="Straight Connector 3">
            <a:extLst>
              <a:ext uri="{FF2B5EF4-FFF2-40B4-BE49-F238E27FC236}">
                <a16:creationId xmlns:a16="http://schemas.microsoft.com/office/drawing/2014/main" id="{EAAE6D2C-65B6-6D68-2A4E-E8A13A947B1C}"/>
              </a:ext>
            </a:extLst>
          </p:cNvPr>
          <p:cNvCxnSpPr>
            <a:cxnSpLocks/>
          </p:cNvCxnSpPr>
          <p:nvPr/>
        </p:nvCxnSpPr>
        <p:spPr>
          <a:xfrm>
            <a:off x="3068945" y="761808"/>
            <a:ext cx="5394960" cy="0"/>
          </a:xfrm>
          <a:prstGeom prst="line">
            <a:avLst/>
          </a:prstGeom>
          <a:noFill/>
          <a:ln w="0" cap="flat" cmpd="sng" algn="ctr">
            <a:solidFill>
              <a:srgbClr val="EEECE1"/>
            </a:solidFill>
            <a:prstDash val="solid"/>
          </a:ln>
          <a:effectLst/>
        </p:spPr>
      </p:cxnSp>
      <p:sp>
        <p:nvSpPr>
          <p:cNvPr id="8" name="Parallelogram 7">
            <a:extLst>
              <a:ext uri="{FF2B5EF4-FFF2-40B4-BE49-F238E27FC236}">
                <a16:creationId xmlns:a16="http://schemas.microsoft.com/office/drawing/2014/main" id="{D9A74527-5825-2BF5-C7C9-BE4BDE8EE613}"/>
              </a:ext>
            </a:extLst>
          </p:cNvPr>
          <p:cNvSpPr/>
          <p:nvPr/>
        </p:nvSpPr>
        <p:spPr>
          <a:xfrm>
            <a:off x="3156733" y="771519"/>
            <a:ext cx="83432" cy="190356"/>
          </a:xfrm>
          <a:prstGeom prst="parallelogram">
            <a:avLst/>
          </a:prstGeom>
          <a:solidFill>
            <a:srgbClr val="E6CAC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cxnSp>
        <p:nvCxnSpPr>
          <p:cNvPr id="13" name="Straight Connector 12">
            <a:extLst>
              <a:ext uri="{FF2B5EF4-FFF2-40B4-BE49-F238E27FC236}">
                <a16:creationId xmlns:a16="http://schemas.microsoft.com/office/drawing/2014/main" id="{6DE1FD26-5695-19A7-6B55-F0DE1DFE5B2C}"/>
              </a:ext>
            </a:extLst>
          </p:cNvPr>
          <p:cNvCxnSpPr>
            <a:cxnSpLocks/>
          </p:cNvCxnSpPr>
          <p:nvPr/>
        </p:nvCxnSpPr>
        <p:spPr>
          <a:xfrm>
            <a:off x="3068945" y="969495"/>
            <a:ext cx="5394960" cy="0"/>
          </a:xfrm>
          <a:prstGeom prst="line">
            <a:avLst/>
          </a:prstGeom>
          <a:noFill/>
          <a:ln w="0" cap="flat" cmpd="sng" algn="ctr">
            <a:solidFill>
              <a:srgbClr val="EEECE1"/>
            </a:solidFill>
            <a:prstDash val="solid"/>
          </a:ln>
          <a:effectLst/>
        </p:spPr>
      </p:cxnSp>
      <p:sp>
        <p:nvSpPr>
          <p:cNvPr id="14" name="Google Shape;905;p34">
            <a:extLst>
              <a:ext uri="{FF2B5EF4-FFF2-40B4-BE49-F238E27FC236}">
                <a16:creationId xmlns:a16="http://schemas.microsoft.com/office/drawing/2014/main" id="{211F74BB-10EB-1ED0-2941-23E9581EE0F8}"/>
              </a:ext>
            </a:extLst>
          </p:cNvPr>
          <p:cNvSpPr txBox="1"/>
          <p:nvPr/>
        </p:nvSpPr>
        <p:spPr>
          <a:xfrm>
            <a:off x="496065" y="1096179"/>
            <a:ext cx="679151" cy="17126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C00000"/>
                </a:solidFill>
                <a:effectLst/>
                <a:uLnTx/>
                <a:uFillTx/>
                <a:latin typeface="Lato" panose="020F0502020204030203" pitchFamily="34" charset="0"/>
                <a:ea typeface="Lato" panose="020F0502020204030203" pitchFamily="34" charset="0"/>
                <a:cs typeface="Lato" panose="020F0502020204030203" pitchFamily="34" charset="0"/>
                <a:sym typeface="Open Sans Light"/>
              </a:rPr>
              <a:t>Asia</a:t>
            </a:r>
          </a:p>
        </p:txBody>
      </p:sp>
      <p:sp>
        <p:nvSpPr>
          <p:cNvPr id="15" name="Google Shape;905;p34">
            <a:extLst>
              <a:ext uri="{FF2B5EF4-FFF2-40B4-BE49-F238E27FC236}">
                <a16:creationId xmlns:a16="http://schemas.microsoft.com/office/drawing/2014/main" id="{C030F650-CCEC-113E-CD8D-902B13D103C6}"/>
              </a:ext>
            </a:extLst>
          </p:cNvPr>
          <p:cNvSpPr txBox="1"/>
          <p:nvPr/>
        </p:nvSpPr>
        <p:spPr>
          <a:xfrm>
            <a:off x="496065" y="2402850"/>
            <a:ext cx="1332735" cy="17126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C00000"/>
                </a:solidFill>
                <a:effectLst/>
                <a:uLnTx/>
                <a:uFillTx/>
                <a:latin typeface="Lato" panose="020F0502020204030203" pitchFamily="34" charset="0"/>
                <a:ea typeface="Lato" panose="020F0502020204030203" pitchFamily="34" charset="0"/>
                <a:cs typeface="Lato" panose="020F0502020204030203" pitchFamily="34" charset="0"/>
                <a:sym typeface="Open Sans Light"/>
              </a:rPr>
              <a:t>North America</a:t>
            </a:r>
          </a:p>
        </p:txBody>
      </p:sp>
      <p:sp>
        <p:nvSpPr>
          <p:cNvPr id="17" name="TextBox 16">
            <a:extLst>
              <a:ext uri="{FF2B5EF4-FFF2-40B4-BE49-F238E27FC236}">
                <a16:creationId xmlns:a16="http://schemas.microsoft.com/office/drawing/2014/main" id="{49520A3B-6C3C-8C2C-C25A-99CF58364B2C}"/>
              </a:ext>
            </a:extLst>
          </p:cNvPr>
          <p:cNvSpPr txBox="1"/>
          <p:nvPr/>
        </p:nvSpPr>
        <p:spPr>
          <a:xfrm>
            <a:off x="496065" y="4335763"/>
            <a:ext cx="1939856" cy="50783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Alasdair Were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sz="850" dirty="0">
                <a:latin typeface="Lato" panose="020F0502020204030203" pitchFamily="34" charset="0"/>
                <a:ea typeface="Lato" panose="020F0502020204030203" pitchFamily="34" charset="0"/>
                <a:cs typeface="Lato" panose="020F0502020204030203" pitchFamily="34" charset="0"/>
              </a:rPr>
              <a:t>H</a:t>
            </a:r>
            <a:r>
              <a:rPr kumimoji="0" lang="en-CA" sz="850" b="0"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ead</a:t>
            </a:r>
            <a:r>
              <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 of Environmental Markets </a:t>
            </a:r>
            <a:r>
              <a:rPr kumimoji="0" lang="en-CA" sz="850" b="0"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alasdair.were@abaxx.tech</a:t>
            </a:r>
            <a:r>
              <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 </a:t>
            </a:r>
          </a:p>
        </p:txBody>
      </p:sp>
      <p:sp>
        <p:nvSpPr>
          <p:cNvPr id="18" name="Google Shape;905;p34">
            <a:extLst>
              <a:ext uri="{FF2B5EF4-FFF2-40B4-BE49-F238E27FC236}">
                <a16:creationId xmlns:a16="http://schemas.microsoft.com/office/drawing/2014/main" id="{D611AEAA-0CB4-27B1-C170-10AAEF92F910}"/>
              </a:ext>
            </a:extLst>
          </p:cNvPr>
          <p:cNvSpPr txBox="1"/>
          <p:nvPr/>
        </p:nvSpPr>
        <p:spPr>
          <a:xfrm>
            <a:off x="496065" y="3695409"/>
            <a:ext cx="1332735" cy="171264"/>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C00000"/>
                </a:solidFill>
                <a:effectLst/>
                <a:uLnTx/>
                <a:uFillTx/>
                <a:latin typeface="Lato" panose="020F0502020204030203" pitchFamily="34" charset="0"/>
                <a:ea typeface="Lato" panose="020F0502020204030203" pitchFamily="34" charset="0"/>
                <a:cs typeface="Lato" panose="020F0502020204030203" pitchFamily="34" charset="0"/>
                <a:sym typeface="Open Sans Light"/>
              </a:rPr>
              <a:t>Europe</a:t>
            </a:r>
          </a:p>
        </p:txBody>
      </p:sp>
      <p:cxnSp>
        <p:nvCxnSpPr>
          <p:cNvPr id="20" name="Straight Connector 19">
            <a:extLst>
              <a:ext uri="{FF2B5EF4-FFF2-40B4-BE49-F238E27FC236}">
                <a16:creationId xmlns:a16="http://schemas.microsoft.com/office/drawing/2014/main" id="{B4DA4FD1-7DF0-4FD6-C67C-111555DB968A}"/>
              </a:ext>
            </a:extLst>
          </p:cNvPr>
          <p:cNvCxnSpPr/>
          <p:nvPr/>
        </p:nvCxnSpPr>
        <p:spPr>
          <a:xfrm>
            <a:off x="496065" y="2305038"/>
            <a:ext cx="2011680" cy="0"/>
          </a:xfrm>
          <a:prstGeom prst="line">
            <a:avLst/>
          </a:prstGeom>
          <a:ln>
            <a:solidFill>
              <a:srgbClr val="D4A4A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1394D2-F500-AF35-73C7-5B700BC188F9}"/>
              </a:ext>
            </a:extLst>
          </p:cNvPr>
          <p:cNvCxnSpPr/>
          <p:nvPr/>
        </p:nvCxnSpPr>
        <p:spPr>
          <a:xfrm>
            <a:off x="492333" y="3607318"/>
            <a:ext cx="2011680" cy="0"/>
          </a:xfrm>
          <a:prstGeom prst="line">
            <a:avLst/>
          </a:prstGeom>
          <a:ln>
            <a:solidFill>
              <a:srgbClr val="D4A4A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C4787E7-2CB7-8005-2BF9-649528D3BCD2}"/>
              </a:ext>
            </a:extLst>
          </p:cNvPr>
          <p:cNvSpPr txBox="1"/>
          <p:nvPr/>
        </p:nvSpPr>
        <p:spPr>
          <a:xfrm>
            <a:off x="496065" y="3847893"/>
            <a:ext cx="2104034" cy="50783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Sacha </a:t>
            </a:r>
            <a:r>
              <a:rPr kumimoji="0" lang="en-CA" sz="900" b="1"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Lifschitz</a:t>
            </a:r>
            <a:endParaRPr kumimoji="0" lang="en-CA"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A" sz="850" dirty="0">
                <a:latin typeface="Lato" panose="020F0502020204030203" pitchFamily="34" charset="0"/>
                <a:ea typeface="Lato" panose="020F0502020204030203" pitchFamily="34" charset="0"/>
                <a:cs typeface="Lato" panose="020F0502020204030203" pitchFamily="34" charset="0"/>
              </a:rPr>
              <a:t>Head of Battery Materials </a:t>
            </a:r>
            <a:endPar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s</a:t>
            </a:r>
            <a:r>
              <a:rPr kumimoji="0" lang="en-CA" sz="850" b="0"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acha.lifschitz@abaxx.exchange</a:t>
            </a:r>
            <a:endPar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2" name="TextBox 11">
            <a:extLst>
              <a:ext uri="{FF2B5EF4-FFF2-40B4-BE49-F238E27FC236}">
                <a16:creationId xmlns:a16="http://schemas.microsoft.com/office/drawing/2014/main" id="{8189F6F1-CF09-8ECA-568A-BE4B90E44D62}"/>
              </a:ext>
            </a:extLst>
          </p:cNvPr>
          <p:cNvSpPr txBox="1"/>
          <p:nvPr/>
        </p:nvSpPr>
        <p:spPr>
          <a:xfrm>
            <a:off x="496065" y="1744503"/>
            <a:ext cx="1727985" cy="507831"/>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900" b="1"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Shanmei</a:t>
            </a:r>
            <a:r>
              <a:rPr kumimoji="0" lang="en-CA" sz="9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 Lim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Senior Vice President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850" b="0" i="0" u="none" strike="noStrike" kern="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shanmei.lim@abaxx.exchange</a:t>
            </a:r>
            <a:endParaRPr kumimoji="0" lang="en-CA" sz="8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pic>
        <p:nvPicPr>
          <p:cNvPr id="23" name="Picture 22" descr="A black background with red text&#10;&#10;AI-generated content may be incorrect.">
            <a:extLst>
              <a:ext uri="{FF2B5EF4-FFF2-40B4-BE49-F238E27FC236}">
                <a16:creationId xmlns:a16="http://schemas.microsoft.com/office/drawing/2014/main" id="{1C14B598-1B37-3E48-FAA6-56A20CA9AB8A}"/>
              </a:ext>
            </a:extLst>
          </p:cNvPr>
          <p:cNvPicPr>
            <a:picLocks noChangeAspect="1"/>
          </p:cNvPicPr>
          <p:nvPr/>
        </p:nvPicPr>
        <p:blipFill>
          <a:blip r:embed="rId6"/>
          <a:stretch>
            <a:fillRect/>
          </a:stretch>
        </p:blipFill>
        <p:spPr>
          <a:xfrm>
            <a:off x="3240165" y="3779551"/>
            <a:ext cx="1363949" cy="1363949"/>
          </a:xfrm>
          <a:prstGeom prst="rect">
            <a:avLst/>
          </a:prstGeom>
        </p:spPr>
      </p:pic>
      <p:sp>
        <p:nvSpPr>
          <p:cNvPr id="26" name="TextBox 25">
            <a:extLst>
              <a:ext uri="{FF2B5EF4-FFF2-40B4-BE49-F238E27FC236}">
                <a16:creationId xmlns:a16="http://schemas.microsoft.com/office/drawing/2014/main" id="{CAC2C090-4607-2D4F-3084-1FD0FA639CFB}"/>
              </a:ext>
            </a:extLst>
          </p:cNvPr>
          <p:cNvSpPr txBox="1"/>
          <p:nvPr/>
        </p:nvSpPr>
        <p:spPr>
          <a:xfrm>
            <a:off x="4524646" y="4209122"/>
            <a:ext cx="2150474" cy="461665"/>
          </a:xfrm>
          <a:prstGeom prst="rect">
            <a:avLst/>
          </a:prstGeom>
          <a:noFill/>
        </p:spPr>
        <p:txBody>
          <a:bodyPr wrap="square" rtlCol="0">
            <a:spAutoFit/>
          </a:bodyPr>
          <a:lstStyle/>
          <a:p>
            <a:r>
              <a:rPr lang="en-US" sz="1200" b="1" dirty="0">
                <a:solidFill>
                  <a:srgbClr val="C00000"/>
                </a:solidFill>
                <a:latin typeface="Lato" panose="020F0502020204030203" pitchFamily="34" charset="0"/>
                <a:ea typeface="Lato" panose="020F0502020204030203" pitchFamily="34" charset="0"/>
                <a:cs typeface="Lato" panose="020F0502020204030203" pitchFamily="34" charset="0"/>
              </a:rPr>
              <a:t>Scan here to view connected </a:t>
            </a:r>
          </a:p>
          <a:p>
            <a:r>
              <a:rPr lang="en-US" sz="1200" b="1" dirty="0">
                <a:solidFill>
                  <a:srgbClr val="C00000"/>
                </a:solidFill>
                <a:latin typeface="Lato" panose="020F0502020204030203" pitchFamily="34" charset="0"/>
                <a:ea typeface="Lato" panose="020F0502020204030203" pitchFamily="34" charset="0"/>
                <a:cs typeface="Lato" panose="020F0502020204030203" pitchFamily="34" charset="0"/>
              </a:rPr>
              <a:t>Clearing Firms and Brokers</a:t>
            </a:r>
          </a:p>
        </p:txBody>
      </p:sp>
    </p:spTree>
    <p:extLst>
      <p:ext uri="{BB962C8B-B14F-4D97-AF65-F5344CB8AC3E}">
        <p14:creationId xmlns:p14="http://schemas.microsoft.com/office/powerpoint/2010/main" val="1376730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14F114-B543-7A9A-BA36-2CFA02259B62}"/>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website&#10;&#10;AI-generated content may be incorrect.">
            <a:extLst>
              <a:ext uri="{FF2B5EF4-FFF2-40B4-BE49-F238E27FC236}">
                <a16:creationId xmlns:a16="http://schemas.microsoft.com/office/drawing/2014/main" id="{4E018C41-3AB4-D911-8BBD-1F34F6CE45DD}"/>
              </a:ext>
            </a:extLst>
          </p:cNvPr>
          <p:cNvPicPr>
            <a:picLocks noChangeAspect="1"/>
          </p:cNvPicPr>
          <p:nvPr/>
        </p:nvPicPr>
        <p:blipFill>
          <a:blip r:embed="rId3"/>
          <a:srcRect b="19"/>
          <a:stretch/>
        </p:blipFill>
        <p:spPr>
          <a:xfrm>
            <a:off x="20" y="961"/>
            <a:ext cx="9143980" cy="5142539"/>
          </a:xfrm>
          <a:prstGeom prst="rect">
            <a:avLst/>
          </a:prstGeom>
        </p:spPr>
      </p:pic>
    </p:spTree>
    <p:extLst>
      <p:ext uri="{BB962C8B-B14F-4D97-AF65-F5344CB8AC3E}">
        <p14:creationId xmlns:p14="http://schemas.microsoft.com/office/powerpoint/2010/main" val="2400703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8257054A-4F9A-2E9B-D248-F7941B7729FE}"/>
            </a:ext>
          </a:extLst>
        </p:cNvPr>
        <p:cNvGrpSpPr/>
        <p:nvPr/>
      </p:nvGrpSpPr>
      <p:grpSpPr>
        <a:xfrm>
          <a:off x="0" y="0"/>
          <a:ext cx="0" cy="0"/>
          <a:chOff x="0" y="0"/>
          <a:chExt cx="0" cy="0"/>
        </a:xfrm>
      </p:grpSpPr>
      <p:pic>
        <p:nvPicPr>
          <p:cNvPr id="245" name="Google Shape;61;p14">
            <a:extLst>
              <a:ext uri="{FF2B5EF4-FFF2-40B4-BE49-F238E27FC236}">
                <a16:creationId xmlns:a16="http://schemas.microsoft.com/office/drawing/2014/main" id="{38DA96E2-388A-74D7-6F56-FBD3C133EB14}"/>
              </a:ext>
            </a:extLst>
          </p:cNvPr>
          <p:cNvPicPr preferRelativeResize="0"/>
          <p:nvPr/>
        </p:nvPicPr>
        <p:blipFill rotWithShape="1">
          <a:blip r:embed="rId3">
            <a:alphaModFix/>
          </a:blip>
          <a:srcRect t="219" b="209"/>
          <a:stretch/>
        </p:blipFill>
        <p:spPr>
          <a:xfrm>
            <a:off x="8450116" y="4860560"/>
            <a:ext cx="535726" cy="150485"/>
          </a:xfrm>
          <a:prstGeom prst="rect">
            <a:avLst/>
          </a:prstGeom>
          <a:noFill/>
          <a:ln>
            <a:noFill/>
          </a:ln>
        </p:spPr>
      </p:pic>
      <p:cxnSp>
        <p:nvCxnSpPr>
          <p:cNvPr id="246" name="Straight Connector 245">
            <a:extLst>
              <a:ext uri="{FF2B5EF4-FFF2-40B4-BE49-F238E27FC236}">
                <a16:creationId xmlns:a16="http://schemas.microsoft.com/office/drawing/2014/main" id="{5BC5CB91-BCA8-37AC-9AE1-F8FE92F7E9B8}"/>
              </a:ext>
            </a:extLst>
          </p:cNvPr>
          <p:cNvCxnSpPr/>
          <p:nvPr/>
        </p:nvCxnSpPr>
        <p:spPr>
          <a:xfrm>
            <a:off x="335560" y="1655004"/>
            <a:ext cx="0" cy="1652274"/>
          </a:xfrm>
          <a:prstGeom prst="line">
            <a:avLst/>
          </a:prstGeom>
          <a:ln w="38100">
            <a:solidFill>
              <a:srgbClr val="A70101"/>
            </a:solidFill>
          </a:ln>
        </p:spPr>
        <p:style>
          <a:lnRef idx="1">
            <a:schemeClr val="accent1"/>
          </a:lnRef>
          <a:fillRef idx="0">
            <a:schemeClr val="accent1"/>
          </a:fillRef>
          <a:effectRef idx="0">
            <a:schemeClr val="accent1"/>
          </a:effectRef>
          <a:fontRef idx="minor">
            <a:schemeClr val="tx1"/>
          </a:fontRef>
        </p:style>
      </p:cxnSp>
      <p:sp>
        <p:nvSpPr>
          <p:cNvPr id="2" name="Google Shape;148;p22">
            <a:extLst>
              <a:ext uri="{FF2B5EF4-FFF2-40B4-BE49-F238E27FC236}">
                <a16:creationId xmlns:a16="http://schemas.microsoft.com/office/drawing/2014/main" id="{3BE0340F-D47F-5A7A-C32E-B50F48FF674C}"/>
              </a:ext>
            </a:extLst>
          </p:cNvPr>
          <p:cNvSpPr txBox="1"/>
          <p:nvPr/>
        </p:nvSpPr>
        <p:spPr>
          <a:xfrm>
            <a:off x="459538" y="2013591"/>
            <a:ext cx="6505800" cy="935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50A19"/>
                </a:solidFill>
                <a:effectLst/>
                <a:uLnTx/>
                <a:uFillTx/>
                <a:latin typeface="Arial"/>
                <a:ea typeface="Lato"/>
                <a:cs typeface="Lato"/>
                <a:sym typeface="Lato"/>
              </a:rPr>
              <a:t>Appendix</a:t>
            </a:r>
          </a:p>
        </p:txBody>
      </p:sp>
    </p:spTree>
    <p:extLst>
      <p:ext uri="{BB962C8B-B14F-4D97-AF65-F5344CB8AC3E}">
        <p14:creationId xmlns:p14="http://schemas.microsoft.com/office/powerpoint/2010/main" val="1635872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F4BA5-5E9B-36CD-AFBB-CD737217C7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53BE82-E7C1-65E4-7D90-57C6EDE8F956}"/>
              </a:ext>
            </a:extLst>
          </p:cNvPr>
          <p:cNvSpPr>
            <a:spLocks noGrp="1"/>
          </p:cNvSpPr>
          <p:nvPr>
            <p:ph type="title"/>
          </p:nvPr>
        </p:nvSpPr>
        <p:spPr>
          <a:xfrm>
            <a:off x="381388" y="247643"/>
            <a:ext cx="3478912" cy="295282"/>
          </a:xfrm>
        </p:spPr>
        <p:txBody>
          <a:bodyPr/>
          <a:lstStyle/>
          <a:p>
            <a:r>
              <a:rPr lang="en-US" sz="1800" dirty="0">
                <a:latin typeface="+mj-lt"/>
              </a:rPr>
              <a:t>About Us</a:t>
            </a:r>
            <a:endParaRPr lang="en-CA" sz="1800" dirty="0">
              <a:latin typeface="+mj-lt"/>
            </a:endParaRPr>
          </a:p>
        </p:txBody>
      </p:sp>
      <p:sp>
        <p:nvSpPr>
          <p:cNvPr id="4" name="Google Shape;905;p34">
            <a:extLst>
              <a:ext uri="{FF2B5EF4-FFF2-40B4-BE49-F238E27FC236}">
                <a16:creationId xmlns:a16="http://schemas.microsoft.com/office/drawing/2014/main" id="{27E6B771-479B-C7E7-A57C-33814B0DDC10}"/>
              </a:ext>
            </a:extLst>
          </p:cNvPr>
          <p:cNvSpPr txBox="1"/>
          <p:nvPr/>
        </p:nvSpPr>
        <p:spPr>
          <a:xfrm>
            <a:off x="4709491" y="1152897"/>
            <a:ext cx="4108615" cy="2391112"/>
          </a:xfrm>
          <a:prstGeom prst="rect">
            <a:avLst/>
          </a:prstGeom>
          <a:noFill/>
          <a:ln>
            <a:noFill/>
          </a:ln>
        </p:spPr>
        <p:txBody>
          <a:bodyPr spcFirstLastPara="1" wrap="square" lIns="0" tIns="0" rIns="0" bIns="0" anchor="t" anchorCtr="0">
            <a:noAutofit/>
          </a:bodyPr>
          <a:lstStyle/>
          <a:p>
            <a:pPr marL="171450" indent="-171450">
              <a:spcAft>
                <a:spcPts val="600"/>
              </a:spcAft>
              <a:buFont typeface="Wingdings" panose="05000000000000000000" pitchFamily="2" charset="2"/>
              <a:buChar char="§"/>
            </a:pPr>
            <a:r>
              <a:rPr lang="en-US" sz="1000" b="1" dirty="0">
                <a:solidFill>
                  <a:prstClr val="black"/>
                </a:solidFill>
                <a:latin typeface="+mj-lt"/>
                <a:ea typeface="Open Sans Light"/>
                <a:cs typeface="Open Sans Light"/>
                <a:sym typeface="Open Sans Light"/>
              </a:rPr>
              <a:t>Company Origins </a:t>
            </a:r>
            <a:r>
              <a:rPr lang="en-US" sz="1000" dirty="0">
                <a:solidFill>
                  <a:prstClr val="black"/>
                </a:solidFill>
                <a:latin typeface="+mj-lt"/>
                <a:ea typeface="Open Sans Light"/>
                <a:cs typeface="Open Sans Light"/>
                <a:sym typeface="Open Sans Light"/>
              </a:rPr>
              <a:t>- Abaxx was founded in 2019 to address the lack of tools for effective price-risk discovery and transfer in increasingly volatile markets driven by a global energy transition, market structure issues, ESG mandates, and macro volatility</a:t>
            </a:r>
          </a:p>
          <a:p>
            <a:pPr marL="171450" indent="-171450">
              <a:spcAft>
                <a:spcPts val="600"/>
              </a:spcAft>
              <a:buFont typeface="Wingdings" panose="05000000000000000000" pitchFamily="2" charset="2"/>
              <a:buChar char="§"/>
            </a:pPr>
            <a:r>
              <a:rPr lang="en-US" sz="1000" b="1" dirty="0">
                <a:solidFill>
                  <a:prstClr val="black"/>
                </a:solidFill>
                <a:latin typeface="+mj-lt"/>
                <a:ea typeface="Open Sans Light"/>
                <a:cs typeface="Open Sans Light"/>
                <a:sym typeface="Open Sans Light"/>
              </a:rPr>
              <a:t>Purpose – </a:t>
            </a:r>
            <a:r>
              <a:rPr lang="en-US" sz="1000" dirty="0">
                <a:solidFill>
                  <a:prstClr val="black"/>
                </a:solidFill>
                <a:latin typeface="+mj-lt"/>
                <a:ea typeface="Open Sans Light"/>
                <a:cs typeface="Open Sans Light"/>
                <a:sym typeface="Open Sans Light"/>
              </a:rPr>
              <a:t>to create products, systems, and tools to support the commercial needs of the global commodities industry; characterized by clear pricing signals, secure and fast executions, effective price risk management that meets the regulatory requirements</a:t>
            </a:r>
          </a:p>
          <a:p>
            <a:pPr marL="171450" indent="-171450">
              <a:spcAft>
                <a:spcPts val="600"/>
              </a:spcAft>
              <a:buFont typeface="Wingdings" panose="05000000000000000000" pitchFamily="2" charset="2"/>
              <a:buChar char="§"/>
            </a:pPr>
            <a:r>
              <a:rPr lang="en-US" sz="1000" b="1" dirty="0">
                <a:solidFill>
                  <a:prstClr val="black"/>
                </a:solidFill>
                <a:latin typeface="+mj-lt"/>
                <a:ea typeface="Open Sans Light"/>
                <a:cs typeface="Open Sans Light"/>
                <a:sym typeface="Open Sans Light"/>
              </a:rPr>
              <a:t>Business Model – </a:t>
            </a:r>
            <a:r>
              <a:rPr lang="en-US" sz="1000" dirty="0">
                <a:solidFill>
                  <a:prstClr val="black"/>
                </a:solidFill>
                <a:latin typeface="+mj-lt"/>
                <a:ea typeface="Open Sans Light"/>
                <a:cs typeface="Open Sans Light"/>
                <a:sym typeface="Open Sans Light"/>
              </a:rPr>
              <a:t>a commodity derivatives exchange and a central counterparty clearinghouse regulated by the Monetary Authority of Singapore (“MAS”)</a:t>
            </a:r>
          </a:p>
          <a:p>
            <a:pPr marL="171450" indent="-171450">
              <a:spcAft>
                <a:spcPts val="600"/>
              </a:spcAft>
              <a:buFont typeface="Wingdings" panose="05000000000000000000" pitchFamily="2" charset="2"/>
              <a:buChar char="§"/>
            </a:pPr>
            <a:r>
              <a:rPr lang="en-US" sz="1000" b="1" dirty="0">
                <a:solidFill>
                  <a:prstClr val="black"/>
                </a:solidFill>
                <a:latin typeface="+mj-lt"/>
                <a:ea typeface="Open Sans Light"/>
                <a:cs typeface="Open Sans Light"/>
                <a:sym typeface="Open Sans Light"/>
              </a:rPr>
              <a:t>Primary Participants </a:t>
            </a:r>
            <a:r>
              <a:rPr lang="en-US" sz="1000" dirty="0">
                <a:solidFill>
                  <a:prstClr val="black"/>
                </a:solidFill>
                <a:latin typeface="+mj-lt"/>
                <a:ea typeface="Open Sans Light"/>
                <a:cs typeface="Open Sans Light"/>
                <a:sym typeface="Open Sans Light"/>
              </a:rPr>
              <a:t>– It is focused on Institutional and Corporates. FCMs, Hedgers &amp; Merchants, Market Makers, CTAs, Hedge Funds, Institutional Investors</a:t>
            </a:r>
          </a:p>
          <a:p>
            <a:pPr marL="171450" indent="-171450">
              <a:spcAft>
                <a:spcPts val="600"/>
              </a:spcAft>
              <a:buFont typeface="Wingdings" panose="05000000000000000000" pitchFamily="2" charset="2"/>
              <a:buChar char="§"/>
            </a:pPr>
            <a:endParaRPr lang="en-US" sz="1000" b="1" dirty="0">
              <a:solidFill>
                <a:prstClr val="black"/>
              </a:solidFill>
              <a:latin typeface="+mj-lt"/>
              <a:ea typeface="Open Sans Light"/>
              <a:cs typeface="Open Sans Light"/>
              <a:sym typeface="Open Sans Light"/>
            </a:endParaRPr>
          </a:p>
          <a:p>
            <a:pPr marL="171450" indent="-171450">
              <a:spcAft>
                <a:spcPts val="200"/>
              </a:spcAft>
              <a:buFont typeface="Wingdings" panose="05000000000000000000" pitchFamily="2" charset="2"/>
              <a:buChar char="§"/>
            </a:pPr>
            <a:endParaRPr lang="en-US" sz="1000" dirty="0">
              <a:solidFill>
                <a:prstClr val="black"/>
              </a:solidFill>
              <a:latin typeface="+mj-lt"/>
              <a:ea typeface="Open Sans Light"/>
              <a:cs typeface="Open Sans Light"/>
              <a:sym typeface="Open Sans Light"/>
            </a:endParaRPr>
          </a:p>
        </p:txBody>
      </p:sp>
      <p:sp>
        <p:nvSpPr>
          <p:cNvPr id="5" name="TextBox 4">
            <a:extLst>
              <a:ext uri="{FF2B5EF4-FFF2-40B4-BE49-F238E27FC236}">
                <a16:creationId xmlns:a16="http://schemas.microsoft.com/office/drawing/2014/main" id="{14222539-2B20-85E6-7E0C-4792777E43AC}"/>
              </a:ext>
            </a:extLst>
          </p:cNvPr>
          <p:cNvSpPr txBox="1"/>
          <p:nvPr/>
        </p:nvSpPr>
        <p:spPr>
          <a:xfrm>
            <a:off x="479423" y="700145"/>
            <a:ext cx="1330133"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rPr>
              <a:t>Abaxx Singapore</a:t>
            </a:r>
            <a:endParaRPr kumimoji="0" lang="en-CA" sz="1050" b="1" i="0" u="none" strike="noStrike" kern="0" cap="none" spc="0" normalizeH="0" baseline="0" noProof="0" dirty="0">
              <a:ln>
                <a:noFill/>
              </a:ln>
              <a:solidFill>
                <a:sysClr val="windowText" lastClr="000000"/>
              </a:solidFill>
              <a:effectLst/>
              <a:uLnTx/>
              <a:uFillTx/>
            </a:endParaRPr>
          </a:p>
        </p:txBody>
      </p:sp>
      <p:cxnSp>
        <p:nvCxnSpPr>
          <p:cNvPr id="6" name="Straight Connector 5">
            <a:extLst>
              <a:ext uri="{FF2B5EF4-FFF2-40B4-BE49-F238E27FC236}">
                <a16:creationId xmlns:a16="http://schemas.microsoft.com/office/drawing/2014/main" id="{867BA112-A9F3-0531-981C-CCF9FF80ED87}"/>
              </a:ext>
            </a:extLst>
          </p:cNvPr>
          <p:cNvCxnSpPr>
            <a:cxnSpLocks/>
          </p:cNvCxnSpPr>
          <p:nvPr/>
        </p:nvCxnSpPr>
        <p:spPr>
          <a:xfrm>
            <a:off x="349919" y="712427"/>
            <a:ext cx="4261382" cy="0"/>
          </a:xfrm>
          <a:prstGeom prst="line">
            <a:avLst/>
          </a:prstGeom>
          <a:noFill/>
          <a:ln w="0" cap="flat" cmpd="sng" algn="ctr">
            <a:solidFill>
              <a:srgbClr val="EEECE1"/>
            </a:solidFill>
            <a:prstDash val="solid"/>
          </a:ln>
          <a:effectLst/>
        </p:spPr>
      </p:cxnSp>
      <p:sp>
        <p:nvSpPr>
          <p:cNvPr id="7" name="Parallelogram 6">
            <a:extLst>
              <a:ext uri="{FF2B5EF4-FFF2-40B4-BE49-F238E27FC236}">
                <a16:creationId xmlns:a16="http://schemas.microsoft.com/office/drawing/2014/main" id="{7031A2E0-E2E8-34B7-04F8-2D4BE6430F9B}"/>
              </a:ext>
            </a:extLst>
          </p:cNvPr>
          <p:cNvSpPr/>
          <p:nvPr/>
        </p:nvSpPr>
        <p:spPr>
          <a:xfrm>
            <a:off x="437707" y="722138"/>
            <a:ext cx="83432" cy="190356"/>
          </a:xfrm>
          <a:prstGeom prst="parallelogram">
            <a:avLst/>
          </a:prstGeom>
          <a:solidFill>
            <a:srgbClr val="E6CAC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a:ln>
                <a:noFill/>
              </a:ln>
              <a:solidFill>
                <a:prstClr val="white"/>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BB3C1169-8EDB-F56B-7155-9A98A032DDE4}"/>
              </a:ext>
            </a:extLst>
          </p:cNvPr>
          <p:cNvCxnSpPr>
            <a:cxnSpLocks/>
          </p:cNvCxnSpPr>
          <p:nvPr/>
        </p:nvCxnSpPr>
        <p:spPr>
          <a:xfrm>
            <a:off x="349919" y="920114"/>
            <a:ext cx="4261382" cy="0"/>
          </a:xfrm>
          <a:prstGeom prst="line">
            <a:avLst/>
          </a:prstGeom>
          <a:noFill/>
          <a:ln w="0" cap="flat" cmpd="sng" algn="ctr">
            <a:solidFill>
              <a:srgbClr val="EEECE1"/>
            </a:solidFill>
            <a:prstDash val="solid"/>
          </a:ln>
          <a:effectLst/>
        </p:spPr>
      </p:cxnSp>
      <p:sp>
        <p:nvSpPr>
          <p:cNvPr id="9" name="TextBox 8">
            <a:extLst>
              <a:ext uri="{FF2B5EF4-FFF2-40B4-BE49-F238E27FC236}">
                <a16:creationId xmlns:a16="http://schemas.microsoft.com/office/drawing/2014/main" id="{D529C500-73DD-F0B5-E26E-07CDE083DC36}"/>
              </a:ext>
            </a:extLst>
          </p:cNvPr>
          <p:cNvSpPr txBox="1"/>
          <p:nvPr/>
        </p:nvSpPr>
        <p:spPr>
          <a:xfrm>
            <a:off x="4838995" y="700145"/>
            <a:ext cx="3188968"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rPr>
              <a:t>Company Description</a:t>
            </a:r>
            <a:endParaRPr kumimoji="0" lang="en-CA" sz="1050" b="1" i="0" u="none" strike="noStrike" kern="0" cap="none" spc="0" normalizeH="0" baseline="0" noProof="0" dirty="0">
              <a:ln>
                <a:noFill/>
              </a:ln>
              <a:solidFill>
                <a:sysClr val="windowText" lastClr="000000"/>
              </a:solidFill>
              <a:effectLst/>
              <a:uLnTx/>
              <a:uFillTx/>
            </a:endParaRPr>
          </a:p>
        </p:txBody>
      </p:sp>
      <p:cxnSp>
        <p:nvCxnSpPr>
          <p:cNvPr id="10" name="Straight Connector 9">
            <a:extLst>
              <a:ext uri="{FF2B5EF4-FFF2-40B4-BE49-F238E27FC236}">
                <a16:creationId xmlns:a16="http://schemas.microsoft.com/office/drawing/2014/main" id="{CC486895-0A8F-2BE9-693E-EA6AED6875DA}"/>
              </a:ext>
            </a:extLst>
          </p:cNvPr>
          <p:cNvCxnSpPr>
            <a:cxnSpLocks/>
          </p:cNvCxnSpPr>
          <p:nvPr/>
        </p:nvCxnSpPr>
        <p:spPr>
          <a:xfrm>
            <a:off x="4709491" y="712427"/>
            <a:ext cx="4140000" cy="0"/>
          </a:xfrm>
          <a:prstGeom prst="line">
            <a:avLst/>
          </a:prstGeom>
          <a:noFill/>
          <a:ln w="0" cap="flat" cmpd="sng" algn="ctr">
            <a:solidFill>
              <a:srgbClr val="EEECE1"/>
            </a:solidFill>
            <a:prstDash val="solid"/>
          </a:ln>
          <a:effectLst/>
        </p:spPr>
      </p:cxnSp>
      <p:sp>
        <p:nvSpPr>
          <p:cNvPr id="11" name="Parallelogram 10">
            <a:extLst>
              <a:ext uri="{FF2B5EF4-FFF2-40B4-BE49-F238E27FC236}">
                <a16:creationId xmlns:a16="http://schemas.microsoft.com/office/drawing/2014/main" id="{B27972C7-9D74-F7B1-AF33-0DBEAD0B773F}"/>
              </a:ext>
            </a:extLst>
          </p:cNvPr>
          <p:cNvSpPr/>
          <p:nvPr/>
        </p:nvSpPr>
        <p:spPr>
          <a:xfrm>
            <a:off x="4797279" y="722138"/>
            <a:ext cx="83432" cy="190356"/>
          </a:xfrm>
          <a:prstGeom prst="parallelogram">
            <a:avLst/>
          </a:prstGeom>
          <a:solidFill>
            <a:srgbClr val="E6CAC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a:ln>
                <a:noFill/>
              </a:ln>
              <a:solidFill>
                <a:prstClr val="white"/>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BBBD7E96-6E62-13FF-8045-8944AA47EB9A}"/>
              </a:ext>
            </a:extLst>
          </p:cNvPr>
          <p:cNvCxnSpPr>
            <a:cxnSpLocks/>
          </p:cNvCxnSpPr>
          <p:nvPr/>
        </p:nvCxnSpPr>
        <p:spPr>
          <a:xfrm>
            <a:off x="4709491" y="920114"/>
            <a:ext cx="4140000" cy="0"/>
          </a:xfrm>
          <a:prstGeom prst="line">
            <a:avLst/>
          </a:prstGeom>
          <a:noFill/>
          <a:ln w="0" cap="flat" cmpd="sng" algn="ctr">
            <a:solidFill>
              <a:srgbClr val="EEECE1"/>
            </a:solidFill>
            <a:prstDash val="solid"/>
          </a:ln>
          <a:effectLst/>
        </p:spPr>
      </p:cxnSp>
      <p:graphicFrame>
        <p:nvGraphicFramePr>
          <p:cNvPr id="13" name="Table 2">
            <a:extLst>
              <a:ext uri="{FF2B5EF4-FFF2-40B4-BE49-F238E27FC236}">
                <a16:creationId xmlns:a16="http://schemas.microsoft.com/office/drawing/2014/main" id="{8BFB283B-AA63-7B74-349A-CE8191F3E044}"/>
              </a:ext>
            </a:extLst>
          </p:cNvPr>
          <p:cNvGraphicFramePr>
            <a:graphicFrameLocks noGrp="1"/>
          </p:cNvGraphicFramePr>
          <p:nvPr>
            <p:extLst>
              <p:ext uri="{D42A27DB-BD31-4B8C-83A1-F6EECF244321}">
                <p14:modId xmlns:p14="http://schemas.microsoft.com/office/powerpoint/2010/main" val="2666227303"/>
              </p:ext>
            </p:extLst>
          </p:nvPr>
        </p:nvGraphicFramePr>
        <p:xfrm>
          <a:off x="349919" y="1089977"/>
          <a:ext cx="4261382" cy="3624633"/>
        </p:xfrm>
        <a:graphic>
          <a:graphicData uri="http://schemas.openxmlformats.org/drawingml/2006/table">
            <a:tbl>
              <a:tblPr firstRow="1" bandRow="1"/>
              <a:tblGrid>
                <a:gridCol w="1143601">
                  <a:extLst>
                    <a:ext uri="{9D8B030D-6E8A-4147-A177-3AD203B41FA5}">
                      <a16:colId xmlns:a16="http://schemas.microsoft.com/office/drawing/2014/main" val="1116620484"/>
                    </a:ext>
                  </a:extLst>
                </a:gridCol>
                <a:gridCol w="3117781">
                  <a:extLst>
                    <a:ext uri="{9D8B030D-6E8A-4147-A177-3AD203B41FA5}">
                      <a16:colId xmlns:a16="http://schemas.microsoft.com/office/drawing/2014/main" val="3010654427"/>
                    </a:ext>
                  </a:extLst>
                </a:gridCol>
              </a:tblGrid>
              <a:tr h="221853">
                <a:tc>
                  <a:txBody>
                    <a:bodyPr/>
                    <a:lstStyle>
                      <a:lvl1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9pPr>
                    </a:lstStyle>
                    <a:p>
                      <a:r>
                        <a:rPr lang="en-US" sz="1000" dirty="0">
                          <a:solidFill>
                            <a:srgbClr val="000000"/>
                          </a:solidFill>
                          <a:latin typeface="+mj-lt"/>
                        </a:rPr>
                        <a:t>Industry</a:t>
                      </a:r>
                      <a:endParaRPr lang="en-CA" sz="1000" dirty="0">
                        <a:solidFill>
                          <a:srgbClr val="000000"/>
                        </a:solidFill>
                        <a:latin typeface="+mj-lt"/>
                      </a:endParaRP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9pPr>
                    </a:lstStyle>
                    <a:p>
                      <a:pPr marL="0" indent="0">
                        <a:buClr>
                          <a:schemeClr val="tx1">
                            <a:lumMod val="50000"/>
                          </a:schemeClr>
                        </a:buClr>
                        <a:buFont typeface="Wingdings" panose="05000000000000000000" pitchFamily="2" charset="2"/>
                        <a:buNone/>
                      </a:pPr>
                      <a:r>
                        <a:rPr lang="en-US" sz="1000" b="0" dirty="0">
                          <a:solidFill>
                            <a:srgbClr val="000000"/>
                          </a:solidFill>
                          <a:latin typeface="+mj-lt"/>
                        </a:rPr>
                        <a:t>Commodity Exchange and Services</a:t>
                      </a:r>
                      <a:endParaRPr lang="en-CA" sz="1000" b="0" dirty="0">
                        <a:solidFill>
                          <a:srgbClr val="000000"/>
                        </a:solidFill>
                        <a:latin typeface="+mj-lt"/>
                      </a:endParaRP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87628295"/>
                  </a:ext>
                </a:extLst>
              </a:tr>
              <a:tr h="773960">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r>
                        <a:rPr lang="en-US" sz="1000" b="1" dirty="0">
                          <a:solidFill>
                            <a:srgbClr val="000000"/>
                          </a:solidFill>
                          <a:latin typeface="+mj-lt"/>
                        </a:rPr>
                        <a:t>Initial Product Offering</a:t>
                      </a:r>
                      <a:endParaRPr lang="en-CA" sz="1000" b="1" dirty="0">
                        <a:solidFill>
                          <a:srgbClr val="000000"/>
                        </a:solidFill>
                        <a:latin typeface="+mj-lt"/>
                      </a:endParaRP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indent="0">
                        <a:buClr>
                          <a:schemeClr val="tx1">
                            <a:lumMod val="50000"/>
                          </a:schemeClr>
                        </a:buClr>
                        <a:buFont typeface="Wingdings" panose="05000000000000000000" pitchFamily="2" charset="2"/>
                        <a:buNone/>
                      </a:pPr>
                      <a:r>
                        <a:rPr lang="en-US" sz="1000" b="0" i="0" u="none" strike="noStrike" cap="none" dirty="0">
                          <a:solidFill>
                            <a:srgbClr val="000000"/>
                          </a:solidFill>
                          <a:latin typeface="+mn-lt"/>
                          <a:ea typeface="+mn-ea"/>
                          <a:cs typeface="+mn-cs"/>
                          <a:sym typeface="Arial"/>
                        </a:rPr>
                        <a:t>LNG Benchmark Contracts</a:t>
                      </a:r>
                    </a:p>
                    <a:p>
                      <a:pPr marL="0" marR="0" lvl="0" indent="0" algn="l" defTabSz="914400" rtl="0" eaLnBrk="1" fontAlgn="auto" latinLnBrk="0" hangingPunct="1">
                        <a:lnSpc>
                          <a:spcPct val="100000"/>
                        </a:lnSpc>
                        <a:spcBef>
                          <a:spcPts val="0"/>
                        </a:spcBef>
                        <a:spcAft>
                          <a:spcPts val="0"/>
                        </a:spcAft>
                        <a:buClr>
                          <a:schemeClr val="tx1">
                            <a:lumMod val="50000"/>
                          </a:schemeClr>
                        </a:buClr>
                        <a:buSzTx/>
                        <a:buFont typeface="Wingdings" panose="05000000000000000000" pitchFamily="2" charset="2"/>
                        <a:buNone/>
                        <a:tabLst/>
                        <a:defRPr/>
                      </a:pPr>
                      <a:r>
                        <a:rPr lang="en-US" sz="1000" b="0" i="0" u="none" strike="noStrike" cap="none" dirty="0">
                          <a:solidFill>
                            <a:srgbClr val="000000"/>
                          </a:solidFill>
                          <a:latin typeface="+mn-lt"/>
                          <a:ea typeface="+mn-ea"/>
                          <a:cs typeface="+mn-cs"/>
                          <a:sym typeface="Arial"/>
                        </a:rPr>
                        <a:t>Carbon Futures Contracts</a:t>
                      </a:r>
                    </a:p>
                    <a:p>
                      <a:pPr marL="0" indent="0">
                        <a:buClr>
                          <a:schemeClr val="tx1">
                            <a:lumMod val="50000"/>
                          </a:schemeClr>
                        </a:buClr>
                        <a:buFont typeface="Wingdings" panose="05000000000000000000" pitchFamily="2" charset="2"/>
                        <a:buNone/>
                      </a:pPr>
                      <a:r>
                        <a:rPr lang="en-US" sz="1000" b="0" i="0" u="none" strike="noStrike" cap="none" dirty="0">
                          <a:solidFill>
                            <a:srgbClr val="000000"/>
                          </a:solidFill>
                          <a:latin typeface="+mn-lt"/>
                          <a:ea typeface="+mn-ea"/>
                          <a:cs typeface="+mn-cs"/>
                          <a:sym typeface="Arial"/>
                        </a:rPr>
                        <a:t>Nickel Sulfate Contracts</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604799229"/>
                  </a:ext>
                </a:extLst>
              </a:tr>
              <a:tr h="1354429">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000" b="1" i="0" u="none" strike="noStrike" cap="none" dirty="0">
                          <a:solidFill>
                            <a:srgbClr val="000000"/>
                          </a:solidFill>
                          <a:latin typeface="+mn-lt"/>
                          <a:ea typeface="+mn-ea"/>
                          <a:cs typeface="+mn-cs"/>
                          <a:sym typeface="Arial"/>
                        </a:rPr>
                        <a:t>Key Executives</a:t>
                      </a:r>
                      <a:endParaRPr lang="en-CA" sz="1000" b="1" i="0" u="none" strike="noStrike" cap="none" dirty="0">
                        <a:solidFill>
                          <a:srgbClr val="000000"/>
                        </a:solidFill>
                        <a:latin typeface="+mn-lt"/>
                        <a:ea typeface="+mn-ea"/>
                        <a:cs typeface="+mn-cs"/>
                        <a:sym typeface="Arial"/>
                      </a:endParaRP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indent="0">
                        <a:buClr>
                          <a:schemeClr val="tx1">
                            <a:lumMod val="50000"/>
                          </a:schemeClr>
                        </a:buClr>
                        <a:buFont typeface="Wingdings" panose="05000000000000000000" pitchFamily="2" charset="2"/>
                        <a:buNone/>
                      </a:pPr>
                      <a:r>
                        <a:rPr lang="en-US" sz="1000" b="0" i="0" u="none" strike="noStrike" cap="none" dirty="0">
                          <a:solidFill>
                            <a:srgbClr val="000000"/>
                          </a:solidFill>
                          <a:latin typeface="+mn-lt"/>
                          <a:ea typeface="+mn-ea"/>
                          <a:cs typeface="+mn-cs"/>
                          <a:sym typeface="Arial"/>
                        </a:rPr>
                        <a:t>Josh Crumb (CEO)</a:t>
                      </a:r>
                    </a:p>
                    <a:p>
                      <a:pPr marL="0" marR="0" lvl="0" indent="0" algn="l" defTabSz="914400" rtl="0" eaLnBrk="1" fontAlgn="auto" latinLnBrk="0" hangingPunct="1">
                        <a:lnSpc>
                          <a:spcPct val="100000"/>
                        </a:lnSpc>
                        <a:spcBef>
                          <a:spcPts val="0"/>
                        </a:spcBef>
                        <a:spcAft>
                          <a:spcPts val="0"/>
                        </a:spcAft>
                        <a:buClr>
                          <a:schemeClr val="tx1">
                            <a:lumMod val="50000"/>
                          </a:schemeClr>
                        </a:buClr>
                        <a:buSzTx/>
                        <a:buFont typeface="Wingdings" panose="05000000000000000000" pitchFamily="2" charset="2"/>
                        <a:buNone/>
                        <a:tabLst/>
                        <a:defRPr/>
                      </a:pPr>
                      <a:r>
                        <a:rPr lang="en-CA" sz="1000" b="0" i="0" u="none" strike="noStrike" cap="none" dirty="0">
                          <a:solidFill>
                            <a:srgbClr val="000000"/>
                          </a:solidFill>
                          <a:latin typeface="+mn-lt"/>
                          <a:ea typeface="+mn-ea"/>
                          <a:cs typeface="+mn-cs"/>
                          <a:sym typeface="Arial"/>
                        </a:rPr>
                        <a:t>Dan McElduff (President)</a:t>
                      </a:r>
                      <a:endParaRPr lang="en-US" sz="1000" b="0" i="0" u="none" strike="noStrike" cap="none" dirty="0">
                        <a:solidFill>
                          <a:srgbClr val="000000"/>
                        </a:solidFill>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
                          <a:schemeClr val="tx1">
                            <a:lumMod val="50000"/>
                          </a:schemeClr>
                        </a:buClr>
                        <a:buSzTx/>
                        <a:buFont typeface="Wingdings" panose="05000000000000000000" pitchFamily="2" charset="2"/>
                        <a:buNone/>
                        <a:tabLst/>
                        <a:defRPr/>
                      </a:pPr>
                      <a:r>
                        <a:rPr lang="en-CA" sz="1000" b="0" i="0" u="none" strike="noStrike" cap="none" dirty="0">
                          <a:solidFill>
                            <a:srgbClr val="000000"/>
                          </a:solidFill>
                          <a:latin typeface="+mn-lt"/>
                          <a:ea typeface="+mn-ea"/>
                          <a:cs typeface="+mn-cs"/>
                          <a:sym typeface="Arial"/>
                        </a:rPr>
                        <a:t>Nancy Seah (Managing Director)</a:t>
                      </a:r>
                      <a:endParaRPr lang="en-US" sz="1000" b="0" i="0" u="none" strike="noStrike" cap="none" dirty="0">
                        <a:solidFill>
                          <a:srgbClr val="000000"/>
                        </a:solidFill>
                        <a:latin typeface="+mn-lt"/>
                        <a:ea typeface="+mn-ea"/>
                        <a:cs typeface="+mn-cs"/>
                        <a:sym typeface="Arial"/>
                      </a:endParaRPr>
                    </a:p>
                    <a:p>
                      <a:pPr marL="0" indent="0">
                        <a:buClr>
                          <a:schemeClr val="tx1">
                            <a:lumMod val="50000"/>
                          </a:schemeClr>
                        </a:buClr>
                        <a:buFont typeface="Wingdings" panose="05000000000000000000" pitchFamily="2" charset="2"/>
                        <a:buNone/>
                      </a:pPr>
                      <a:r>
                        <a:rPr lang="en-US" sz="1000" b="0" i="0" u="none" strike="noStrike" cap="none" dirty="0">
                          <a:solidFill>
                            <a:srgbClr val="000000"/>
                          </a:solidFill>
                          <a:latin typeface="+mn-lt"/>
                          <a:ea typeface="+mn-ea"/>
                          <a:cs typeface="+mn-cs"/>
                          <a:sym typeface="Arial"/>
                        </a:rPr>
                        <a:t>Joe </a:t>
                      </a:r>
                      <a:r>
                        <a:rPr lang="en-US" sz="1000" b="0" i="0" u="none" strike="noStrike" cap="none" dirty="0" err="1">
                          <a:solidFill>
                            <a:srgbClr val="000000"/>
                          </a:solidFill>
                          <a:latin typeface="+mn-lt"/>
                          <a:ea typeface="+mn-ea"/>
                          <a:cs typeface="+mn-cs"/>
                          <a:sym typeface="Arial"/>
                        </a:rPr>
                        <a:t>Raia</a:t>
                      </a:r>
                      <a:r>
                        <a:rPr lang="en-US" sz="1000" b="0" i="0" u="none" strike="noStrike" cap="none" dirty="0">
                          <a:solidFill>
                            <a:srgbClr val="000000"/>
                          </a:solidFill>
                          <a:latin typeface="+mn-lt"/>
                          <a:ea typeface="+mn-ea"/>
                          <a:cs typeface="+mn-cs"/>
                          <a:sym typeface="Arial"/>
                        </a:rPr>
                        <a:t> (CCO)</a:t>
                      </a:r>
                    </a:p>
                    <a:p>
                      <a:pPr marL="0" indent="0">
                        <a:buClr>
                          <a:schemeClr val="tx1">
                            <a:lumMod val="50000"/>
                          </a:schemeClr>
                        </a:buClr>
                        <a:buFont typeface="Wingdings" panose="05000000000000000000" pitchFamily="2" charset="2"/>
                        <a:buNone/>
                      </a:pPr>
                      <a:r>
                        <a:rPr lang="en-US" sz="1000" b="0" i="0" u="none" strike="noStrike" cap="none" dirty="0">
                          <a:solidFill>
                            <a:srgbClr val="000000"/>
                          </a:solidFill>
                          <a:latin typeface="+mn-lt"/>
                          <a:ea typeface="+mn-ea"/>
                          <a:cs typeface="+mn-cs"/>
                          <a:sym typeface="Arial"/>
                        </a:rPr>
                        <a:t>Sian </a:t>
                      </a:r>
                      <a:r>
                        <a:rPr lang="en-US" sz="1000" b="0" i="0" u="none" strike="noStrike" cap="none" dirty="0" err="1">
                          <a:solidFill>
                            <a:srgbClr val="000000"/>
                          </a:solidFill>
                          <a:latin typeface="+mn-lt"/>
                          <a:ea typeface="+mn-ea"/>
                          <a:cs typeface="+mn-cs"/>
                          <a:sym typeface="Arial"/>
                        </a:rPr>
                        <a:t>Hwee</a:t>
                      </a:r>
                      <a:r>
                        <a:rPr lang="en-US" sz="1000" b="0" i="0" u="none" strike="noStrike" cap="none" dirty="0">
                          <a:solidFill>
                            <a:srgbClr val="000000"/>
                          </a:solidFill>
                          <a:latin typeface="+mn-lt"/>
                          <a:ea typeface="+mn-ea"/>
                          <a:cs typeface="+mn-cs"/>
                          <a:sym typeface="Arial"/>
                        </a:rPr>
                        <a:t> (Chief Risk Officer)</a:t>
                      </a:r>
                    </a:p>
                    <a:p>
                      <a:pPr marL="0" indent="0">
                        <a:buClr>
                          <a:schemeClr val="tx1">
                            <a:lumMod val="50000"/>
                          </a:schemeClr>
                        </a:buClr>
                        <a:buFont typeface="Wingdings" panose="05000000000000000000" pitchFamily="2" charset="2"/>
                        <a:buNone/>
                      </a:pPr>
                      <a:r>
                        <a:rPr lang="en-US" sz="1000" b="0" i="0" u="none" strike="noStrike" cap="none" dirty="0">
                          <a:solidFill>
                            <a:srgbClr val="000000"/>
                          </a:solidFill>
                          <a:latin typeface="+mn-lt"/>
                          <a:ea typeface="+mn-ea"/>
                          <a:cs typeface="+mn-cs"/>
                          <a:sym typeface="Arial"/>
                        </a:rPr>
                        <a:t>Richard Fang (Chief Technology Officer)</a:t>
                      </a:r>
                    </a:p>
                    <a:p>
                      <a:pPr marL="0" indent="0">
                        <a:buClr>
                          <a:schemeClr val="tx1">
                            <a:lumMod val="50000"/>
                          </a:schemeClr>
                        </a:buClr>
                        <a:buFont typeface="Wingdings" panose="05000000000000000000" pitchFamily="2" charset="2"/>
                        <a:buNone/>
                      </a:pPr>
                      <a:r>
                        <a:rPr lang="en-US" sz="1000" b="0" i="0" u="none" strike="noStrike" cap="none" dirty="0">
                          <a:solidFill>
                            <a:srgbClr val="000000"/>
                          </a:solidFill>
                          <a:latin typeface="+mn-lt"/>
                          <a:ea typeface="+mn-ea"/>
                          <a:cs typeface="+mn-cs"/>
                          <a:sym typeface="Arial"/>
                        </a:rPr>
                        <a:t>Tan Tock Siong (Chief Regulatory Officer)</a:t>
                      </a:r>
                    </a:p>
                    <a:p>
                      <a:pPr marL="0" indent="0">
                        <a:buClr>
                          <a:schemeClr val="tx1">
                            <a:lumMod val="50000"/>
                          </a:schemeClr>
                        </a:buClr>
                        <a:buFont typeface="Wingdings" panose="05000000000000000000" pitchFamily="2" charset="2"/>
                        <a:buNone/>
                      </a:pPr>
                      <a:r>
                        <a:rPr lang="en-US" sz="1000" b="0" i="0" u="none" strike="noStrike" cap="none" dirty="0">
                          <a:solidFill>
                            <a:srgbClr val="000000"/>
                          </a:solidFill>
                          <a:latin typeface="+mn-lt"/>
                          <a:ea typeface="+mn-ea"/>
                          <a:cs typeface="+mn-cs"/>
                          <a:sym typeface="Arial"/>
                        </a:rPr>
                        <a:t>Shanmei Lim (SVP, Corporate Development)</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48560612"/>
                  </a:ext>
                </a:extLst>
              </a:tr>
              <a:tr h="386979">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rtl="0">
                        <a:lnSpc>
                          <a:spcPct val="100000"/>
                        </a:lnSpc>
                        <a:spcBef>
                          <a:spcPts val="0"/>
                        </a:spcBef>
                        <a:spcAft>
                          <a:spcPts val="0"/>
                        </a:spcAft>
                        <a:buClr>
                          <a:schemeClr val="dk1"/>
                        </a:buClr>
                        <a:buSzPts val="1800"/>
                        <a:buNone/>
                      </a:pPr>
                      <a:r>
                        <a:rPr lang="en-US" sz="1000" b="1" dirty="0">
                          <a:solidFill>
                            <a:srgbClr val="000000"/>
                          </a:solidFill>
                          <a:latin typeface="+mj-lt"/>
                        </a:rPr>
                        <a:t>Shareholders</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indent="0">
                        <a:buClr>
                          <a:schemeClr val="tx1">
                            <a:lumMod val="50000"/>
                          </a:schemeClr>
                        </a:buClr>
                        <a:buFont typeface="Wingdings" panose="05000000000000000000" pitchFamily="2" charset="2"/>
                        <a:buNone/>
                      </a:pPr>
                      <a:r>
                        <a:rPr lang="en-US" sz="1000" b="0" i="0" u="none" strike="noStrike" cap="none" dirty="0">
                          <a:solidFill>
                            <a:srgbClr val="000000"/>
                          </a:solidFill>
                          <a:latin typeface="+mn-lt"/>
                          <a:ea typeface="+mn-ea"/>
                          <a:cs typeface="+mn-cs"/>
                          <a:sym typeface="Arial"/>
                        </a:rPr>
                        <a:t>Abaxx Technologies – 89%</a:t>
                      </a:r>
                      <a:endParaRPr lang="en-US" sz="1000" b="1" i="0" u="none" strike="noStrike" cap="none" dirty="0">
                        <a:solidFill>
                          <a:srgbClr val="000000"/>
                        </a:solidFill>
                        <a:latin typeface="+mn-lt"/>
                        <a:ea typeface="+mn-ea"/>
                        <a:cs typeface="+mn-cs"/>
                        <a:sym typeface="Arial"/>
                      </a:endParaRPr>
                    </a:p>
                    <a:p>
                      <a:pPr marL="0" indent="0">
                        <a:buClr>
                          <a:schemeClr val="tx1">
                            <a:lumMod val="50000"/>
                          </a:schemeClr>
                        </a:buClr>
                        <a:buFont typeface="Wingdings" panose="05000000000000000000" pitchFamily="2" charset="2"/>
                        <a:buNone/>
                      </a:pPr>
                      <a:r>
                        <a:rPr lang="en-US" sz="1000" b="0" i="0" u="none" strike="noStrike" cap="none" dirty="0">
                          <a:solidFill>
                            <a:srgbClr val="000000"/>
                          </a:solidFill>
                          <a:latin typeface="+mn-lt"/>
                          <a:ea typeface="+mn-ea"/>
                          <a:cs typeface="+mn-cs"/>
                          <a:sym typeface="Arial"/>
                        </a:rPr>
                        <a:t>Management and others – 11%</a:t>
                      </a:r>
                      <a:endParaRPr lang="en-CA" sz="1000" b="0" i="0" u="none" strike="noStrike" cap="none" dirty="0">
                        <a:solidFill>
                          <a:srgbClr val="000000"/>
                        </a:solidFill>
                        <a:latin typeface="+mn-lt"/>
                        <a:ea typeface="+mn-ea"/>
                        <a:cs typeface="+mn-cs"/>
                        <a:sym typeface="Arial"/>
                      </a:endParaRP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47729543"/>
                  </a:ext>
                </a:extLst>
              </a:tr>
              <a:tr h="221853">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i="0" u="none" strike="noStrike" cap="none" dirty="0">
                          <a:solidFill>
                            <a:srgbClr val="000000"/>
                          </a:solidFill>
                          <a:latin typeface="+mj-lt"/>
                          <a:ea typeface="Lato"/>
                          <a:cs typeface="Lato"/>
                          <a:sym typeface="Lato"/>
                        </a:rPr>
                        <a:t>Headcount</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defTabSz="914400" rtl="0" eaLnBrk="1" fontAlgn="auto" latinLnBrk="0" hangingPunct="1">
                        <a:lnSpc>
                          <a:spcPct val="100000"/>
                        </a:lnSpc>
                        <a:spcBef>
                          <a:spcPts val="0"/>
                        </a:spcBef>
                        <a:spcAft>
                          <a:spcPts val="0"/>
                        </a:spcAft>
                        <a:buClr>
                          <a:schemeClr val="tx1">
                            <a:lumMod val="50000"/>
                          </a:schemeClr>
                        </a:buClr>
                        <a:buSzTx/>
                        <a:buFont typeface="Wingdings" panose="05000000000000000000" pitchFamily="2" charset="2"/>
                        <a:buNone/>
                        <a:tabLst/>
                        <a:defRPr/>
                      </a:pPr>
                      <a:r>
                        <a:rPr lang="en-US" sz="1000" b="0" i="0" u="none" strike="noStrike" cap="none" dirty="0">
                          <a:solidFill>
                            <a:srgbClr val="000000"/>
                          </a:solidFill>
                          <a:latin typeface="+mn-lt"/>
                          <a:ea typeface="+mn-ea"/>
                          <a:cs typeface="+mn-cs"/>
                          <a:sym typeface="Arial"/>
                        </a:rPr>
                        <a:t>+ 40 Employees &amp; Advisors</a:t>
                      </a: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74652845"/>
                  </a:ext>
                </a:extLst>
              </a:tr>
              <a:tr h="221853">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r>
                        <a:rPr lang="en-US" sz="1000" b="1" dirty="0">
                          <a:solidFill>
                            <a:srgbClr val="000000"/>
                          </a:solidFill>
                          <a:latin typeface="+mj-lt"/>
                        </a:rPr>
                        <a:t>Head Office</a:t>
                      </a:r>
                      <a:endParaRPr lang="en-CA" sz="1000" b="1" dirty="0">
                        <a:solidFill>
                          <a:srgbClr val="000000"/>
                        </a:solidFill>
                        <a:latin typeface="+mj-lt"/>
                      </a:endParaRP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defTabSz="914400" rtl="0" eaLnBrk="1" fontAlgn="auto" latinLnBrk="0" hangingPunct="1">
                        <a:lnSpc>
                          <a:spcPct val="100000"/>
                        </a:lnSpc>
                        <a:spcBef>
                          <a:spcPts val="0"/>
                        </a:spcBef>
                        <a:spcAft>
                          <a:spcPts val="0"/>
                        </a:spcAft>
                        <a:buClr>
                          <a:schemeClr val="tx1">
                            <a:lumMod val="50000"/>
                          </a:schemeClr>
                        </a:buClr>
                        <a:buSzTx/>
                        <a:buFont typeface="Wingdings" panose="05000000000000000000" pitchFamily="2" charset="2"/>
                        <a:buNone/>
                        <a:tabLst/>
                        <a:defRPr/>
                      </a:pPr>
                      <a:r>
                        <a:rPr lang="en-US" sz="1000" b="0" i="0" u="none" strike="noStrike" cap="none" dirty="0">
                          <a:solidFill>
                            <a:srgbClr val="000000"/>
                          </a:solidFill>
                          <a:latin typeface="+mn-lt"/>
                          <a:ea typeface="+mn-ea"/>
                          <a:cs typeface="+mn-cs"/>
                          <a:sym typeface="Arial"/>
                        </a:rPr>
                        <a:t>Singapore, Singapore</a:t>
                      </a:r>
                      <a:endParaRPr lang="en-CA" sz="1000" b="0" i="0" u="none" strike="noStrike" cap="none" dirty="0">
                        <a:solidFill>
                          <a:srgbClr val="000000"/>
                        </a:solidFill>
                        <a:latin typeface="+mn-lt"/>
                        <a:ea typeface="+mn-ea"/>
                        <a:cs typeface="+mn-cs"/>
                        <a:sym typeface="Arial"/>
                      </a:endParaRP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703849847"/>
                  </a:ext>
                </a:extLst>
              </a:tr>
              <a:tr h="221853">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r>
                        <a:rPr lang="en-US" sz="1000" b="1" dirty="0">
                          <a:solidFill>
                            <a:srgbClr val="000000"/>
                          </a:solidFill>
                          <a:latin typeface="+mj-lt"/>
                        </a:rPr>
                        <a:t>FYE/Currency</a:t>
                      </a:r>
                      <a:endParaRPr lang="en-CA" sz="1000" b="1" dirty="0">
                        <a:solidFill>
                          <a:srgbClr val="000000"/>
                        </a:solidFill>
                        <a:latin typeface="+mj-lt"/>
                      </a:endParaRP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defTabSz="914400" rtl="0" eaLnBrk="1" fontAlgn="auto" latinLnBrk="0" hangingPunct="1">
                        <a:lnSpc>
                          <a:spcPct val="100000"/>
                        </a:lnSpc>
                        <a:spcBef>
                          <a:spcPts val="0"/>
                        </a:spcBef>
                        <a:spcAft>
                          <a:spcPts val="0"/>
                        </a:spcAft>
                        <a:buClr>
                          <a:schemeClr val="tx1">
                            <a:lumMod val="50000"/>
                          </a:schemeClr>
                        </a:buClr>
                        <a:buSzTx/>
                        <a:buFont typeface="Wingdings" panose="05000000000000000000" pitchFamily="2" charset="2"/>
                        <a:buNone/>
                        <a:tabLst/>
                        <a:defRPr/>
                      </a:pPr>
                      <a:r>
                        <a:rPr lang="en-US" sz="1000" b="0" i="0" u="none" strike="noStrike" cap="none" dirty="0">
                          <a:solidFill>
                            <a:srgbClr val="000000"/>
                          </a:solidFill>
                          <a:latin typeface="+mn-lt"/>
                          <a:ea typeface="+mn-ea"/>
                          <a:cs typeface="+mn-cs"/>
                          <a:sym typeface="Arial"/>
                        </a:rPr>
                        <a:t>December 31 /$USD</a:t>
                      </a:r>
                      <a:endParaRPr lang="en-CA" sz="1000" b="0" i="0" u="none" strike="noStrike" cap="none" dirty="0">
                        <a:solidFill>
                          <a:srgbClr val="000000"/>
                        </a:solidFill>
                        <a:latin typeface="+mn-lt"/>
                        <a:ea typeface="+mn-ea"/>
                        <a:cs typeface="+mn-cs"/>
                        <a:sym typeface="Arial"/>
                      </a:endParaRP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97701353"/>
                  </a:ext>
                </a:extLst>
              </a:tr>
              <a:tr h="221853">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r>
                        <a:rPr lang="en-US" sz="1000" b="1" dirty="0">
                          <a:solidFill>
                            <a:srgbClr val="000000"/>
                          </a:solidFill>
                          <a:latin typeface="+mj-lt"/>
                        </a:rPr>
                        <a:t>Jurisdiction</a:t>
                      </a:r>
                      <a:endParaRPr lang="en-CA" sz="1000" b="1" dirty="0">
                        <a:solidFill>
                          <a:srgbClr val="000000"/>
                        </a:solidFill>
                        <a:latin typeface="+mj-lt"/>
                      </a:endParaRP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defTabSz="914400" rtl="0" eaLnBrk="1" fontAlgn="auto" latinLnBrk="0" hangingPunct="1">
                        <a:lnSpc>
                          <a:spcPct val="100000"/>
                        </a:lnSpc>
                        <a:spcBef>
                          <a:spcPts val="0"/>
                        </a:spcBef>
                        <a:spcAft>
                          <a:spcPts val="0"/>
                        </a:spcAft>
                        <a:buClr>
                          <a:schemeClr val="tx1">
                            <a:lumMod val="50000"/>
                          </a:schemeClr>
                        </a:buClr>
                        <a:buSzTx/>
                        <a:buFont typeface="Wingdings" panose="05000000000000000000" pitchFamily="2" charset="2"/>
                        <a:buNone/>
                        <a:tabLst/>
                        <a:defRPr/>
                      </a:pPr>
                      <a:r>
                        <a:rPr lang="en-US" sz="1000" b="0" i="0" u="none" strike="noStrike" cap="none" dirty="0">
                          <a:solidFill>
                            <a:srgbClr val="000000"/>
                          </a:solidFill>
                          <a:latin typeface="+mn-lt"/>
                          <a:ea typeface="+mn-ea"/>
                          <a:cs typeface="+mn-cs"/>
                          <a:sym typeface="Arial"/>
                        </a:rPr>
                        <a:t>Singapore</a:t>
                      </a:r>
                      <a:endParaRPr lang="en-CA" sz="1000" b="0" i="0" u="none" strike="noStrike" cap="none" dirty="0">
                        <a:solidFill>
                          <a:srgbClr val="000000"/>
                        </a:solidFill>
                        <a:latin typeface="+mn-lt"/>
                        <a:ea typeface="+mn-ea"/>
                        <a:cs typeface="+mn-cs"/>
                        <a:sym typeface="Arial"/>
                      </a:endParaRPr>
                    </a:p>
                  </a:txBody>
                  <a:tcPr marL="3600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373361200"/>
                  </a:ext>
                </a:extLst>
              </a:tr>
            </a:tbl>
          </a:graphicData>
        </a:graphic>
      </p:graphicFrame>
    </p:spTree>
    <p:extLst>
      <p:ext uri="{BB962C8B-B14F-4D97-AF65-F5344CB8AC3E}">
        <p14:creationId xmlns:p14="http://schemas.microsoft.com/office/powerpoint/2010/main" val="3050105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66794-2F65-FE35-3D73-6A2FAA221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21F0A-D210-477D-000C-E5C7ADF58539}"/>
              </a:ext>
            </a:extLst>
          </p:cNvPr>
          <p:cNvSpPr>
            <a:spLocks noGrp="1"/>
          </p:cNvSpPr>
          <p:nvPr>
            <p:ph type="title"/>
          </p:nvPr>
        </p:nvSpPr>
        <p:spPr>
          <a:xfrm>
            <a:off x="381388" y="258153"/>
            <a:ext cx="6543287" cy="295282"/>
          </a:xfrm>
        </p:spPr>
        <p:txBody>
          <a:bodyPr/>
          <a:lstStyle/>
          <a:p>
            <a:r>
              <a:rPr lang="en-US" sz="1800" dirty="0">
                <a:latin typeface="+mj-lt"/>
              </a:rPr>
              <a:t>Trading on Abaxx Exchange &amp; Abaxx Clearing</a:t>
            </a:r>
            <a:br>
              <a:rPr lang="en-US" sz="1800" dirty="0">
                <a:latin typeface="+mj-lt"/>
              </a:rPr>
            </a:br>
            <a:r>
              <a:rPr lang="en-US" sz="1800" dirty="0">
                <a:latin typeface="+mj-lt"/>
              </a:rPr>
              <a:t> </a:t>
            </a:r>
          </a:p>
        </p:txBody>
      </p:sp>
      <p:sp>
        <p:nvSpPr>
          <p:cNvPr id="5" name="Google Shape;316;p28">
            <a:extLst>
              <a:ext uri="{FF2B5EF4-FFF2-40B4-BE49-F238E27FC236}">
                <a16:creationId xmlns:a16="http://schemas.microsoft.com/office/drawing/2014/main" id="{89789E6E-0A43-57A8-BCB4-CC2C11584683}"/>
              </a:ext>
            </a:extLst>
          </p:cNvPr>
          <p:cNvSpPr txBox="1"/>
          <p:nvPr/>
        </p:nvSpPr>
        <p:spPr>
          <a:xfrm>
            <a:off x="7342722" y="6297886"/>
            <a:ext cx="424405" cy="34559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1" i="0" u="none" strike="noStrike" kern="0" cap="none" spc="0" normalizeH="0" baseline="0" noProof="0">
              <a:ln>
                <a:noFill/>
              </a:ln>
              <a:solidFill>
                <a:srgbClr val="FFFFFF"/>
              </a:solidFill>
              <a:effectLst/>
              <a:uLnTx/>
              <a:uFillTx/>
              <a:latin typeface="Lato"/>
              <a:ea typeface="Lato"/>
              <a:cs typeface="Lato"/>
              <a:sym typeface="Lato"/>
            </a:endParaRPr>
          </a:p>
        </p:txBody>
      </p:sp>
      <p:grpSp>
        <p:nvGrpSpPr>
          <p:cNvPr id="44" name="Group 43">
            <a:extLst>
              <a:ext uri="{FF2B5EF4-FFF2-40B4-BE49-F238E27FC236}">
                <a16:creationId xmlns:a16="http://schemas.microsoft.com/office/drawing/2014/main" id="{8217B77D-B0F1-35A9-D971-15450DFC8A67}"/>
              </a:ext>
            </a:extLst>
          </p:cNvPr>
          <p:cNvGrpSpPr/>
          <p:nvPr/>
        </p:nvGrpSpPr>
        <p:grpSpPr>
          <a:xfrm>
            <a:off x="1039091" y="817047"/>
            <a:ext cx="6651402" cy="3981846"/>
            <a:chOff x="1039091" y="580827"/>
            <a:chExt cx="6651402" cy="3981846"/>
          </a:xfrm>
        </p:grpSpPr>
        <p:sp>
          <p:nvSpPr>
            <p:cNvPr id="3" name="Google Shape;210;p7">
              <a:extLst>
                <a:ext uri="{FF2B5EF4-FFF2-40B4-BE49-F238E27FC236}">
                  <a16:creationId xmlns:a16="http://schemas.microsoft.com/office/drawing/2014/main" id="{66C6340E-76E5-BA7E-DC91-E2FD074D94E8}"/>
                </a:ext>
              </a:extLst>
            </p:cNvPr>
            <p:cNvSpPr/>
            <p:nvPr/>
          </p:nvSpPr>
          <p:spPr>
            <a:xfrm>
              <a:off x="3764650" y="3215619"/>
              <a:ext cx="1111680" cy="719624"/>
            </a:xfrm>
            <a:prstGeom prst="downArrow">
              <a:avLst>
                <a:gd name="adj1" fmla="val 50000"/>
                <a:gd name="adj2" fmla="val 45216"/>
              </a:avLst>
            </a:prstGeom>
            <a:solidFill>
              <a:srgbClr val="E60000">
                <a:alpha val="9411"/>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400"/>
                <a:buFontTx/>
                <a:buNone/>
                <a:tabLst/>
                <a:defRPr/>
              </a:pPr>
              <a:endParaRPr kumimoji="0" sz="1400" b="0" i="0" u="none" strike="noStrike" kern="0" cap="none" spc="0" normalizeH="0" baseline="0" noProof="0">
                <a:ln>
                  <a:noFill/>
                </a:ln>
                <a:solidFill>
                  <a:prstClr val="white"/>
                </a:solidFill>
                <a:effectLst/>
                <a:uLnTx/>
                <a:uFillTx/>
                <a:latin typeface="+mj-lt"/>
              </a:endParaRPr>
            </a:p>
          </p:txBody>
        </p:sp>
        <p:sp>
          <p:nvSpPr>
            <p:cNvPr id="4" name="Google Shape;211;p7">
              <a:extLst>
                <a:ext uri="{FF2B5EF4-FFF2-40B4-BE49-F238E27FC236}">
                  <a16:creationId xmlns:a16="http://schemas.microsoft.com/office/drawing/2014/main" id="{3AD43C53-4815-6E89-8CDD-DFC50F0758D4}"/>
                </a:ext>
              </a:extLst>
            </p:cNvPr>
            <p:cNvSpPr/>
            <p:nvPr/>
          </p:nvSpPr>
          <p:spPr>
            <a:xfrm>
              <a:off x="3779329" y="1924616"/>
              <a:ext cx="1111680" cy="719624"/>
            </a:xfrm>
            <a:prstGeom prst="downArrow">
              <a:avLst>
                <a:gd name="adj1" fmla="val 50000"/>
                <a:gd name="adj2" fmla="val 45216"/>
              </a:avLst>
            </a:prstGeom>
            <a:solidFill>
              <a:srgbClr val="E60000">
                <a:alpha val="9411"/>
              </a:srgbClr>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400"/>
                <a:buFontTx/>
                <a:buNone/>
                <a:tabLst/>
                <a:defRPr/>
              </a:pPr>
              <a:endParaRPr kumimoji="0" sz="1400" b="0" i="0" u="none" strike="noStrike" kern="0" cap="none" spc="0" normalizeH="0" baseline="0" noProof="0">
                <a:ln>
                  <a:noFill/>
                </a:ln>
                <a:solidFill>
                  <a:prstClr val="white"/>
                </a:solidFill>
                <a:effectLst/>
                <a:uLnTx/>
                <a:uFillTx/>
                <a:latin typeface="+mj-lt"/>
              </a:endParaRPr>
            </a:p>
          </p:txBody>
        </p:sp>
        <p:cxnSp>
          <p:nvCxnSpPr>
            <p:cNvPr id="6" name="Google Shape;214;p7">
              <a:extLst>
                <a:ext uri="{FF2B5EF4-FFF2-40B4-BE49-F238E27FC236}">
                  <a16:creationId xmlns:a16="http://schemas.microsoft.com/office/drawing/2014/main" id="{A39AE121-6B17-24E4-2F54-9A0B73D86D9B}"/>
                </a:ext>
              </a:extLst>
            </p:cNvPr>
            <p:cNvCxnSpPr/>
            <p:nvPr/>
          </p:nvCxnSpPr>
          <p:spPr>
            <a:xfrm rot="10800000" flipH="1">
              <a:off x="2042954" y="1753735"/>
              <a:ext cx="1859216" cy="17967"/>
            </a:xfrm>
            <a:prstGeom prst="straightConnector1">
              <a:avLst/>
            </a:prstGeom>
            <a:noFill/>
            <a:ln w="25400" cap="flat" cmpd="sng">
              <a:solidFill>
                <a:srgbClr val="808080"/>
              </a:solidFill>
              <a:prstDash val="solid"/>
              <a:round/>
              <a:headEnd type="none" w="sm" len="sm"/>
              <a:tailEnd type="triangle" w="med" len="med"/>
            </a:ln>
          </p:spPr>
        </p:cxnSp>
        <p:sp>
          <p:nvSpPr>
            <p:cNvPr id="8" name="Google Shape;215;p7">
              <a:extLst>
                <a:ext uri="{FF2B5EF4-FFF2-40B4-BE49-F238E27FC236}">
                  <a16:creationId xmlns:a16="http://schemas.microsoft.com/office/drawing/2014/main" id="{75DD7388-F71B-6BBA-6074-3FB5585976D3}"/>
                </a:ext>
              </a:extLst>
            </p:cNvPr>
            <p:cNvSpPr txBox="1"/>
            <p:nvPr/>
          </p:nvSpPr>
          <p:spPr>
            <a:xfrm>
              <a:off x="1906290" y="2066133"/>
              <a:ext cx="1721580" cy="283615"/>
            </a:xfrm>
            <a:prstGeom prst="rect">
              <a:avLst/>
            </a:prstGeom>
            <a:noFill/>
            <a:ln>
              <a:noFill/>
            </a:ln>
          </p:spPr>
          <p:txBody>
            <a:bodyPr spcFirstLastPara="1" wrap="square" lIns="91425" tIns="45700" rIns="91425" bIns="45700" anchor="t" anchorCtr="0">
              <a:noAutofit/>
            </a:bodyPr>
            <a:lstStyle/>
            <a:p>
              <a:pPr algn="ctr">
                <a:buSzPts val="1100"/>
              </a:pPr>
              <a:r>
                <a:rPr lang="en" sz="1100">
                  <a:solidFill>
                    <a:prstClr val="black"/>
                  </a:solidFill>
                  <a:latin typeface="+mj-lt"/>
                  <a:ea typeface="Lato"/>
                  <a:cs typeface="Lato"/>
                  <a:sym typeface="Lato"/>
                </a:rPr>
                <a:t>Trade Capture</a:t>
              </a:r>
              <a:endParaRPr sz="1100">
                <a:solidFill>
                  <a:prstClr val="black"/>
                </a:solidFill>
                <a:latin typeface="+mj-lt"/>
                <a:ea typeface="Lato"/>
                <a:cs typeface="Lato"/>
                <a:sym typeface="Lato"/>
              </a:endParaRPr>
            </a:p>
          </p:txBody>
        </p:sp>
        <p:cxnSp>
          <p:nvCxnSpPr>
            <p:cNvPr id="10" name="Google Shape;216;p7">
              <a:extLst>
                <a:ext uri="{FF2B5EF4-FFF2-40B4-BE49-F238E27FC236}">
                  <a16:creationId xmlns:a16="http://schemas.microsoft.com/office/drawing/2014/main" id="{5660D5AE-F879-777B-A710-5ABFD87F3AF6}"/>
                </a:ext>
              </a:extLst>
            </p:cNvPr>
            <p:cNvCxnSpPr>
              <a:stCxn id="19" idx="3"/>
            </p:cNvCxnSpPr>
            <p:nvPr/>
          </p:nvCxnSpPr>
          <p:spPr>
            <a:xfrm>
              <a:off x="2067898" y="2887732"/>
              <a:ext cx="1721580" cy="4812"/>
            </a:xfrm>
            <a:prstGeom prst="straightConnector1">
              <a:avLst/>
            </a:prstGeom>
            <a:noFill/>
            <a:ln w="22225" cap="flat" cmpd="sng">
              <a:solidFill>
                <a:srgbClr val="A70101"/>
              </a:solidFill>
              <a:prstDash val="solid"/>
              <a:round/>
              <a:headEnd type="triangle" w="med" len="med"/>
              <a:tailEnd type="triangle" w="med" len="med"/>
            </a:ln>
          </p:spPr>
        </p:cxnSp>
        <p:sp>
          <p:nvSpPr>
            <p:cNvPr id="11" name="Google Shape;218;p7">
              <a:extLst>
                <a:ext uri="{FF2B5EF4-FFF2-40B4-BE49-F238E27FC236}">
                  <a16:creationId xmlns:a16="http://schemas.microsoft.com/office/drawing/2014/main" id="{FD64D172-3668-ECFD-2A5F-FA54CF4F8C6D}"/>
                </a:ext>
              </a:extLst>
            </p:cNvPr>
            <p:cNvSpPr txBox="1"/>
            <p:nvPr/>
          </p:nvSpPr>
          <p:spPr>
            <a:xfrm>
              <a:off x="2177357" y="2902233"/>
              <a:ext cx="1433473" cy="492797"/>
            </a:xfrm>
            <a:prstGeom prst="rect">
              <a:avLst/>
            </a:prstGeom>
            <a:noFill/>
            <a:ln>
              <a:noFill/>
            </a:ln>
          </p:spPr>
          <p:txBody>
            <a:bodyPr spcFirstLastPara="1" wrap="square" lIns="91425" tIns="45700" rIns="91425" bIns="45700" anchor="t" anchorCtr="0">
              <a:noAutofit/>
            </a:bodyPr>
            <a:lstStyle/>
            <a:p>
              <a:pPr algn="ctr">
                <a:buSzPts val="1100"/>
              </a:pPr>
              <a:r>
                <a:rPr lang="en" sz="1100" dirty="0">
                  <a:solidFill>
                    <a:srgbClr val="A70101"/>
                  </a:solidFill>
                  <a:latin typeface="+mj-lt"/>
                  <a:ea typeface="Lato"/>
                  <a:cs typeface="Lato"/>
                  <a:sym typeface="Lato"/>
                </a:rPr>
                <a:t>Post-Trade Activities</a:t>
              </a:r>
              <a:endParaRPr sz="1100" dirty="0">
                <a:solidFill>
                  <a:srgbClr val="A70101"/>
                </a:solidFill>
                <a:latin typeface="+mj-lt"/>
                <a:ea typeface="Lato"/>
                <a:cs typeface="Lato"/>
                <a:sym typeface="Lato"/>
              </a:endParaRPr>
            </a:p>
          </p:txBody>
        </p:sp>
        <p:sp>
          <p:nvSpPr>
            <p:cNvPr id="14" name="Google Shape;219;p7">
              <a:extLst>
                <a:ext uri="{FF2B5EF4-FFF2-40B4-BE49-F238E27FC236}">
                  <a16:creationId xmlns:a16="http://schemas.microsoft.com/office/drawing/2014/main" id="{9446EE20-39D2-2EFB-325F-04E3EA6AD433}"/>
                </a:ext>
              </a:extLst>
            </p:cNvPr>
            <p:cNvSpPr txBox="1"/>
            <p:nvPr/>
          </p:nvSpPr>
          <p:spPr>
            <a:xfrm>
              <a:off x="5225626" y="2902233"/>
              <a:ext cx="1467481" cy="492797"/>
            </a:xfrm>
            <a:prstGeom prst="rect">
              <a:avLst/>
            </a:prstGeom>
            <a:noFill/>
            <a:ln>
              <a:noFill/>
            </a:ln>
          </p:spPr>
          <p:txBody>
            <a:bodyPr spcFirstLastPara="1" wrap="square" lIns="91425" tIns="45700" rIns="91425" bIns="45700" anchor="t" anchorCtr="0">
              <a:noAutofit/>
            </a:bodyPr>
            <a:lstStyle/>
            <a:p>
              <a:pPr algn="ctr">
                <a:buSzPts val="1100"/>
              </a:pPr>
              <a:r>
                <a:rPr lang="en" sz="1100">
                  <a:solidFill>
                    <a:srgbClr val="A70101"/>
                  </a:solidFill>
                  <a:latin typeface="+mj-lt"/>
                  <a:ea typeface="Lato"/>
                  <a:cs typeface="Lato"/>
                  <a:sym typeface="Lato"/>
                </a:rPr>
                <a:t>Post-Trade Activities</a:t>
              </a:r>
              <a:endParaRPr sz="1100">
                <a:solidFill>
                  <a:srgbClr val="A70101"/>
                </a:solidFill>
                <a:latin typeface="+mj-lt"/>
                <a:ea typeface="Lato"/>
                <a:cs typeface="Lato"/>
                <a:sym typeface="Lato"/>
              </a:endParaRPr>
            </a:p>
          </p:txBody>
        </p:sp>
        <p:sp>
          <p:nvSpPr>
            <p:cNvPr id="15" name="Google Shape;220;p7">
              <a:extLst>
                <a:ext uri="{FF2B5EF4-FFF2-40B4-BE49-F238E27FC236}">
                  <a16:creationId xmlns:a16="http://schemas.microsoft.com/office/drawing/2014/main" id="{7FC48F12-D1C8-0697-5D91-61CAC66D68CF}"/>
                </a:ext>
              </a:extLst>
            </p:cNvPr>
            <p:cNvSpPr txBox="1"/>
            <p:nvPr/>
          </p:nvSpPr>
          <p:spPr>
            <a:xfrm>
              <a:off x="1039091" y="3826464"/>
              <a:ext cx="1166863" cy="492797"/>
            </a:xfrm>
            <a:prstGeom prst="rect">
              <a:avLst/>
            </a:prstGeom>
            <a:noFill/>
            <a:ln>
              <a:noFill/>
            </a:ln>
          </p:spPr>
          <p:txBody>
            <a:bodyPr spcFirstLastPara="1" wrap="square" lIns="91425" tIns="45700" rIns="91425" bIns="45700" anchor="t" anchorCtr="0">
              <a:noAutofit/>
            </a:bodyPr>
            <a:lstStyle/>
            <a:p>
              <a:pPr algn="r">
                <a:buSzPts val="1100"/>
              </a:pPr>
              <a:r>
                <a:rPr lang="en" sz="1100">
                  <a:solidFill>
                    <a:srgbClr val="7F7F7F"/>
                  </a:solidFill>
                  <a:latin typeface="+mj-lt"/>
                  <a:ea typeface="Lato"/>
                  <a:cs typeface="Lato"/>
                  <a:sym typeface="Lato"/>
                </a:rPr>
                <a:t>Cash Deposit/</a:t>
              </a:r>
              <a:endParaRPr sz="1100">
                <a:solidFill>
                  <a:srgbClr val="7F7F7F"/>
                </a:solidFill>
                <a:latin typeface="+mj-lt"/>
                <a:ea typeface="Lato"/>
                <a:cs typeface="Lato"/>
                <a:sym typeface="Lato"/>
              </a:endParaRPr>
            </a:p>
            <a:p>
              <a:pPr algn="r">
                <a:buSzPts val="1100"/>
              </a:pPr>
              <a:r>
                <a:rPr lang="en" sz="1100">
                  <a:solidFill>
                    <a:srgbClr val="7F7F7F"/>
                  </a:solidFill>
                  <a:latin typeface="+mj-lt"/>
                  <a:ea typeface="Lato"/>
                  <a:cs typeface="Lato"/>
                  <a:sym typeface="Lato"/>
                </a:rPr>
                <a:t>Withdrawal</a:t>
              </a:r>
              <a:endParaRPr sz="1100">
                <a:solidFill>
                  <a:srgbClr val="7F7F7F"/>
                </a:solidFill>
                <a:latin typeface="+mj-lt"/>
                <a:ea typeface="Lato"/>
                <a:cs typeface="Lato"/>
                <a:sym typeface="Lato"/>
              </a:endParaRPr>
            </a:p>
          </p:txBody>
        </p:sp>
        <p:sp>
          <p:nvSpPr>
            <p:cNvPr id="16" name="Google Shape;221;p7">
              <a:extLst>
                <a:ext uri="{FF2B5EF4-FFF2-40B4-BE49-F238E27FC236}">
                  <a16:creationId xmlns:a16="http://schemas.microsoft.com/office/drawing/2014/main" id="{B95F2DF2-CEC5-587A-8FCA-053D590DBD4B}"/>
                </a:ext>
              </a:extLst>
            </p:cNvPr>
            <p:cNvSpPr txBox="1"/>
            <p:nvPr/>
          </p:nvSpPr>
          <p:spPr>
            <a:xfrm>
              <a:off x="6506947" y="3807395"/>
              <a:ext cx="1183546" cy="492797"/>
            </a:xfrm>
            <a:prstGeom prst="rect">
              <a:avLst/>
            </a:prstGeom>
            <a:noFill/>
            <a:ln>
              <a:noFill/>
            </a:ln>
          </p:spPr>
          <p:txBody>
            <a:bodyPr spcFirstLastPara="1" wrap="square" lIns="91425" tIns="45700" rIns="91425" bIns="45700" anchor="t" anchorCtr="0">
              <a:noAutofit/>
            </a:bodyPr>
            <a:lstStyle/>
            <a:p>
              <a:pPr>
                <a:buSzPts val="1100"/>
              </a:pPr>
              <a:r>
                <a:rPr lang="en" sz="1100">
                  <a:solidFill>
                    <a:srgbClr val="7F7F7F"/>
                  </a:solidFill>
                  <a:latin typeface="+mj-lt"/>
                  <a:ea typeface="Lato"/>
                  <a:cs typeface="Lato"/>
                  <a:sym typeface="Lato"/>
                </a:rPr>
                <a:t>Cash Deposit/</a:t>
              </a:r>
              <a:endParaRPr sz="1100">
                <a:solidFill>
                  <a:srgbClr val="7F7F7F"/>
                </a:solidFill>
                <a:latin typeface="+mj-lt"/>
                <a:ea typeface="Lato"/>
                <a:cs typeface="Lato"/>
                <a:sym typeface="Lato"/>
              </a:endParaRPr>
            </a:p>
            <a:p>
              <a:pPr>
                <a:buSzPts val="1100"/>
              </a:pPr>
              <a:r>
                <a:rPr lang="en" sz="1100">
                  <a:solidFill>
                    <a:srgbClr val="7F7F7F"/>
                  </a:solidFill>
                  <a:latin typeface="+mj-lt"/>
                  <a:ea typeface="Lato"/>
                  <a:cs typeface="Lato"/>
                  <a:sym typeface="Lato"/>
                </a:rPr>
                <a:t>Withdrawal</a:t>
              </a:r>
              <a:endParaRPr sz="1100">
                <a:solidFill>
                  <a:srgbClr val="7F7F7F"/>
                </a:solidFill>
                <a:latin typeface="+mj-lt"/>
                <a:ea typeface="Lato"/>
                <a:cs typeface="Lato"/>
                <a:sym typeface="Lato"/>
              </a:endParaRPr>
            </a:p>
          </p:txBody>
        </p:sp>
        <p:sp>
          <p:nvSpPr>
            <p:cNvPr id="17" name="Google Shape;223;p7">
              <a:extLst>
                <a:ext uri="{FF2B5EF4-FFF2-40B4-BE49-F238E27FC236}">
                  <a16:creationId xmlns:a16="http://schemas.microsoft.com/office/drawing/2014/main" id="{3EF93427-EB5A-4F00-7BEF-BF6DDB205D71}"/>
                </a:ext>
              </a:extLst>
            </p:cNvPr>
            <p:cNvSpPr txBox="1"/>
            <p:nvPr/>
          </p:nvSpPr>
          <p:spPr>
            <a:xfrm>
              <a:off x="3963625" y="3478222"/>
              <a:ext cx="749782" cy="329173"/>
            </a:xfrm>
            <a:prstGeom prst="rect">
              <a:avLst/>
            </a:prstGeom>
            <a:noFill/>
            <a:ln>
              <a:noFill/>
            </a:ln>
          </p:spPr>
          <p:txBody>
            <a:bodyPr spcFirstLastPara="1" wrap="square" lIns="91425" tIns="91425" rIns="91425" bIns="91425" anchor="t" anchorCtr="0">
              <a:noAutofit/>
            </a:bodyPr>
            <a:lstStyle/>
            <a:p>
              <a:pPr algn="ctr">
                <a:buSzPts val="1000"/>
              </a:pPr>
              <a:r>
                <a:rPr lang="en" sz="1000" b="1">
                  <a:solidFill>
                    <a:srgbClr val="A70101"/>
                  </a:solidFill>
                  <a:latin typeface="+mj-lt"/>
                  <a:ea typeface="Lato"/>
                  <a:cs typeface="Lato"/>
                  <a:sym typeface="Lato"/>
                </a:rPr>
                <a:t>SWIFT</a:t>
              </a:r>
              <a:endParaRPr sz="1000" b="1">
                <a:solidFill>
                  <a:srgbClr val="A70101"/>
                </a:solidFill>
                <a:latin typeface="+mj-lt"/>
                <a:ea typeface="Lato"/>
                <a:cs typeface="Lato"/>
                <a:sym typeface="Lato"/>
              </a:endParaRPr>
            </a:p>
          </p:txBody>
        </p:sp>
        <p:sp>
          <p:nvSpPr>
            <p:cNvPr id="18" name="Google Shape;224;p7">
              <a:extLst>
                <a:ext uri="{FF2B5EF4-FFF2-40B4-BE49-F238E27FC236}">
                  <a16:creationId xmlns:a16="http://schemas.microsoft.com/office/drawing/2014/main" id="{7F9C8F8E-496F-968E-6D2B-9FD880A1CC57}"/>
                </a:ext>
              </a:extLst>
            </p:cNvPr>
            <p:cNvSpPr/>
            <p:nvPr/>
          </p:nvSpPr>
          <p:spPr>
            <a:xfrm>
              <a:off x="3672614" y="3925182"/>
              <a:ext cx="1355832" cy="637491"/>
            </a:xfrm>
            <a:prstGeom prst="roundRect">
              <a:avLst>
                <a:gd name="adj" fmla="val 16667"/>
              </a:avLst>
            </a:prstGeom>
            <a:solidFill>
              <a:srgbClr val="D8D8D8"/>
            </a:solidFill>
            <a:ln>
              <a:noFill/>
            </a:ln>
            <a:effectLst>
              <a:outerShdw blurRad="76200" sy="23000" kx="1200090" algn="br" rotWithShape="0">
                <a:srgbClr val="000000">
                  <a:alpha val="20000"/>
                </a:srgbClr>
              </a:outerShdw>
            </a:effectLst>
          </p:spPr>
          <p:txBody>
            <a:bodyPr spcFirstLastPara="1" wrap="square" lIns="91425" tIns="91425" rIns="91425" bIns="91425" anchor="ctr" anchorCtr="0">
              <a:noAutofit/>
            </a:bodyPr>
            <a:lstStyle/>
            <a:p>
              <a:pPr algn="ctr">
                <a:buSzPts val="900"/>
              </a:pPr>
              <a:r>
                <a:rPr lang="en" sz="1000" b="1">
                  <a:solidFill>
                    <a:prstClr val="black"/>
                  </a:solidFill>
                  <a:latin typeface="+mj-lt"/>
                  <a:ea typeface="Lato"/>
                  <a:cs typeface="Lato"/>
                  <a:sym typeface="Lato"/>
                </a:rPr>
                <a:t>Margin</a:t>
              </a:r>
              <a:r>
                <a:rPr lang="en" sz="1000" b="1" dirty="0">
                  <a:solidFill>
                    <a:prstClr val="black"/>
                  </a:solidFill>
                  <a:latin typeface="+mj-lt"/>
                  <a:ea typeface="Lato"/>
                  <a:cs typeface="Lato"/>
                  <a:sym typeface="Lato"/>
                </a:rPr>
                <a:t>/Collateral Accounts in Settlement Banks</a:t>
              </a:r>
              <a:endParaRPr sz="1000" b="1" dirty="0">
                <a:solidFill>
                  <a:prstClr val="black"/>
                </a:solidFill>
                <a:latin typeface="+mj-lt"/>
                <a:ea typeface="Lato"/>
                <a:cs typeface="Lato"/>
                <a:sym typeface="Lato"/>
              </a:endParaRPr>
            </a:p>
          </p:txBody>
        </p:sp>
        <p:sp>
          <p:nvSpPr>
            <p:cNvPr id="19" name="Google Shape;217;p7">
              <a:extLst>
                <a:ext uri="{FF2B5EF4-FFF2-40B4-BE49-F238E27FC236}">
                  <a16:creationId xmlns:a16="http://schemas.microsoft.com/office/drawing/2014/main" id="{D5B0027F-6C4C-247D-AA59-87EA5DC899B0}"/>
                </a:ext>
              </a:extLst>
            </p:cNvPr>
            <p:cNvSpPr/>
            <p:nvPr/>
          </p:nvSpPr>
          <p:spPr>
            <a:xfrm>
              <a:off x="1165079" y="2644221"/>
              <a:ext cx="902819" cy="487022"/>
            </a:xfrm>
            <a:prstGeom prst="roundRect">
              <a:avLst>
                <a:gd name="adj" fmla="val 16667"/>
              </a:avLst>
            </a:prstGeom>
            <a:solidFill>
              <a:srgbClr val="FFBB61"/>
            </a:solidFill>
            <a:ln>
              <a:noFill/>
            </a:ln>
            <a:effectLst>
              <a:outerShdw blurRad="76200" sy="23000" kx="1200090" algn="br" rotWithShape="0">
                <a:srgbClr val="000000">
                  <a:alpha val="20000"/>
                </a:srgbClr>
              </a:outerShdw>
            </a:effectLst>
          </p:spPr>
          <p:txBody>
            <a:bodyPr spcFirstLastPara="1" wrap="square" lIns="91425" tIns="91425" rIns="91425" bIns="91425" anchor="ctr" anchorCtr="0">
              <a:noAutofit/>
            </a:bodyPr>
            <a:lstStyle/>
            <a:p>
              <a:pPr algn="ctr">
                <a:buSzPts val="900"/>
              </a:pPr>
              <a:r>
                <a:rPr lang="en" sz="1000" b="1">
                  <a:solidFill>
                    <a:prstClr val="black"/>
                  </a:solidFill>
                  <a:latin typeface="+mj-lt"/>
                  <a:ea typeface="Lato"/>
                  <a:cs typeface="Lato"/>
                  <a:sym typeface="Lato"/>
                </a:rPr>
                <a:t>Clearing Member</a:t>
              </a:r>
              <a:endParaRPr sz="1000" b="1">
                <a:solidFill>
                  <a:prstClr val="black"/>
                </a:solidFill>
                <a:latin typeface="+mj-lt"/>
                <a:ea typeface="Lato"/>
                <a:cs typeface="Lato"/>
                <a:sym typeface="Lato"/>
              </a:endParaRPr>
            </a:p>
          </p:txBody>
        </p:sp>
        <p:sp>
          <p:nvSpPr>
            <p:cNvPr id="20" name="Google Shape;225;p7">
              <a:extLst>
                <a:ext uri="{FF2B5EF4-FFF2-40B4-BE49-F238E27FC236}">
                  <a16:creationId xmlns:a16="http://schemas.microsoft.com/office/drawing/2014/main" id="{D41C7B45-CBB2-854A-C883-D3333A81365A}"/>
                </a:ext>
              </a:extLst>
            </p:cNvPr>
            <p:cNvSpPr/>
            <p:nvPr/>
          </p:nvSpPr>
          <p:spPr>
            <a:xfrm>
              <a:off x="6647315" y="2642349"/>
              <a:ext cx="902819" cy="487022"/>
            </a:xfrm>
            <a:prstGeom prst="roundRect">
              <a:avLst>
                <a:gd name="adj" fmla="val 16667"/>
              </a:avLst>
            </a:prstGeom>
            <a:solidFill>
              <a:srgbClr val="FFBB61"/>
            </a:solidFill>
            <a:ln>
              <a:noFill/>
            </a:ln>
            <a:effectLst>
              <a:outerShdw blurRad="76200" sy="23000" kx="1200090" algn="br" rotWithShape="0">
                <a:srgbClr val="000000">
                  <a:alpha val="20000"/>
                </a:srgbClr>
              </a:outerShdw>
            </a:effectLst>
          </p:spPr>
          <p:txBody>
            <a:bodyPr spcFirstLastPara="1" wrap="square" lIns="91425" tIns="91425" rIns="91425" bIns="91425" anchor="ctr" anchorCtr="0">
              <a:noAutofit/>
            </a:bodyPr>
            <a:lstStyle/>
            <a:p>
              <a:pPr algn="ctr">
                <a:buSzPts val="900"/>
              </a:pPr>
              <a:r>
                <a:rPr lang="en" sz="1000" b="1">
                  <a:solidFill>
                    <a:prstClr val="black"/>
                  </a:solidFill>
                  <a:latin typeface="+mj-lt"/>
                  <a:ea typeface="Lato"/>
                  <a:cs typeface="Lato"/>
                  <a:sym typeface="Lato"/>
                </a:rPr>
                <a:t>Clearing Member</a:t>
              </a:r>
              <a:endParaRPr sz="1000" b="1">
                <a:solidFill>
                  <a:prstClr val="black"/>
                </a:solidFill>
                <a:latin typeface="+mj-lt"/>
                <a:ea typeface="Lato"/>
                <a:cs typeface="Lato"/>
                <a:sym typeface="Lato"/>
              </a:endParaRPr>
            </a:p>
          </p:txBody>
        </p:sp>
        <p:sp>
          <p:nvSpPr>
            <p:cNvPr id="21" name="Google Shape;226;p7">
              <a:extLst>
                <a:ext uri="{FF2B5EF4-FFF2-40B4-BE49-F238E27FC236}">
                  <a16:creationId xmlns:a16="http://schemas.microsoft.com/office/drawing/2014/main" id="{B68CF3EA-737B-5DB9-9A34-EE258879B5F9}"/>
                </a:ext>
              </a:extLst>
            </p:cNvPr>
            <p:cNvSpPr/>
            <p:nvPr/>
          </p:nvSpPr>
          <p:spPr>
            <a:xfrm>
              <a:off x="3917915" y="2659110"/>
              <a:ext cx="834482" cy="834482"/>
            </a:xfrm>
            <a:prstGeom prst="ellipse">
              <a:avLst/>
            </a:prstGeom>
            <a:solidFill>
              <a:srgbClr val="A7010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400"/>
                <a:buFontTx/>
                <a:buNone/>
                <a:tabLst/>
                <a:defRPr/>
              </a:pPr>
              <a:endParaRPr kumimoji="0" sz="1400" b="0" i="0" u="none" strike="noStrike" kern="0" cap="none" spc="0" normalizeH="0" baseline="0" noProof="0">
                <a:ln>
                  <a:noFill/>
                </a:ln>
                <a:solidFill>
                  <a:prstClr val="white"/>
                </a:solidFill>
                <a:effectLst/>
                <a:uLnTx/>
                <a:uFillTx/>
                <a:latin typeface="+mj-lt"/>
              </a:endParaRPr>
            </a:p>
          </p:txBody>
        </p:sp>
        <p:pic>
          <p:nvPicPr>
            <p:cNvPr id="22" name="Google Shape;227;p7">
              <a:extLst>
                <a:ext uri="{FF2B5EF4-FFF2-40B4-BE49-F238E27FC236}">
                  <a16:creationId xmlns:a16="http://schemas.microsoft.com/office/drawing/2014/main" id="{3BCE018F-C3CD-238C-ACF6-09A4834B2D14}"/>
                </a:ext>
              </a:extLst>
            </p:cNvPr>
            <p:cNvPicPr preferRelativeResize="0"/>
            <p:nvPr/>
          </p:nvPicPr>
          <p:blipFill rotWithShape="1">
            <a:blip r:embed="rId3">
              <a:alphaModFix/>
              <a:grayscl/>
            </a:blip>
            <a:srcRect/>
            <a:stretch/>
          </p:blipFill>
          <p:spPr>
            <a:xfrm>
              <a:off x="3991490" y="2893559"/>
              <a:ext cx="718142" cy="202591"/>
            </a:xfrm>
            <a:prstGeom prst="rect">
              <a:avLst/>
            </a:prstGeom>
            <a:noFill/>
            <a:ln>
              <a:noFill/>
            </a:ln>
          </p:spPr>
        </p:pic>
        <p:sp>
          <p:nvSpPr>
            <p:cNvPr id="23" name="Google Shape;228;p7">
              <a:extLst>
                <a:ext uri="{FF2B5EF4-FFF2-40B4-BE49-F238E27FC236}">
                  <a16:creationId xmlns:a16="http://schemas.microsoft.com/office/drawing/2014/main" id="{7740CD0B-3DB9-639C-6BC6-2DBE050D5FB5}"/>
                </a:ext>
              </a:extLst>
            </p:cNvPr>
            <p:cNvSpPr txBox="1"/>
            <p:nvPr/>
          </p:nvSpPr>
          <p:spPr>
            <a:xfrm>
              <a:off x="3885309" y="3036126"/>
              <a:ext cx="878115" cy="224903"/>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Tx/>
                <a:buSzPts val="1000"/>
                <a:buFontTx/>
                <a:buNone/>
                <a:tabLst/>
                <a:defRPr/>
              </a:pPr>
              <a:r>
                <a:rPr kumimoji="0" lang="en" sz="1000" b="1" i="0" u="none" strike="noStrike" kern="0" cap="none" spc="0" normalizeH="0" baseline="0" noProof="0">
                  <a:ln>
                    <a:noFill/>
                  </a:ln>
                  <a:solidFill>
                    <a:prstClr val="white"/>
                  </a:solidFill>
                  <a:effectLst/>
                  <a:uLnTx/>
                  <a:uFillTx/>
                  <a:latin typeface="+mj-lt"/>
                  <a:ea typeface="Lato"/>
                  <a:cs typeface="Lato"/>
                  <a:sym typeface="Lato"/>
                </a:rPr>
                <a:t>CLEARING </a:t>
              </a:r>
              <a:endParaRPr kumimoji="0" sz="1000" b="0" i="0" u="none" strike="noStrike" kern="0" cap="none" spc="0" normalizeH="0" baseline="0" noProof="0">
                <a:ln>
                  <a:noFill/>
                </a:ln>
                <a:solidFill>
                  <a:prstClr val="white"/>
                </a:solidFill>
                <a:effectLst/>
                <a:uLnTx/>
                <a:uFillTx/>
                <a:latin typeface="+mj-lt"/>
              </a:endParaRPr>
            </a:p>
          </p:txBody>
        </p:sp>
        <p:sp>
          <p:nvSpPr>
            <p:cNvPr id="24" name="Google Shape;229;p7">
              <a:extLst>
                <a:ext uri="{FF2B5EF4-FFF2-40B4-BE49-F238E27FC236}">
                  <a16:creationId xmlns:a16="http://schemas.microsoft.com/office/drawing/2014/main" id="{C692A1A3-0A24-D683-6BF6-0F6E35D6C153}"/>
                </a:ext>
              </a:extLst>
            </p:cNvPr>
            <p:cNvSpPr txBox="1"/>
            <p:nvPr/>
          </p:nvSpPr>
          <p:spPr>
            <a:xfrm>
              <a:off x="3949465" y="2169445"/>
              <a:ext cx="749782" cy="329173"/>
            </a:xfrm>
            <a:prstGeom prst="rect">
              <a:avLst/>
            </a:prstGeom>
            <a:noFill/>
            <a:ln>
              <a:noFill/>
            </a:ln>
          </p:spPr>
          <p:txBody>
            <a:bodyPr spcFirstLastPara="1" wrap="square" lIns="91425" tIns="91425" rIns="91425" bIns="91425" anchor="t" anchorCtr="0">
              <a:noAutofit/>
            </a:bodyPr>
            <a:lstStyle/>
            <a:p>
              <a:pPr algn="ctr">
                <a:buSzPts val="1000"/>
              </a:pPr>
              <a:r>
                <a:rPr lang="en" sz="1000" b="1">
                  <a:solidFill>
                    <a:srgbClr val="A70101"/>
                  </a:solidFill>
                  <a:latin typeface="+mj-lt"/>
                  <a:ea typeface="Lato"/>
                  <a:cs typeface="Lato"/>
                  <a:sym typeface="Lato"/>
                </a:rPr>
                <a:t>TRADE</a:t>
              </a:r>
              <a:endParaRPr sz="1000" b="1">
                <a:solidFill>
                  <a:srgbClr val="A70101"/>
                </a:solidFill>
                <a:latin typeface="+mj-lt"/>
                <a:ea typeface="Lato"/>
                <a:cs typeface="Lato"/>
                <a:sym typeface="Lato"/>
              </a:endParaRPr>
            </a:p>
          </p:txBody>
        </p:sp>
        <p:cxnSp>
          <p:nvCxnSpPr>
            <p:cNvPr id="25" name="Google Shape;230;p7">
              <a:extLst>
                <a:ext uri="{FF2B5EF4-FFF2-40B4-BE49-F238E27FC236}">
                  <a16:creationId xmlns:a16="http://schemas.microsoft.com/office/drawing/2014/main" id="{DD9FA748-704E-9956-78CF-8FADD95AF9AD}"/>
                </a:ext>
              </a:extLst>
            </p:cNvPr>
            <p:cNvCxnSpPr>
              <a:stCxn id="19" idx="2"/>
              <a:endCxn id="18" idx="1"/>
            </p:cNvCxnSpPr>
            <p:nvPr/>
          </p:nvCxnSpPr>
          <p:spPr>
            <a:xfrm rot="16200000" flipH="1">
              <a:off x="2088271" y="2659461"/>
              <a:ext cx="1112642" cy="2056207"/>
            </a:xfrm>
            <a:prstGeom prst="curvedConnector2">
              <a:avLst/>
            </a:prstGeom>
            <a:noFill/>
            <a:ln w="25400" cap="flat" cmpd="sng">
              <a:solidFill>
                <a:srgbClr val="A5A5A5"/>
              </a:solidFill>
              <a:prstDash val="dash"/>
              <a:round/>
              <a:headEnd type="triangle" w="med" len="med"/>
              <a:tailEnd type="triangle" w="med" len="med"/>
            </a:ln>
          </p:spPr>
        </p:cxnSp>
        <p:cxnSp>
          <p:nvCxnSpPr>
            <p:cNvPr id="26" name="Google Shape;231;p7">
              <a:extLst>
                <a:ext uri="{FF2B5EF4-FFF2-40B4-BE49-F238E27FC236}">
                  <a16:creationId xmlns:a16="http://schemas.microsoft.com/office/drawing/2014/main" id="{E101EB07-0F3A-5F76-6B3B-915AA6154F4A}"/>
                </a:ext>
              </a:extLst>
            </p:cNvPr>
            <p:cNvCxnSpPr>
              <a:stCxn id="20" idx="2"/>
              <a:endCxn id="18" idx="3"/>
            </p:cNvCxnSpPr>
            <p:nvPr/>
          </p:nvCxnSpPr>
          <p:spPr>
            <a:xfrm rot="5400000">
              <a:off x="5506279" y="2651493"/>
              <a:ext cx="1114567" cy="2070323"/>
            </a:xfrm>
            <a:prstGeom prst="curvedConnector2">
              <a:avLst/>
            </a:prstGeom>
            <a:noFill/>
            <a:ln w="25400" cap="flat" cmpd="sng">
              <a:solidFill>
                <a:srgbClr val="A5A5A5"/>
              </a:solidFill>
              <a:prstDash val="dash"/>
              <a:round/>
              <a:headEnd type="triangle" w="med" len="med"/>
              <a:tailEnd type="triangle" w="med" len="med"/>
            </a:ln>
          </p:spPr>
        </p:cxnSp>
        <p:sp>
          <p:nvSpPr>
            <p:cNvPr id="27" name="Google Shape;232;p7">
              <a:extLst>
                <a:ext uri="{FF2B5EF4-FFF2-40B4-BE49-F238E27FC236}">
                  <a16:creationId xmlns:a16="http://schemas.microsoft.com/office/drawing/2014/main" id="{B00EA7BB-42D2-DB25-EF02-AA4B2E0A0359}"/>
                </a:ext>
              </a:extLst>
            </p:cNvPr>
            <p:cNvSpPr/>
            <p:nvPr/>
          </p:nvSpPr>
          <p:spPr>
            <a:xfrm>
              <a:off x="1163687" y="1494087"/>
              <a:ext cx="902819" cy="487022"/>
            </a:xfrm>
            <a:prstGeom prst="roundRect">
              <a:avLst>
                <a:gd name="adj" fmla="val 16667"/>
              </a:avLst>
            </a:prstGeom>
            <a:solidFill>
              <a:srgbClr val="808080"/>
            </a:solidFill>
            <a:ln>
              <a:noFill/>
            </a:ln>
            <a:effectLst>
              <a:outerShdw blurRad="76200" sy="23000" kx="1200090" algn="br" rotWithShape="0">
                <a:srgbClr val="000000">
                  <a:alpha val="20000"/>
                </a:srgbClr>
              </a:outerShdw>
            </a:effectLst>
          </p:spPr>
          <p:txBody>
            <a:bodyPr spcFirstLastPara="1" wrap="square" lIns="91425" tIns="91425" rIns="91425" bIns="91425" anchor="ctr" anchorCtr="0">
              <a:noAutofit/>
            </a:bodyPr>
            <a:lstStyle/>
            <a:p>
              <a:pPr algn="ctr">
                <a:buSzPts val="900"/>
              </a:pPr>
              <a:r>
                <a:rPr lang="en" sz="1000" b="1">
                  <a:solidFill>
                    <a:srgbClr val="FFFFFF"/>
                  </a:solidFill>
                  <a:latin typeface="+mj-lt"/>
                  <a:ea typeface="Lato"/>
                  <a:cs typeface="Lato"/>
                  <a:sym typeface="Lato"/>
                </a:rPr>
                <a:t>BUYER</a:t>
              </a:r>
              <a:endParaRPr sz="1000" b="1">
                <a:solidFill>
                  <a:srgbClr val="FFFFFF"/>
                </a:solidFill>
                <a:latin typeface="+mj-lt"/>
                <a:ea typeface="Lato"/>
                <a:cs typeface="Lato"/>
                <a:sym typeface="Lato"/>
              </a:endParaRPr>
            </a:p>
          </p:txBody>
        </p:sp>
        <p:cxnSp>
          <p:nvCxnSpPr>
            <p:cNvPr id="28" name="Google Shape;233;p7">
              <a:extLst>
                <a:ext uri="{FF2B5EF4-FFF2-40B4-BE49-F238E27FC236}">
                  <a16:creationId xmlns:a16="http://schemas.microsoft.com/office/drawing/2014/main" id="{231947CC-E5CE-0EB0-5FCD-3F64A2DC9E7E}"/>
                </a:ext>
              </a:extLst>
            </p:cNvPr>
            <p:cNvCxnSpPr/>
            <p:nvPr/>
          </p:nvCxnSpPr>
          <p:spPr>
            <a:xfrm>
              <a:off x="4880831" y="2897639"/>
              <a:ext cx="1721580" cy="4812"/>
            </a:xfrm>
            <a:prstGeom prst="straightConnector1">
              <a:avLst/>
            </a:prstGeom>
            <a:noFill/>
            <a:ln w="22225" cap="flat" cmpd="sng">
              <a:solidFill>
                <a:srgbClr val="A70101"/>
              </a:solidFill>
              <a:prstDash val="solid"/>
              <a:round/>
              <a:headEnd type="triangle" w="med" len="med"/>
              <a:tailEnd type="triangle" w="med" len="med"/>
            </a:ln>
          </p:spPr>
        </p:cxnSp>
        <p:sp>
          <p:nvSpPr>
            <p:cNvPr id="29" name="Google Shape;234;p7">
              <a:extLst>
                <a:ext uri="{FF2B5EF4-FFF2-40B4-BE49-F238E27FC236}">
                  <a16:creationId xmlns:a16="http://schemas.microsoft.com/office/drawing/2014/main" id="{81E25216-6295-1E27-C5F3-958E21FD72D9}"/>
                </a:ext>
              </a:extLst>
            </p:cNvPr>
            <p:cNvSpPr/>
            <p:nvPr/>
          </p:nvSpPr>
          <p:spPr>
            <a:xfrm>
              <a:off x="6647315" y="1486280"/>
              <a:ext cx="902819" cy="487022"/>
            </a:xfrm>
            <a:prstGeom prst="roundRect">
              <a:avLst>
                <a:gd name="adj" fmla="val 16667"/>
              </a:avLst>
            </a:prstGeom>
            <a:solidFill>
              <a:srgbClr val="808080"/>
            </a:solidFill>
            <a:ln>
              <a:noFill/>
            </a:ln>
            <a:effectLst>
              <a:outerShdw blurRad="76200" sy="23000" kx="1200090" algn="br" rotWithShape="0">
                <a:srgbClr val="000000">
                  <a:alpha val="20000"/>
                </a:srgbClr>
              </a:outerShdw>
            </a:effectLst>
          </p:spPr>
          <p:txBody>
            <a:bodyPr spcFirstLastPara="1" wrap="square" lIns="91425" tIns="91425" rIns="91425" bIns="91425" anchor="ctr" anchorCtr="0">
              <a:noAutofit/>
            </a:bodyPr>
            <a:lstStyle/>
            <a:p>
              <a:pPr algn="ctr">
                <a:buSzPts val="900"/>
              </a:pPr>
              <a:r>
                <a:rPr lang="en" sz="1000" b="1">
                  <a:solidFill>
                    <a:srgbClr val="FFFFFF"/>
                  </a:solidFill>
                  <a:latin typeface="+mj-lt"/>
                  <a:ea typeface="Lato"/>
                  <a:cs typeface="Lato"/>
                  <a:sym typeface="Lato"/>
                </a:rPr>
                <a:t>SELLER</a:t>
              </a:r>
              <a:endParaRPr sz="1000" b="1">
                <a:solidFill>
                  <a:srgbClr val="FFFFFF"/>
                </a:solidFill>
                <a:latin typeface="+mj-lt"/>
                <a:ea typeface="Lato"/>
                <a:cs typeface="Lato"/>
                <a:sym typeface="Lato"/>
              </a:endParaRPr>
            </a:p>
          </p:txBody>
        </p:sp>
        <p:pic>
          <p:nvPicPr>
            <p:cNvPr id="30" name="Google Shape;235;p7">
              <a:extLst>
                <a:ext uri="{FF2B5EF4-FFF2-40B4-BE49-F238E27FC236}">
                  <a16:creationId xmlns:a16="http://schemas.microsoft.com/office/drawing/2014/main" id="{647282C0-EE45-5EAE-CE3F-10FA9E9CCA0D}"/>
                </a:ext>
              </a:extLst>
            </p:cNvPr>
            <p:cNvPicPr preferRelativeResize="0"/>
            <p:nvPr/>
          </p:nvPicPr>
          <p:blipFill rotWithShape="1">
            <a:blip r:embed="rId3">
              <a:alphaModFix/>
              <a:grayscl/>
            </a:blip>
            <a:srcRect/>
            <a:stretch/>
          </p:blipFill>
          <p:spPr>
            <a:xfrm>
              <a:off x="3973573" y="1168116"/>
              <a:ext cx="796949" cy="224829"/>
            </a:xfrm>
            <a:prstGeom prst="rect">
              <a:avLst/>
            </a:prstGeom>
            <a:noFill/>
            <a:ln>
              <a:noFill/>
            </a:ln>
          </p:spPr>
        </p:pic>
        <p:cxnSp>
          <p:nvCxnSpPr>
            <p:cNvPr id="31" name="Google Shape;236;p7">
              <a:extLst>
                <a:ext uri="{FF2B5EF4-FFF2-40B4-BE49-F238E27FC236}">
                  <a16:creationId xmlns:a16="http://schemas.microsoft.com/office/drawing/2014/main" id="{FE6DDB43-6674-EC46-8CAF-60553CEA870A}"/>
                </a:ext>
              </a:extLst>
            </p:cNvPr>
            <p:cNvCxnSpPr>
              <a:stCxn id="29" idx="1"/>
            </p:cNvCxnSpPr>
            <p:nvPr/>
          </p:nvCxnSpPr>
          <p:spPr>
            <a:xfrm rot="10800000">
              <a:off x="4747674" y="1728187"/>
              <a:ext cx="1899641" cy="1604"/>
            </a:xfrm>
            <a:prstGeom prst="straightConnector1">
              <a:avLst/>
            </a:prstGeom>
            <a:noFill/>
            <a:ln w="25400" cap="flat" cmpd="sng">
              <a:solidFill>
                <a:srgbClr val="808080"/>
              </a:solidFill>
              <a:prstDash val="solid"/>
              <a:round/>
              <a:headEnd type="none" w="sm" len="sm"/>
              <a:tailEnd type="triangle" w="med" len="med"/>
            </a:ln>
          </p:spPr>
        </p:cxnSp>
        <p:sp>
          <p:nvSpPr>
            <p:cNvPr id="32" name="Google Shape;237;p7">
              <a:extLst>
                <a:ext uri="{FF2B5EF4-FFF2-40B4-BE49-F238E27FC236}">
                  <a16:creationId xmlns:a16="http://schemas.microsoft.com/office/drawing/2014/main" id="{40922441-C421-E562-7550-C910CC1514B7}"/>
                </a:ext>
              </a:extLst>
            </p:cNvPr>
            <p:cNvSpPr txBox="1"/>
            <p:nvPr/>
          </p:nvSpPr>
          <p:spPr>
            <a:xfrm>
              <a:off x="4891008" y="1278252"/>
              <a:ext cx="1467481" cy="475472"/>
            </a:xfrm>
            <a:prstGeom prst="rect">
              <a:avLst/>
            </a:prstGeom>
            <a:noFill/>
            <a:ln>
              <a:noFill/>
            </a:ln>
          </p:spPr>
          <p:txBody>
            <a:bodyPr spcFirstLastPara="1" wrap="square" lIns="91425" tIns="45700" rIns="91425" bIns="45700" anchor="t" anchorCtr="0">
              <a:noAutofit/>
            </a:bodyPr>
            <a:lstStyle/>
            <a:p>
              <a:pPr algn="ctr">
                <a:buSzPts val="1100"/>
              </a:pPr>
              <a:r>
                <a:rPr lang="en" sz="1100" dirty="0">
                  <a:latin typeface="+mj-lt"/>
                  <a:ea typeface="Lato"/>
                  <a:cs typeface="Lato"/>
                  <a:sym typeface="Lato"/>
                </a:rPr>
                <a:t>Places Order </a:t>
              </a:r>
              <a:br>
                <a:rPr lang="en" sz="1100" dirty="0">
                  <a:latin typeface="+mj-lt"/>
                  <a:ea typeface="Lato"/>
                  <a:cs typeface="Lato"/>
                  <a:sym typeface="Lato"/>
                </a:rPr>
              </a:br>
              <a:r>
                <a:rPr lang="en" sz="1100" dirty="0">
                  <a:latin typeface="+mj-lt"/>
                  <a:ea typeface="Lato"/>
                  <a:cs typeface="Lato"/>
                  <a:sym typeface="Lato"/>
                </a:rPr>
                <a:t>and Trade Details</a:t>
              </a:r>
              <a:endParaRPr sz="1100" dirty="0">
                <a:latin typeface="+mj-lt"/>
                <a:ea typeface="Lato"/>
                <a:cs typeface="Lato"/>
                <a:sym typeface="Lato"/>
              </a:endParaRPr>
            </a:p>
            <a:p>
              <a:pPr algn="ctr">
                <a:buSzPts val="1100"/>
              </a:pPr>
              <a:endParaRPr sz="1100" dirty="0">
                <a:solidFill>
                  <a:srgbClr val="0D698B"/>
                </a:solidFill>
                <a:latin typeface="+mj-lt"/>
                <a:ea typeface="Lato"/>
                <a:cs typeface="Lato"/>
                <a:sym typeface="Lato"/>
              </a:endParaRPr>
            </a:p>
          </p:txBody>
        </p:sp>
        <p:sp>
          <p:nvSpPr>
            <p:cNvPr id="33" name="Google Shape;240;p7">
              <a:extLst>
                <a:ext uri="{FF2B5EF4-FFF2-40B4-BE49-F238E27FC236}">
                  <a16:creationId xmlns:a16="http://schemas.microsoft.com/office/drawing/2014/main" id="{B7C64FF1-A203-A87B-A39D-862CA32150AB}"/>
                </a:ext>
              </a:extLst>
            </p:cNvPr>
            <p:cNvSpPr/>
            <p:nvPr/>
          </p:nvSpPr>
          <p:spPr>
            <a:xfrm>
              <a:off x="3887940" y="580827"/>
              <a:ext cx="902819" cy="487022"/>
            </a:xfrm>
            <a:prstGeom prst="roundRect">
              <a:avLst>
                <a:gd name="adj" fmla="val 16667"/>
              </a:avLst>
            </a:prstGeom>
            <a:solidFill>
              <a:srgbClr val="434343"/>
            </a:solidFill>
            <a:ln>
              <a:noFill/>
            </a:ln>
            <a:effectLst>
              <a:outerShdw blurRad="76200" sy="23000" kx="1200090" algn="br" rotWithShape="0">
                <a:srgbClr val="000000">
                  <a:alpha val="20000"/>
                </a:srgbClr>
              </a:outerShdw>
            </a:effectLst>
          </p:spPr>
          <p:txBody>
            <a:bodyPr spcFirstLastPara="1" wrap="square" lIns="91425" tIns="91425" rIns="91425" bIns="91425" anchor="ctr" anchorCtr="0">
              <a:noAutofit/>
            </a:bodyPr>
            <a:lstStyle/>
            <a:p>
              <a:pPr algn="ctr">
                <a:buSzPts val="900"/>
              </a:pPr>
              <a:r>
                <a:rPr lang="en" sz="1000" b="1">
                  <a:solidFill>
                    <a:srgbClr val="FFFFFF"/>
                  </a:solidFill>
                  <a:latin typeface="+mj-lt"/>
                  <a:ea typeface="Lato"/>
                  <a:cs typeface="Lato"/>
                  <a:sym typeface="Lato"/>
                </a:rPr>
                <a:t>Block/EFP Broker</a:t>
              </a:r>
              <a:endParaRPr sz="1000" b="1">
                <a:solidFill>
                  <a:srgbClr val="FFFFFF"/>
                </a:solidFill>
                <a:latin typeface="+mj-lt"/>
                <a:ea typeface="Lato"/>
                <a:cs typeface="Lato"/>
                <a:sym typeface="Lato"/>
              </a:endParaRPr>
            </a:p>
          </p:txBody>
        </p:sp>
        <p:cxnSp>
          <p:nvCxnSpPr>
            <p:cNvPr id="34" name="Google Shape;241;p7">
              <a:extLst>
                <a:ext uri="{FF2B5EF4-FFF2-40B4-BE49-F238E27FC236}">
                  <a16:creationId xmlns:a16="http://schemas.microsoft.com/office/drawing/2014/main" id="{A34EFEC3-8079-56C9-EA7E-3791003D6385}"/>
                </a:ext>
              </a:extLst>
            </p:cNvPr>
            <p:cNvCxnSpPr>
              <a:stCxn id="33" idx="1"/>
            </p:cNvCxnSpPr>
            <p:nvPr/>
          </p:nvCxnSpPr>
          <p:spPr>
            <a:xfrm flipH="1">
              <a:off x="2053427" y="824338"/>
              <a:ext cx="1834512" cy="674708"/>
            </a:xfrm>
            <a:prstGeom prst="straightConnector1">
              <a:avLst/>
            </a:prstGeom>
            <a:noFill/>
            <a:ln w="19050" cap="flat" cmpd="sng">
              <a:solidFill>
                <a:srgbClr val="808080"/>
              </a:solidFill>
              <a:prstDash val="solid"/>
              <a:round/>
              <a:headEnd type="triangle" w="med" len="med"/>
              <a:tailEnd type="triangle" w="med" len="med"/>
            </a:ln>
          </p:spPr>
        </p:cxnSp>
        <p:cxnSp>
          <p:nvCxnSpPr>
            <p:cNvPr id="35" name="Google Shape;242;p7">
              <a:extLst>
                <a:ext uri="{FF2B5EF4-FFF2-40B4-BE49-F238E27FC236}">
                  <a16:creationId xmlns:a16="http://schemas.microsoft.com/office/drawing/2014/main" id="{4440626B-7D5B-8B72-ACCE-18FBC188F387}"/>
                </a:ext>
              </a:extLst>
            </p:cNvPr>
            <p:cNvCxnSpPr>
              <a:stCxn id="33" idx="3"/>
            </p:cNvCxnSpPr>
            <p:nvPr/>
          </p:nvCxnSpPr>
          <p:spPr>
            <a:xfrm>
              <a:off x="4790758" y="824338"/>
              <a:ext cx="1872049" cy="679841"/>
            </a:xfrm>
            <a:prstGeom prst="straightConnector1">
              <a:avLst/>
            </a:prstGeom>
            <a:noFill/>
            <a:ln w="19050" cap="flat" cmpd="sng">
              <a:solidFill>
                <a:srgbClr val="808080"/>
              </a:solidFill>
              <a:prstDash val="solid"/>
              <a:round/>
              <a:headEnd type="triangle" w="med" len="med"/>
              <a:tailEnd type="triangle" w="med" len="med"/>
            </a:ln>
          </p:spPr>
        </p:cxnSp>
        <p:sp>
          <p:nvSpPr>
            <p:cNvPr id="36" name="Google Shape;243;p7">
              <a:extLst>
                <a:ext uri="{FF2B5EF4-FFF2-40B4-BE49-F238E27FC236}">
                  <a16:creationId xmlns:a16="http://schemas.microsoft.com/office/drawing/2014/main" id="{2B451B85-0418-DAA4-C734-44BE82ECF2AC}"/>
                </a:ext>
              </a:extLst>
            </p:cNvPr>
            <p:cNvSpPr/>
            <p:nvPr/>
          </p:nvSpPr>
          <p:spPr>
            <a:xfrm>
              <a:off x="3906713" y="1360894"/>
              <a:ext cx="834482" cy="834482"/>
            </a:xfrm>
            <a:prstGeom prst="ellipse">
              <a:avLst/>
            </a:prstGeom>
            <a:solidFill>
              <a:srgbClr val="A7010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Pts val="1400"/>
                <a:buFontTx/>
                <a:buNone/>
                <a:tabLst/>
                <a:defRPr/>
              </a:pPr>
              <a:endParaRPr kumimoji="0" sz="1400" b="0" i="0" u="none" strike="noStrike" kern="0" cap="none" spc="0" normalizeH="0" baseline="0" noProof="0">
                <a:ln>
                  <a:noFill/>
                </a:ln>
                <a:solidFill>
                  <a:prstClr val="white"/>
                </a:solidFill>
                <a:effectLst/>
                <a:uLnTx/>
                <a:uFillTx/>
                <a:latin typeface="+mj-lt"/>
              </a:endParaRPr>
            </a:p>
          </p:txBody>
        </p:sp>
        <p:pic>
          <p:nvPicPr>
            <p:cNvPr id="37" name="Google Shape;244;p7">
              <a:extLst>
                <a:ext uri="{FF2B5EF4-FFF2-40B4-BE49-F238E27FC236}">
                  <a16:creationId xmlns:a16="http://schemas.microsoft.com/office/drawing/2014/main" id="{D66A93FC-A243-BC08-8AE6-C6CA58BBFAD2}"/>
                </a:ext>
              </a:extLst>
            </p:cNvPr>
            <p:cNvPicPr preferRelativeResize="0"/>
            <p:nvPr/>
          </p:nvPicPr>
          <p:blipFill rotWithShape="1">
            <a:blip r:embed="rId3">
              <a:alphaModFix/>
              <a:grayscl/>
            </a:blip>
            <a:srcRect/>
            <a:stretch/>
          </p:blipFill>
          <p:spPr>
            <a:xfrm>
              <a:off x="3980288" y="1595342"/>
              <a:ext cx="718142" cy="202591"/>
            </a:xfrm>
            <a:prstGeom prst="rect">
              <a:avLst/>
            </a:prstGeom>
            <a:noFill/>
            <a:ln>
              <a:noFill/>
            </a:ln>
          </p:spPr>
        </p:pic>
        <p:sp>
          <p:nvSpPr>
            <p:cNvPr id="38" name="Google Shape;245;p7">
              <a:extLst>
                <a:ext uri="{FF2B5EF4-FFF2-40B4-BE49-F238E27FC236}">
                  <a16:creationId xmlns:a16="http://schemas.microsoft.com/office/drawing/2014/main" id="{9FFDDBFF-7D91-02FD-5FB3-9B4AD52F1BCF}"/>
                </a:ext>
              </a:extLst>
            </p:cNvPr>
            <p:cNvSpPr txBox="1"/>
            <p:nvPr/>
          </p:nvSpPr>
          <p:spPr>
            <a:xfrm>
              <a:off x="3813524" y="1751010"/>
              <a:ext cx="1020885" cy="224903"/>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Tx/>
                <a:buSzPts val="1000"/>
                <a:buFontTx/>
                <a:buNone/>
                <a:tabLst/>
                <a:defRPr/>
              </a:pPr>
              <a:r>
                <a:rPr kumimoji="0" lang="en" sz="1000" b="1" i="0" u="none" strike="noStrike" kern="0" cap="none" spc="0" normalizeH="0" baseline="0" noProof="0" dirty="0">
                  <a:ln>
                    <a:noFill/>
                  </a:ln>
                  <a:solidFill>
                    <a:prstClr val="white"/>
                  </a:solidFill>
                  <a:effectLst/>
                  <a:uLnTx/>
                  <a:uFillTx/>
                  <a:latin typeface="+mj-lt"/>
                  <a:ea typeface="Lato"/>
                  <a:cs typeface="Lato"/>
                  <a:sym typeface="Lato"/>
                </a:rPr>
                <a:t>EXCHANGE</a:t>
              </a:r>
              <a:endParaRPr kumimoji="0" sz="1000" b="0" i="0" u="none" strike="noStrike" kern="0" cap="none" spc="0" normalizeH="0" baseline="0" noProof="0" dirty="0">
                <a:ln>
                  <a:noFill/>
                </a:ln>
                <a:solidFill>
                  <a:prstClr val="white"/>
                </a:solidFill>
                <a:effectLst/>
                <a:uLnTx/>
                <a:uFillTx/>
                <a:latin typeface="+mj-lt"/>
              </a:endParaRPr>
            </a:p>
          </p:txBody>
        </p:sp>
        <p:sp>
          <p:nvSpPr>
            <p:cNvPr id="39" name="Google Shape;246;p7">
              <a:extLst>
                <a:ext uri="{FF2B5EF4-FFF2-40B4-BE49-F238E27FC236}">
                  <a16:creationId xmlns:a16="http://schemas.microsoft.com/office/drawing/2014/main" id="{91FCDA69-E865-263F-15CF-D1A98EC1B803}"/>
                </a:ext>
              </a:extLst>
            </p:cNvPr>
            <p:cNvSpPr txBox="1"/>
            <p:nvPr/>
          </p:nvSpPr>
          <p:spPr>
            <a:xfrm>
              <a:off x="2160383" y="1296218"/>
              <a:ext cx="1467481" cy="475472"/>
            </a:xfrm>
            <a:prstGeom prst="rect">
              <a:avLst/>
            </a:prstGeom>
            <a:noFill/>
            <a:ln>
              <a:noFill/>
            </a:ln>
          </p:spPr>
          <p:txBody>
            <a:bodyPr spcFirstLastPara="1" wrap="square" lIns="91425" tIns="45700" rIns="91425" bIns="45700" anchor="t" anchorCtr="0">
              <a:noAutofit/>
            </a:bodyPr>
            <a:lstStyle/>
            <a:p>
              <a:pPr algn="ctr">
                <a:buSzPts val="1100"/>
              </a:pPr>
              <a:r>
                <a:rPr lang="en" sz="1100" dirty="0">
                  <a:latin typeface="+mj-lt"/>
                  <a:ea typeface="Lato"/>
                  <a:cs typeface="Lato"/>
                  <a:sym typeface="Lato"/>
                </a:rPr>
                <a:t>Places Order </a:t>
              </a:r>
              <a:br>
                <a:rPr lang="en" sz="1100" dirty="0">
                  <a:latin typeface="+mj-lt"/>
                  <a:ea typeface="Lato"/>
                  <a:cs typeface="Lato"/>
                  <a:sym typeface="Lato"/>
                </a:rPr>
              </a:br>
              <a:r>
                <a:rPr lang="en" sz="1100" dirty="0">
                  <a:latin typeface="+mj-lt"/>
                  <a:ea typeface="Lato"/>
                  <a:cs typeface="Lato"/>
                  <a:sym typeface="Lato"/>
                </a:rPr>
                <a:t>and Trade Details</a:t>
              </a:r>
              <a:endParaRPr sz="1100" dirty="0">
                <a:latin typeface="+mj-lt"/>
                <a:ea typeface="Lato"/>
                <a:cs typeface="Lato"/>
                <a:sym typeface="Lato"/>
              </a:endParaRPr>
            </a:p>
            <a:p>
              <a:pPr algn="ctr">
                <a:buSzPts val="1100"/>
              </a:pPr>
              <a:endParaRPr sz="1100" dirty="0">
                <a:solidFill>
                  <a:srgbClr val="0D698B"/>
                </a:solidFill>
                <a:latin typeface="+mj-lt"/>
                <a:ea typeface="Lato"/>
                <a:cs typeface="Lato"/>
                <a:sym typeface="Lato"/>
              </a:endParaRPr>
            </a:p>
          </p:txBody>
        </p:sp>
        <p:sp>
          <p:nvSpPr>
            <p:cNvPr id="40" name="Google Shape;247;p7">
              <a:extLst>
                <a:ext uri="{FF2B5EF4-FFF2-40B4-BE49-F238E27FC236}">
                  <a16:creationId xmlns:a16="http://schemas.microsoft.com/office/drawing/2014/main" id="{3A984EC1-A2DD-123E-1A3E-F8714551C1EF}"/>
                </a:ext>
              </a:extLst>
            </p:cNvPr>
            <p:cNvSpPr/>
            <p:nvPr/>
          </p:nvSpPr>
          <p:spPr>
            <a:xfrm>
              <a:off x="2114456" y="1962504"/>
              <a:ext cx="1670568" cy="713047"/>
            </a:xfrm>
            <a:custGeom>
              <a:avLst/>
              <a:gdLst/>
              <a:ahLst/>
              <a:cxnLst/>
              <a:rect l="l" t="t" r="r" b="b"/>
              <a:pathLst>
                <a:path w="62484" h="26670" extrusionOk="0">
                  <a:moveTo>
                    <a:pt x="0" y="0"/>
                  </a:moveTo>
                  <a:lnTo>
                    <a:pt x="62484" y="6858"/>
                  </a:lnTo>
                  <a:lnTo>
                    <a:pt x="762" y="26670"/>
                  </a:lnTo>
                </a:path>
              </a:pathLst>
            </a:custGeom>
            <a:noFill/>
            <a:ln w="28575" cap="flat" cmpd="sng">
              <a:solidFill>
                <a:srgbClr val="FFBB61"/>
              </a:solidFill>
              <a:prstDash val="solid"/>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latin typeface="+mj-lt"/>
              </a:endParaRPr>
            </a:p>
          </p:txBody>
        </p:sp>
        <p:sp>
          <p:nvSpPr>
            <p:cNvPr id="41" name="Google Shape;248;p7">
              <a:extLst>
                <a:ext uri="{FF2B5EF4-FFF2-40B4-BE49-F238E27FC236}">
                  <a16:creationId xmlns:a16="http://schemas.microsoft.com/office/drawing/2014/main" id="{9EC4CF4E-B226-7FC1-85CF-8934226C7C22}"/>
                </a:ext>
              </a:extLst>
            </p:cNvPr>
            <p:cNvSpPr txBox="1"/>
            <p:nvPr/>
          </p:nvSpPr>
          <p:spPr>
            <a:xfrm>
              <a:off x="4944400" y="2060826"/>
              <a:ext cx="1721580" cy="283615"/>
            </a:xfrm>
            <a:prstGeom prst="rect">
              <a:avLst/>
            </a:prstGeom>
            <a:noFill/>
            <a:ln>
              <a:noFill/>
            </a:ln>
          </p:spPr>
          <p:txBody>
            <a:bodyPr spcFirstLastPara="1" wrap="square" lIns="91425" tIns="45700" rIns="91425" bIns="45700" anchor="t" anchorCtr="0">
              <a:noAutofit/>
            </a:bodyPr>
            <a:lstStyle/>
            <a:p>
              <a:pPr algn="ctr">
                <a:buSzPts val="1100"/>
              </a:pPr>
              <a:r>
                <a:rPr lang="en" sz="1100">
                  <a:solidFill>
                    <a:prstClr val="black"/>
                  </a:solidFill>
                  <a:latin typeface="+mj-lt"/>
                  <a:ea typeface="Lato"/>
                  <a:cs typeface="Lato"/>
                  <a:sym typeface="Lato"/>
                </a:rPr>
                <a:t>Trade Capture</a:t>
              </a:r>
              <a:endParaRPr sz="1100">
                <a:solidFill>
                  <a:prstClr val="black"/>
                </a:solidFill>
                <a:latin typeface="+mj-lt"/>
                <a:ea typeface="Lato"/>
                <a:cs typeface="Lato"/>
                <a:sym typeface="Lato"/>
              </a:endParaRPr>
            </a:p>
          </p:txBody>
        </p:sp>
        <p:sp>
          <p:nvSpPr>
            <p:cNvPr id="42" name="Google Shape;249;p7">
              <a:extLst>
                <a:ext uri="{FF2B5EF4-FFF2-40B4-BE49-F238E27FC236}">
                  <a16:creationId xmlns:a16="http://schemas.microsoft.com/office/drawing/2014/main" id="{AFA22DDE-D222-99CD-2692-FD844268D82D}"/>
                </a:ext>
              </a:extLst>
            </p:cNvPr>
            <p:cNvSpPr/>
            <p:nvPr/>
          </p:nvSpPr>
          <p:spPr>
            <a:xfrm flipH="1">
              <a:off x="4834440" y="1969162"/>
              <a:ext cx="1767961" cy="713047"/>
            </a:xfrm>
            <a:custGeom>
              <a:avLst/>
              <a:gdLst/>
              <a:ahLst/>
              <a:cxnLst/>
              <a:rect l="l" t="t" r="r" b="b"/>
              <a:pathLst>
                <a:path w="62484" h="26670" extrusionOk="0">
                  <a:moveTo>
                    <a:pt x="0" y="0"/>
                  </a:moveTo>
                  <a:lnTo>
                    <a:pt x="62484" y="6858"/>
                  </a:lnTo>
                  <a:lnTo>
                    <a:pt x="762" y="26670"/>
                  </a:lnTo>
                </a:path>
              </a:pathLst>
            </a:custGeom>
            <a:noFill/>
            <a:ln w="28575" cap="flat" cmpd="sng">
              <a:solidFill>
                <a:srgbClr val="FFBB61"/>
              </a:solidFill>
              <a:prstDash val="solid"/>
              <a:round/>
              <a:headEnd type="triangle" w="med" len="me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latin typeface="+mj-lt"/>
              </a:endParaRPr>
            </a:p>
          </p:txBody>
        </p:sp>
      </p:grpSp>
    </p:spTree>
    <p:extLst>
      <p:ext uri="{BB962C8B-B14F-4D97-AF65-F5344CB8AC3E}">
        <p14:creationId xmlns:p14="http://schemas.microsoft.com/office/powerpoint/2010/main" val="1707691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FE3D3-3C12-4C3A-06F2-E1CC9F3E5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5F73A-A9CB-8CDB-4530-76398C3AC5B1}"/>
              </a:ext>
            </a:extLst>
          </p:cNvPr>
          <p:cNvSpPr>
            <a:spLocks noGrp="1"/>
          </p:cNvSpPr>
          <p:nvPr>
            <p:ph type="title"/>
          </p:nvPr>
        </p:nvSpPr>
        <p:spPr>
          <a:xfrm>
            <a:off x="381388" y="258153"/>
            <a:ext cx="6543287" cy="295282"/>
          </a:xfrm>
        </p:spPr>
        <p:txBody>
          <a:bodyPr/>
          <a:lstStyle/>
          <a:p>
            <a:r>
              <a:rPr lang="en-US" sz="1800" dirty="0">
                <a:latin typeface="+mj-lt"/>
              </a:rPr>
              <a:t>Commodity Trading Platform Landscape</a:t>
            </a:r>
          </a:p>
        </p:txBody>
      </p:sp>
      <p:sp>
        <p:nvSpPr>
          <p:cNvPr id="5" name="Google Shape;316;p28">
            <a:extLst>
              <a:ext uri="{FF2B5EF4-FFF2-40B4-BE49-F238E27FC236}">
                <a16:creationId xmlns:a16="http://schemas.microsoft.com/office/drawing/2014/main" id="{11BBB1DB-E83F-1970-BB11-2BB7AC12D755}"/>
              </a:ext>
            </a:extLst>
          </p:cNvPr>
          <p:cNvSpPr txBox="1"/>
          <p:nvPr/>
        </p:nvSpPr>
        <p:spPr>
          <a:xfrm>
            <a:off x="7342722" y="6297886"/>
            <a:ext cx="424405" cy="34559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1" i="0" u="none" strike="noStrike" kern="0" cap="none" spc="0" normalizeH="0" baseline="0" noProof="0">
              <a:ln>
                <a:noFill/>
              </a:ln>
              <a:solidFill>
                <a:srgbClr val="FFFFFF"/>
              </a:solidFill>
              <a:effectLst/>
              <a:uLnTx/>
              <a:uFillTx/>
              <a:latin typeface="Lato"/>
              <a:ea typeface="Lato"/>
              <a:cs typeface="Lato"/>
              <a:sym typeface="Lato"/>
            </a:endParaRPr>
          </a:p>
        </p:txBody>
      </p:sp>
      <p:grpSp>
        <p:nvGrpSpPr>
          <p:cNvPr id="3" name="Group 2">
            <a:extLst>
              <a:ext uri="{FF2B5EF4-FFF2-40B4-BE49-F238E27FC236}">
                <a16:creationId xmlns:a16="http://schemas.microsoft.com/office/drawing/2014/main" id="{EB26724F-9B62-71DF-C69E-AB54FBB4791C}"/>
              </a:ext>
            </a:extLst>
          </p:cNvPr>
          <p:cNvGrpSpPr/>
          <p:nvPr/>
        </p:nvGrpSpPr>
        <p:grpSpPr>
          <a:xfrm>
            <a:off x="581196" y="942274"/>
            <a:ext cx="8307834" cy="3516295"/>
            <a:chOff x="373807" y="1744446"/>
            <a:chExt cx="8307834" cy="3900868"/>
          </a:xfrm>
        </p:grpSpPr>
        <p:grpSp>
          <p:nvGrpSpPr>
            <p:cNvPr id="4" name="Google Shape;1552;p17">
              <a:extLst>
                <a:ext uri="{FF2B5EF4-FFF2-40B4-BE49-F238E27FC236}">
                  <a16:creationId xmlns:a16="http://schemas.microsoft.com/office/drawing/2014/main" id="{7B91D390-8C09-88DA-8990-4C36F91BB936}"/>
                </a:ext>
              </a:extLst>
            </p:cNvPr>
            <p:cNvGrpSpPr/>
            <p:nvPr/>
          </p:nvGrpSpPr>
          <p:grpSpPr>
            <a:xfrm>
              <a:off x="1064724" y="1760152"/>
              <a:ext cx="6449647" cy="3699588"/>
              <a:chOff x="538789" y="1131575"/>
              <a:chExt cx="5819028" cy="2895599"/>
            </a:xfrm>
          </p:grpSpPr>
          <p:grpSp>
            <p:nvGrpSpPr>
              <p:cNvPr id="7" name="Google Shape;1553;p17">
                <a:extLst>
                  <a:ext uri="{FF2B5EF4-FFF2-40B4-BE49-F238E27FC236}">
                    <a16:creationId xmlns:a16="http://schemas.microsoft.com/office/drawing/2014/main" id="{EAC34A5D-BD4A-95D0-5A95-68BD4672A80E}"/>
                  </a:ext>
                </a:extLst>
              </p:cNvPr>
              <p:cNvGrpSpPr/>
              <p:nvPr/>
            </p:nvGrpSpPr>
            <p:grpSpPr>
              <a:xfrm>
                <a:off x="2984512" y="2355982"/>
                <a:ext cx="1110006" cy="1241414"/>
                <a:chOff x="4097338" y="2217738"/>
                <a:chExt cx="1139825" cy="1274763"/>
              </a:xfrm>
            </p:grpSpPr>
            <p:sp>
              <p:nvSpPr>
                <p:cNvPr id="177" name="Google Shape;1554;p17">
                  <a:extLst>
                    <a:ext uri="{FF2B5EF4-FFF2-40B4-BE49-F238E27FC236}">
                      <a16:creationId xmlns:a16="http://schemas.microsoft.com/office/drawing/2014/main" id="{C02FDBC8-115F-C73E-8851-F808F351B598}"/>
                    </a:ext>
                  </a:extLst>
                </p:cNvPr>
                <p:cNvSpPr/>
                <p:nvPr/>
              </p:nvSpPr>
              <p:spPr>
                <a:xfrm>
                  <a:off x="5102225" y="3086100"/>
                  <a:ext cx="120650" cy="233363"/>
                </a:xfrm>
                <a:custGeom>
                  <a:avLst/>
                  <a:gdLst/>
                  <a:ahLst/>
                  <a:cxnLst/>
                  <a:rect l="l" t="t" r="r" b="b"/>
                  <a:pathLst>
                    <a:path w="91" h="175" extrusionOk="0">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78" name="Google Shape;1555;p17">
                  <a:extLst>
                    <a:ext uri="{FF2B5EF4-FFF2-40B4-BE49-F238E27FC236}">
                      <a16:creationId xmlns:a16="http://schemas.microsoft.com/office/drawing/2014/main" id="{5F841C24-86CF-EA4B-058C-4172961CE4EC}"/>
                    </a:ext>
                  </a:extLst>
                </p:cNvPr>
                <p:cNvSpPr/>
                <p:nvPr/>
              </p:nvSpPr>
              <p:spPr>
                <a:xfrm>
                  <a:off x="4097338" y="2217738"/>
                  <a:ext cx="1139825" cy="1274763"/>
                </a:xfrm>
                <a:custGeom>
                  <a:avLst/>
                  <a:gdLst/>
                  <a:ahLst/>
                  <a:cxnLst/>
                  <a:rect l="l" t="t" r="r" b="b"/>
                  <a:pathLst>
                    <a:path w="856" h="957" extrusionOk="0">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grpSp>
          <p:grpSp>
            <p:nvGrpSpPr>
              <p:cNvPr id="8" name="Google Shape;1556;p17">
                <a:extLst>
                  <a:ext uri="{FF2B5EF4-FFF2-40B4-BE49-F238E27FC236}">
                    <a16:creationId xmlns:a16="http://schemas.microsoft.com/office/drawing/2014/main" id="{A28517F8-CD73-BEB6-F129-E215B992F170}"/>
                  </a:ext>
                </a:extLst>
              </p:cNvPr>
              <p:cNvGrpSpPr/>
              <p:nvPr/>
            </p:nvGrpSpPr>
            <p:grpSpPr>
              <a:xfrm>
                <a:off x="1945621" y="2801220"/>
                <a:ext cx="759070" cy="1225954"/>
                <a:chOff x="3030538" y="2674938"/>
                <a:chExt cx="779463" cy="1258888"/>
              </a:xfrm>
            </p:grpSpPr>
            <p:sp>
              <p:nvSpPr>
                <p:cNvPr id="175" name="Google Shape;1557;p17">
                  <a:extLst>
                    <a:ext uri="{FF2B5EF4-FFF2-40B4-BE49-F238E27FC236}">
                      <a16:creationId xmlns:a16="http://schemas.microsoft.com/office/drawing/2014/main" id="{F977882B-26B6-B6A8-9746-EEB9A02B6B91}"/>
                    </a:ext>
                  </a:extLst>
                </p:cNvPr>
                <p:cNvSpPr/>
                <p:nvPr/>
              </p:nvSpPr>
              <p:spPr>
                <a:xfrm>
                  <a:off x="3541713" y="2881313"/>
                  <a:ext cx="39688" cy="31750"/>
                </a:xfrm>
                <a:custGeom>
                  <a:avLst/>
                  <a:gdLst/>
                  <a:ahLst/>
                  <a:cxnLst/>
                  <a:rect l="l" t="t" r="r" b="b"/>
                  <a:pathLst>
                    <a:path w="30" h="23" extrusionOk="0">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76" name="Google Shape;1558;p17">
                  <a:extLst>
                    <a:ext uri="{FF2B5EF4-FFF2-40B4-BE49-F238E27FC236}">
                      <a16:creationId xmlns:a16="http://schemas.microsoft.com/office/drawing/2014/main" id="{765B96C6-0510-2305-601E-9A0C57AFF050}"/>
                    </a:ext>
                  </a:extLst>
                </p:cNvPr>
                <p:cNvSpPr/>
                <p:nvPr/>
              </p:nvSpPr>
              <p:spPr>
                <a:xfrm>
                  <a:off x="3030538" y="2674938"/>
                  <a:ext cx="779463" cy="1258888"/>
                </a:xfrm>
                <a:custGeom>
                  <a:avLst/>
                  <a:gdLst/>
                  <a:ahLst/>
                  <a:cxnLst/>
                  <a:rect l="l" t="t" r="r" b="b"/>
                  <a:pathLst>
                    <a:path w="586" h="945" extrusionOk="0">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grpSp>
          <p:grpSp>
            <p:nvGrpSpPr>
              <p:cNvPr id="9" name="Google Shape;1559;p17">
                <a:extLst>
                  <a:ext uri="{FF2B5EF4-FFF2-40B4-BE49-F238E27FC236}">
                    <a16:creationId xmlns:a16="http://schemas.microsoft.com/office/drawing/2014/main" id="{2A263E89-B2B8-6AA5-1175-35BBF9CDA913}"/>
                  </a:ext>
                </a:extLst>
              </p:cNvPr>
              <p:cNvGrpSpPr/>
              <p:nvPr/>
            </p:nvGrpSpPr>
            <p:grpSpPr>
              <a:xfrm>
                <a:off x="538789" y="1131575"/>
                <a:ext cx="2523022" cy="1757766"/>
                <a:chOff x="1585913" y="960438"/>
                <a:chExt cx="2590800" cy="1804987"/>
              </a:xfrm>
            </p:grpSpPr>
            <p:sp>
              <p:nvSpPr>
                <p:cNvPr id="112" name="Google Shape;1560;p17">
                  <a:extLst>
                    <a:ext uri="{FF2B5EF4-FFF2-40B4-BE49-F238E27FC236}">
                      <a16:creationId xmlns:a16="http://schemas.microsoft.com/office/drawing/2014/main" id="{8D6D8ABA-7CC8-7B72-99C8-D8DC16DB4F9D}"/>
                    </a:ext>
                  </a:extLst>
                </p:cNvPr>
                <p:cNvSpPr/>
                <p:nvPr/>
              </p:nvSpPr>
              <p:spPr>
                <a:xfrm>
                  <a:off x="3359150" y="2703513"/>
                  <a:ext cx="12700" cy="14288"/>
                </a:xfrm>
                <a:custGeom>
                  <a:avLst/>
                  <a:gdLst/>
                  <a:ahLst/>
                  <a:cxnLst/>
                  <a:rect l="l" t="t" r="r" b="b"/>
                  <a:pathLst>
                    <a:path w="9" h="11" extrusionOk="0">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13" name="Google Shape;1561;p17">
                  <a:extLst>
                    <a:ext uri="{FF2B5EF4-FFF2-40B4-BE49-F238E27FC236}">
                      <a16:creationId xmlns:a16="http://schemas.microsoft.com/office/drawing/2014/main" id="{81C59C26-B7EF-C350-C343-2D923A493468}"/>
                    </a:ext>
                  </a:extLst>
                </p:cNvPr>
                <p:cNvSpPr/>
                <p:nvPr/>
              </p:nvSpPr>
              <p:spPr>
                <a:xfrm>
                  <a:off x="3989388" y="1552575"/>
                  <a:ext cx="169863" cy="77788"/>
                </a:xfrm>
                <a:custGeom>
                  <a:avLst/>
                  <a:gdLst/>
                  <a:ahLst/>
                  <a:cxnLst/>
                  <a:rect l="l" t="t" r="r" b="b"/>
                  <a:pathLst>
                    <a:path w="128" h="58" extrusionOk="0">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14" name="Google Shape;1562;p17">
                  <a:extLst>
                    <a:ext uri="{FF2B5EF4-FFF2-40B4-BE49-F238E27FC236}">
                      <a16:creationId xmlns:a16="http://schemas.microsoft.com/office/drawing/2014/main" id="{C190D0A2-FD28-D1B1-C952-6653402019B8}"/>
                    </a:ext>
                  </a:extLst>
                </p:cNvPr>
                <p:cNvSpPr/>
                <p:nvPr/>
              </p:nvSpPr>
              <p:spPr>
                <a:xfrm>
                  <a:off x="2971800" y="2487613"/>
                  <a:ext cx="174625" cy="60325"/>
                </a:xfrm>
                <a:custGeom>
                  <a:avLst/>
                  <a:gdLst/>
                  <a:ahLst/>
                  <a:cxnLst/>
                  <a:rect l="l" t="t" r="r" b="b"/>
                  <a:pathLst>
                    <a:path w="131" h="45" extrusionOk="0">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15" name="Google Shape;1563;p17">
                  <a:extLst>
                    <a:ext uri="{FF2B5EF4-FFF2-40B4-BE49-F238E27FC236}">
                      <a16:creationId xmlns:a16="http://schemas.microsoft.com/office/drawing/2014/main" id="{5A3DB24C-1048-83F7-E7C3-5D1E82A275DC}"/>
                    </a:ext>
                  </a:extLst>
                </p:cNvPr>
                <p:cNvSpPr/>
                <p:nvPr/>
              </p:nvSpPr>
              <p:spPr>
                <a:xfrm>
                  <a:off x="2995613" y="2509838"/>
                  <a:ext cx="9525" cy="11113"/>
                </a:xfrm>
                <a:custGeom>
                  <a:avLst/>
                  <a:gdLst/>
                  <a:ahLst/>
                  <a:cxnLst/>
                  <a:rect l="l" t="t" r="r" b="b"/>
                  <a:pathLst>
                    <a:path w="7" h="8" extrusionOk="0">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16" name="Google Shape;1564;p17">
                  <a:extLst>
                    <a:ext uri="{FF2B5EF4-FFF2-40B4-BE49-F238E27FC236}">
                      <a16:creationId xmlns:a16="http://schemas.microsoft.com/office/drawing/2014/main" id="{162FC208-6909-069E-C009-9FDEB4388E1A}"/>
                    </a:ext>
                  </a:extLst>
                </p:cNvPr>
                <p:cNvSpPr/>
                <p:nvPr/>
              </p:nvSpPr>
              <p:spPr>
                <a:xfrm>
                  <a:off x="3082925" y="2568575"/>
                  <a:ext cx="28575" cy="14288"/>
                </a:xfrm>
                <a:custGeom>
                  <a:avLst/>
                  <a:gdLst/>
                  <a:ahLst/>
                  <a:cxnLst/>
                  <a:rect l="l" t="t" r="r" b="b"/>
                  <a:pathLst>
                    <a:path w="22" h="10" extrusionOk="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17" name="Google Shape;1565;p17">
                  <a:extLst>
                    <a:ext uri="{FF2B5EF4-FFF2-40B4-BE49-F238E27FC236}">
                      <a16:creationId xmlns:a16="http://schemas.microsoft.com/office/drawing/2014/main" id="{E0A01F05-9ACB-9EC2-8A10-19C5AE004339}"/>
                    </a:ext>
                  </a:extLst>
                </p:cNvPr>
                <p:cNvSpPr/>
                <p:nvPr/>
              </p:nvSpPr>
              <p:spPr>
                <a:xfrm>
                  <a:off x="3267075" y="2568575"/>
                  <a:ext cx="23813" cy="9525"/>
                </a:xfrm>
                <a:custGeom>
                  <a:avLst/>
                  <a:gdLst/>
                  <a:ahLst/>
                  <a:cxnLst/>
                  <a:rect l="l" t="t" r="r" b="b"/>
                  <a:pathLst>
                    <a:path w="18" h="7" extrusionOk="0">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18" name="Google Shape;1566;p17">
                  <a:extLst>
                    <a:ext uri="{FF2B5EF4-FFF2-40B4-BE49-F238E27FC236}">
                      <a16:creationId xmlns:a16="http://schemas.microsoft.com/office/drawing/2014/main" id="{316F6B41-90D0-9095-F81C-A925383A451C}"/>
                    </a:ext>
                  </a:extLst>
                </p:cNvPr>
                <p:cNvSpPr/>
                <p:nvPr/>
              </p:nvSpPr>
              <p:spPr>
                <a:xfrm>
                  <a:off x="3146425" y="2543175"/>
                  <a:ext cx="100013" cy="39688"/>
                </a:xfrm>
                <a:custGeom>
                  <a:avLst/>
                  <a:gdLst/>
                  <a:ahLst/>
                  <a:cxnLst/>
                  <a:rect l="l" t="t" r="r" b="b"/>
                  <a:pathLst>
                    <a:path w="75" h="30" extrusionOk="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19" name="Google Shape;1567;p17">
                  <a:extLst>
                    <a:ext uri="{FF2B5EF4-FFF2-40B4-BE49-F238E27FC236}">
                      <a16:creationId xmlns:a16="http://schemas.microsoft.com/office/drawing/2014/main" id="{7AD07E03-B2C5-5D0C-9739-D7B1258D28D3}"/>
                    </a:ext>
                  </a:extLst>
                </p:cNvPr>
                <p:cNvSpPr/>
                <p:nvPr/>
              </p:nvSpPr>
              <p:spPr>
                <a:xfrm>
                  <a:off x="3076575" y="2455863"/>
                  <a:ext cx="9525" cy="11113"/>
                </a:xfrm>
                <a:custGeom>
                  <a:avLst/>
                  <a:gdLst/>
                  <a:ahLst/>
                  <a:cxnLst/>
                  <a:rect l="l" t="t" r="r" b="b"/>
                  <a:pathLst>
                    <a:path w="7" h="8" extrusionOk="0">
                      <a:moveTo>
                        <a:pt x="2" y="0"/>
                      </a:moveTo>
                      <a:cubicBezTo>
                        <a:pt x="6" y="0"/>
                        <a:pt x="7" y="3"/>
                        <a:pt x="7" y="6"/>
                      </a:cubicBezTo>
                      <a:cubicBezTo>
                        <a:pt x="7" y="7"/>
                        <a:pt x="6" y="8"/>
                        <a:pt x="5" y="8"/>
                      </a:cubicBezTo>
                      <a:cubicBezTo>
                        <a:pt x="0" y="8"/>
                        <a:pt x="0" y="3"/>
                        <a:pt x="0" y="0"/>
                      </a:cubicBezTo>
                      <a:cubicBezTo>
                        <a:pt x="0" y="0"/>
                        <a:pt x="2" y="0"/>
                        <a:pt x="2"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20" name="Google Shape;1568;p17">
                  <a:extLst>
                    <a:ext uri="{FF2B5EF4-FFF2-40B4-BE49-F238E27FC236}">
                      <a16:creationId xmlns:a16="http://schemas.microsoft.com/office/drawing/2014/main" id="{B903C876-2D31-2EB3-91E2-1C5DD8DE7523}"/>
                    </a:ext>
                  </a:extLst>
                </p:cNvPr>
                <p:cNvSpPr/>
                <p:nvPr/>
              </p:nvSpPr>
              <p:spPr>
                <a:xfrm>
                  <a:off x="3068638" y="2422525"/>
                  <a:ext cx="14288" cy="4763"/>
                </a:xfrm>
                <a:custGeom>
                  <a:avLst/>
                  <a:gdLst/>
                  <a:ahLst/>
                  <a:cxnLst/>
                  <a:rect l="l" t="t" r="r" b="b"/>
                  <a:pathLst>
                    <a:path w="11" h="4" extrusionOk="0">
                      <a:moveTo>
                        <a:pt x="0" y="3"/>
                      </a:moveTo>
                      <a:cubicBezTo>
                        <a:pt x="1" y="2"/>
                        <a:pt x="4" y="0"/>
                        <a:pt x="6" y="0"/>
                      </a:cubicBezTo>
                      <a:cubicBezTo>
                        <a:pt x="9" y="0"/>
                        <a:pt x="10" y="2"/>
                        <a:pt x="11" y="3"/>
                      </a:cubicBezTo>
                      <a:cubicBezTo>
                        <a:pt x="7" y="4"/>
                        <a:pt x="2" y="3"/>
                        <a:pt x="0" y="3"/>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21" name="Google Shape;1569;p17">
                  <a:extLst>
                    <a:ext uri="{FF2B5EF4-FFF2-40B4-BE49-F238E27FC236}">
                      <a16:creationId xmlns:a16="http://schemas.microsoft.com/office/drawing/2014/main" id="{EC6390AF-3268-7DE7-38A0-9E29FB78FD7B}"/>
                    </a:ext>
                  </a:extLst>
                </p:cNvPr>
                <p:cNvSpPr/>
                <p:nvPr/>
              </p:nvSpPr>
              <p:spPr>
                <a:xfrm>
                  <a:off x="3094038" y="2428875"/>
                  <a:ext cx="4763" cy="6350"/>
                </a:xfrm>
                <a:custGeom>
                  <a:avLst/>
                  <a:gdLst/>
                  <a:ahLst/>
                  <a:cxnLst/>
                  <a:rect l="l" t="t" r="r" b="b"/>
                  <a:pathLst>
                    <a:path w="3" h="4" extrusionOk="0">
                      <a:moveTo>
                        <a:pt x="3" y="4"/>
                      </a:moveTo>
                      <a:cubicBezTo>
                        <a:pt x="2" y="4"/>
                        <a:pt x="0" y="1"/>
                        <a:pt x="1" y="0"/>
                      </a:cubicBezTo>
                      <a:lnTo>
                        <a:pt x="3" y="4"/>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22" name="Google Shape;1570;p17">
                  <a:extLst>
                    <a:ext uri="{FF2B5EF4-FFF2-40B4-BE49-F238E27FC236}">
                      <a16:creationId xmlns:a16="http://schemas.microsoft.com/office/drawing/2014/main" id="{49E05BA4-EB46-7EE1-4DCF-D2A794954626}"/>
                    </a:ext>
                  </a:extLst>
                </p:cNvPr>
                <p:cNvSpPr/>
                <p:nvPr/>
              </p:nvSpPr>
              <p:spPr>
                <a:xfrm>
                  <a:off x="3154363" y="2517775"/>
                  <a:ext cx="11113" cy="7938"/>
                </a:xfrm>
                <a:custGeom>
                  <a:avLst/>
                  <a:gdLst/>
                  <a:ahLst/>
                  <a:cxnLst/>
                  <a:rect l="l" t="t" r="r" b="b"/>
                  <a:pathLst>
                    <a:path w="9" h="7" extrusionOk="0">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23" name="Google Shape;1571;p17">
                  <a:extLst>
                    <a:ext uri="{FF2B5EF4-FFF2-40B4-BE49-F238E27FC236}">
                      <a16:creationId xmlns:a16="http://schemas.microsoft.com/office/drawing/2014/main" id="{D8B51050-B1A4-B599-4742-EED6547B4D31}"/>
                    </a:ext>
                  </a:extLst>
                </p:cNvPr>
                <p:cNvSpPr/>
                <p:nvPr/>
              </p:nvSpPr>
              <p:spPr>
                <a:xfrm>
                  <a:off x="2301875" y="1979613"/>
                  <a:ext cx="966788" cy="473075"/>
                </a:xfrm>
                <a:custGeom>
                  <a:avLst/>
                  <a:gdLst/>
                  <a:ahLst/>
                  <a:cxnLst/>
                  <a:rect l="l" t="t" r="r" b="b"/>
                  <a:pathLst>
                    <a:path w="726" h="356" extrusionOk="0">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24" name="Google Shape;1572;p17">
                  <a:extLst>
                    <a:ext uri="{FF2B5EF4-FFF2-40B4-BE49-F238E27FC236}">
                      <a16:creationId xmlns:a16="http://schemas.microsoft.com/office/drawing/2014/main" id="{033C1368-5F0B-FF82-B3FE-6E5B387EA911}"/>
                    </a:ext>
                  </a:extLst>
                </p:cNvPr>
                <p:cNvSpPr/>
                <p:nvPr/>
              </p:nvSpPr>
              <p:spPr>
                <a:xfrm>
                  <a:off x="2030413" y="1400175"/>
                  <a:ext cx="1425575" cy="736600"/>
                </a:xfrm>
                <a:custGeom>
                  <a:avLst/>
                  <a:gdLst/>
                  <a:ahLst/>
                  <a:cxnLst/>
                  <a:rect l="l" t="t" r="r" b="b"/>
                  <a:pathLst>
                    <a:path w="1071" h="553" extrusionOk="0">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25" name="Google Shape;1573;p17">
                  <a:extLst>
                    <a:ext uri="{FF2B5EF4-FFF2-40B4-BE49-F238E27FC236}">
                      <a16:creationId xmlns:a16="http://schemas.microsoft.com/office/drawing/2014/main" id="{CE73B777-8633-AF46-C5F4-919DEA7D0374}"/>
                    </a:ext>
                  </a:extLst>
                </p:cNvPr>
                <p:cNvSpPr/>
                <p:nvPr/>
              </p:nvSpPr>
              <p:spPr>
                <a:xfrm>
                  <a:off x="1585913" y="1417638"/>
                  <a:ext cx="623888" cy="457200"/>
                </a:xfrm>
                <a:custGeom>
                  <a:avLst/>
                  <a:gdLst/>
                  <a:ahLst/>
                  <a:cxnLst/>
                  <a:rect l="l" t="t" r="r" b="b"/>
                  <a:pathLst>
                    <a:path w="469" h="343" extrusionOk="0">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26" name="Google Shape;1574;p17">
                  <a:extLst>
                    <a:ext uri="{FF2B5EF4-FFF2-40B4-BE49-F238E27FC236}">
                      <a16:creationId xmlns:a16="http://schemas.microsoft.com/office/drawing/2014/main" id="{A3FA861E-5558-6AD8-799F-C9AC164C21C9}"/>
                    </a:ext>
                  </a:extLst>
                </p:cNvPr>
                <p:cNvSpPr/>
                <p:nvPr/>
              </p:nvSpPr>
              <p:spPr>
                <a:xfrm>
                  <a:off x="2149475" y="1820863"/>
                  <a:ext cx="28575" cy="38100"/>
                </a:xfrm>
                <a:custGeom>
                  <a:avLst/>
                  <a:gdLst/>
                  <a:ahLst/>
                  <a:cxnLst/>
                  <a:rect l="l" t="t" r="r" b="b"/>
                  <a:pathLst>
                    <a:path w="22" h="29" extrusionOk="0">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27" name="Google Shape;1575;p17">
                  <a:extLst>
                    <a:ext uri="{FF2B5EF4-FFF2-40B4-BE49-F238E27FC236}">
                      <a16:creationId xmlns:a16="http://schemas.microsoft.com/office/drawing/2014/main" id="{30C2165A-A78A-4CD5-215E-EBEA1AF41F2F}"/>
                    </a:ext>
                  </a:extLst>
                </p:cNvPr>
                <p:cNvSpPr/>
                <p:nvPr/>
              </p:nvSpPr>
              <p:spPr>
                <a:xfrm>
                  <a:off x="2105025" y="1776413"/>
                  <a:ext cx="30163" cy="46038"/>
                </a:xfrm>
                <a:custGeom>
                  <a:avLst/>
                  <a:gdLst/>
                  <a:ahLst/>
                  <a:cxnLst/>
                  <a:rect l="l" t="t" r="r" b="b"/>
                  <a:pathLst>
                    <a:path w="23" h="35" extrusionOk="0">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28" name="Google Shape;1576;p17">
                  <a:extLst>
                    <a:ext uri="{FF2B5EF4-FFF2-40B4-BE49-F238E27FC236}">
                      <a16:creationId xmlns:a16="http://schemas.microsoft.com/office/drawing/2014/main" id="{A96F7090-D060-A62E-4AB1-15FB949458D0}"/>
                    </a:ext>
                  </a:extLst>
                </p:cNvPr>
                <p:cNvSpPr/>
                <p:nvPr/>
              </p:nvSpPr>
              <p:spPr>
                <a:xfrm>
                  <a:off x="2389188" y="1335088"/>
                  <a:ext cx="307975" cy="161925"/>
                </a:xfrm>
                <a:custGeom>
                  <a:avLst/>
                  <a:gdLst/>
                  <a:ahLst/>
                  <a:cxnLst/>
                  <a:rect l="l" t="t" r="r" b="b"/>
                  <a:pathLst>
                    <a:path w="232" h="121" extrusionOk="0">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29" name="Google Shape;1577;p17">
                  <a:extLst>
                    <a:ext uri="{FF2B5EF4-FFF2-40B4-BE49-F238E27FC236}">
                      <a16:creationId xmlns:a16="http://schemas.microsoft.com/office/drawing/2014/main" id="{05F4DF57-6EA6-E089-C743-DF3126B31916}"/>
                    </a:ext>
                  </a:extLst>
                </p:cNvPr>
                <p:cNvSpPr/>
                <p:nvPr/>
              </p:nvSpPr>
              <p:spPr>
                <a:xfrm>
                  <a:off x="2274888" y="1309688"/>
                  <a:ext cx="173038" cy="114300"/>
                </a:xfrm>
                <a:custGeom>
                  <a:avLst/>
                  <a:gdLst/>
                  <a:ahLst/>
                  <a:cxnLst/>
                  <a:rect l="l" t="t" r="r" b="b"/>
                  <a:pathLst>
                    <a:path w="130" h="86" extrusionOk="0">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30" name="Google Shape;1578;p17">
                  <a:extLst>
                    <a:ext uri="{FF2B5EF4-FFF2-40B4-BE49-F238E27FC236}">
                      <a16:creationId xmlns:a16="http://schemas.microsoft.com/office/drawing/2014/main" id="{55D5212A-FB6D-DA0B-80F0-0DA0CB7691C0}"/>
                    </a:ext>
                  </a:extLst>
                </p:cNvPr>
                <p:cNvSpPr/>
                <p:nvPr/>
              </p:nvSpPr>
              <p:spPr>
                <a:xfrm>
                  <a:off x="2413000" y="1228725"/>
                  <a:ext cx="204788" cy="87313"/>
                </a:xfrm>
                <a:custGeom>
                  <a:avLst/>
                  <a:gdLst/>
                  <a:ahLst/>
                  <a:cxnLst/>
                  <a:rect l="l" t="t" r="r" b="b"/>
                  <a:pathLst>
                    <a:path w="154" h="65" extrusionOk="0">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31" name="Google Shape;1579;p17">
                  <a:extLst>
                    <a:ext uri="{FF2B5EF4-FFF2-40B4-BE49-F238E27FC236}">
                      <a16:creationId xmlns:a16="http://schemas.microsoft.com/office/drawing/2014/main" id="{E4D6C83C-F377-2948-A4D6-6F8560F7E54C}"/>
                    </a:ext>
                  </a:extLst>
                </p:cNvPr>
                <p:cNvSpPr/>
                <p:nvPr/>
              </p:nvSpPr>
              <p:spPr>
                <a:xfrm>
                  <a:off x="2382838" y="1260475"/>
                  <a:ext cx="28575" cy="20638"/>
                </a:xfrm>
                <a:custGeom>
                  <a:avLst/>
                  <a:gdLst/>
                  <a:ahLst/>
                  <a:cxnLst/>
                  <a:rect l="l" t="t" r="r" b="b"/>
                  <a:pathLst>
                    <a:path w="21" h="16" extrusionOk="0">
                      <a:moveTo>
                        <a:pt x="8" y="16"/>
                      </a:moveTo>
                      <a:cubicBezTo>
                        <a:pt x="4" y="16"/>
                        <a:pt x="0" y="14"/>
                        <a:pt x="0" y="11"/>
                      </a:cubicBezTo>
                      <a:cubicBezTo>
                        <a:pt x="0" y="3"/>
                        <a:pt x="16" y="0"/>
                        <a:pt x="21" y="0"/>
                      </a:cubicBezTo>
                      <a:cubicBezTo>
                        <a:pt x="20" y="7"/>
                        <a:pt x="13" y="16"/>
                        <a:pt x="8" y="1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32" name="Google Shape;1580;p17">
                  <a:extLst>
                    <a:ext uri="{FF2B5EF4-FFF2-40B4-BE49-F238E27FC236}">
                      <a16:creationId xmlns:a16="http://schemas.microsoft.com/office/drawing/2014/main" id="{92105293-3E7E-3332-8A85-E21A3BE0263D}"/>
                    </a:ext>
                  </a:extLst>
                </p:cNvPr>
                <p:cNvSpPr/>
                <p:nvPr/>
              </p:nvSpPr>
              <p:spPr>
                <a:xfrm>
                  <a:off x="2457450" y="1230313"/>
                  <a:ext cx="22225" cy="7938"/>
                </a:xfrm>
                <a:custGeom>
                  <a:avLst/>
                  <a:gdLst/>
                  <a:ahLst/>
                  <a:cxnLst/>
                  <a:rect l="l" t="t" r="r" b="b"/>
                  <a:pathLst>
                    <a:path w="16" h="6" extrusionOk="0">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33" name="Google Shape;1581;p17">
                  <a:extLst>
                    <a:ext uri="{FF2B5EF4-FFF2-40B4-BE49-F238E27FC236}">
                      <a16:creationId xmlns:a16="http://schemas.microsoft.com/office/drawing/2014/main" id="{622B5D04-9513-6963-73AC-70CCE46C6153}"/>
                    </a:ext>
                  </a:extLst>
                </p:cNvPr>
                <p:cNvSpPr/>
                <p:nvPr/>
              </p:nvSpPr>
              <p:spPr>
                <a:xfrm>
                  <a:off x="2324100" y="1203325"/>
                  <a:ext cx="117475" cy="65088"/>
                </a:xfrm>
                <a:custGeom>
                  <a:avLst/>
                  <a:gdLst/>
                  <a:ahLst/>
                  <a:cxnLst/>
                  <a:rect l="l" t="t" r="r" b="b"/>
                  <a:pathLst>
                    <a:path w="88" h="49" extrusionOk="0">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34" name="Google Shape;1582;p17">
                  <a:extLst>
                    <a:ext uri="{FF2B5EF4-FFF2-40B4-BE49-F238E27FC236}">
                      <a16:creationId xmlns:a16="http://schemas.microsoft.com/office/drawing/2014/main" id="{29A77929-3E8A-DD22-A96D-E9DD19BD0E75}"/>
                    </a:ext>
                  </a:extLst>
                </p:cNvPr>
                <p:cNvSpPr/>
                <p:nvPr/>
              </p:nvSpPr>
              <p:spPr>
                <a:xfrm>
                  <a:off x="2481263" y="1162050"/>
                  <a:ext cx="66675" cy="20638"/>
                </a:xfrm>
                <a:custGeom>
                  <a:avLst/>
                  <a:gdLst/>
                  <a:ahLst/>
                  <a:cxnLst/>
                  <a:rect l="l" t="t" r="r" b="b"/>
                  <a:pathLst>
                    <a:path w="50" h="15" extrusionOk="0">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35" name="Google Shape;1583;p17">
                  <a:extLst>
                    <a:ext uri="{FF2B5EF4-FFF2-40B4-BE49-F238E27FC236}">
                      <a16:creationId xmlns:a16="http://schemas.microsoft.com/office/drawing/2014/main" id="{A739E3BC-2457-1289-BA4B-EB7AE71D1151}"/>
                    </a:ext>
                  </a:extLst>
                </p:cNvPr>
                <p:cNvSpPr/>
                <p:nvPr/>
              </p:nvSpPr>
              <p:spPr>
                <a:xfrm>
                  <a:off x="2482850" y="1185863"/>
                  <a:ext cx="58738" cy="30163"/>
                </a:xfrm>
                <a:custGeom>
                  <a:avLst/>
                  <a:gdLst/>
                  <a:ahLst/>
                  <a:cxnLst/>
                  <a:rect l="l" t="t" r="r" b="b"/>
                  <a:pathLst>
                    <a:path w="44" h="23" extrusionOk="0">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36" name="Google Shape;1584;p17">
                  <a:extLst>
                    <a:ext uri="{FF2B5EF4-FFF2-40B4-BE49-F238E27FC236}">
                      <a16:creationId xmlns:a16="http://schemas.microsoft.com/office/drawing/2014/main" id="{291AED6A-B277-4D94-8B1F-2FFCD863C79F}"/>
                    </a:ext>
                  </a:extLst>
                </p:cNvPr>
                <p:cNvSpPr/>
                <p:nvPr/>
              </p:nvSpPr>
              <p:spPr>
                <a:xfrm>
                  <a:off x="2454275" y="1181100"/>
                  <a:ext cx="20638" cy="22225"/>
                </a:xfrm>
                <a:custGeom>
                  <a:avLst/>
                  <a:gdLst/>
                  <a:ahLst/>
                  <a:cxnLst/>
                  <a:rect l="l" t="t" r="r" b="b"/>
                  <a:pathLst>
                    <a:path w="15" h="17" extrusionOk="0">
                      <a:moveTo>
                        <a:pt x="15" y="12"/>
                      </a:moveTo>
                      <a:cubicBezTo>
                        <a:pt x="13" y="15"/>
                        <a:pt x="12" y="17"/>
                        <a:pt x="9" y="17"/>
                      </a:cubicBezTo>
                      <a:cubicBezTo>
                        <a:pt x="5" y="17"/>
                        <a:pt x="0" y="13"/>
                        <a:pt x="0" y="11"/>
                      </a:cubicBezTo>
                      <a:cubicBezTo>
                        <a:pt x="0" y="0"/>
                        <a:pt x="12" y="11"/>
                        <a:pt x="15" y="12"/>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37" name="Google Shape;1585;p17">
                  <a:extLst>
                    <a:ext uri="{FF2B5EF4-FFF2-40B4-BE49-F238E27FC236}">
                      <a16:creationId xmlns:a16="http://schemas.microsoft.com/office/drawing/2014/main" id="{62AC1672-7D15-6BEE-91D0-4BB8D840EDDC}"/>
                    </a:ext>
                  </a:extLst>
                </p:cNvPr>
                <p:cNvSpPr/>
                <p:nvPr/>
              </p:nvSpPr>
              <p:spPr>
                <a:xfrm>
                  <a:off x="2671763" y="1335088"/>
                  <a:ext cx="100013" cy="80963"/>
                </a:xfrm>
                <a:custGeom>
                  <a:avLst/>
                  <a:gdLst/>
                  <a:ahLst/>
                  <a:cxnLst/>
                  <a:rect l="l" t="t" r="r" b="b"/>
                  <a:pathLst>
                    <a:path w="75" h="61" extrusionOk="0">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38" name="Google Shape;1586;p17">
                  <a:extLst>
                    <a:ext uri="{FF2B5EF4-FFF2-40B4-BE49-F238E27FC236}">
                      <a16:creationId xmlns:a16="http://schemas.microsoft.com/office/drawing/2014/main" id="{592EEC1D-CD7F-24DA-C3D4-A22F4987E23A}"/>
                    </a:ext>
                  </a:extLst>
                </p:cNvPr>
                <p:cNvSpPr/>
                <p:nvPr/>
              </p:nvSpPr>
              <p:spPr>
                <a:xfrm>
                  <a:off x="2636838" y="1236663"/>
                  <a:ext cx="111125" cy="60325"/>
                </a:xfrm>
                <a:custGeom>
                  <a:avLst/>
                  <a:gdLst/>
                  <a:ahLst/>
                  <a:cxnLst/>
                  <a:rect l="l" t="t" r="r" b="b"/>
                  <a:pathLst>
                    <a:path w="84" h="45" extrusionOk="0">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39" name="Google Shape;1587;p17">
                  <a:extLst>
                    <a:ext uri="{FF2B5EF4-FFF2-40B4-BE49-F238E27FC236}">
                      <a16:creationId xmlns:a16="http://schemas.microsoft.com/office/drawing/2014/main" id="{4DC492BB-7AD4-6C8F-4A67-36FE4942F59A}"/>
                    </a:ext>
                  </a:extLst>
                </p:cNvPr>
                <p:cNvSpPr/>
                <p:nvPr/>
              </p:nvSpPr>
              <p:spPr>
                <a:xfrm>
                  <a:off x="2720975" y="1462088"/>
                  <a:ext cx="65088" cy="38100"/>
                </a:xfrm>
                <a:custGeom>
                  <a:avLst/>
                  <a:gdLst/>
                  <a:ahLst/>
                  <a:cxnLst/>
                  <a:rect l="l" t="t" r="r" b="b"/>
                  <a:pathLst>
                    <a:path w="49" h="29" extrusionOk="0">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40" name="Google Shape;1588;p17">
                  <a:extLst>
                    <a:ext uri="{FF2B5EF4-FFF2-40B4-BE49-F238E27FC236}">
                      <a16:creationId xmlns:a16="http://schemas.microsoft.com/office/drawing/2014/main" id="{33E84228-2DD9-52A7-8F55-A1C020133628}"/>
                    </a:ext>
                  </a:extLst>
                </p:cNvPr>
                <p:cNvSpPr/>
                <p:nvPr/>
              </p:nvSpPr>
              <p:spPr>
                <a:xfrm>
                  <a:off x="2784475" y="1323975"/>
                  <a:ext cx="85725" cy="69850"/>
                </a:xfrm>
                <a:custGeom>
                  <a:avLst/>
                  <a:gdLst/>
                  <a:ahLst/>
                  <a:cxnLst/>
                  <a:rect l="l" t="t" r="r" b="b"/>
                  <a:pathLst>
                    <a:path w="65" h="53" extrusionOk="0">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41" name="Google Shape;1589;p17">
                  <a:extLst>
                    <a:ext uri="{FF2B5EF4-FFF2-40B4-BE49-F238E27FC236}">
                      <a16:creationId xmlns:a16="http://schemas.microsoft.com/office/drawing/2014/main" id="{8A00AD5D-4919-BA31-EBAC-431B50663198}"/>
                    </a:ext>
                  </a:extLst>
                </p:cNvPr>
                <p:cNvSpPr/>
                <p:nvPr/>
              </p:nvSpPr>
              <p:spPr>
                <a:xfrm>
                  <a:off x="2608263" y="1198563"/>
                  <a:ext cx="28575" cy="23813"/>
                </a:xfrm>
                <a:custGeom>
                  <a:avLst/>
                  <a:gdLst/>
                  <a:ahLst/>
                  <a:cxnLst/>
                  <a:rect l="l" t="t" r="r" b="b"/>
                  <a:pathLst>
                    <a:path w="21" h="18" extrusionOk="0">
                      <a:moveTo>
                        <a:pt x="21" y="12"/>
                      </a:moveTo>
                      <a:cubicBezTo>
                        <a:pt x="21" y="16"/>
                        <a:pt x="18" y="18"/>
                        <a:pt x="15" y="18"/>
                      </a:cubicBezTo>
                      <a:cubicBezTo>
                        <a:pt x="10" y="18"/>
                        <a:pt x="0" y="6"/>
                        <a:pt x="0" y="0"/>
                      </a:cubicBezTo>
                      <a:cubicBezTo>
                        <a:pt x="11" y="0"/>
                        <a:pt x="12" y="9"/>
                        <a:pt x="21" y="12"/>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42" name="Google Shape;1590;p17">
                  <a:extLst>
                    <a:ext uri="{FF2B5EF4-FFF2-40B4-BE49-F238E27FC236}">
                      <a16:creationId xmlns:a16="http://schemas.microsoft.com/office/drawing/2014/main" id="{ABC19CD0-2EBE-AF9A-5189-8A7C4DD1A880}"/>
                    </a:ext>
                  </a:extLst>
                </p:cNvPr>
                <p:cNvSpPr/>
                <p:nvPr/>
              </p:nvSpPr>
              <p:spPr>
                <a:xfrm>
                  <a:off x="2625725" y="1277938"/>
                  <a:ext cx="19050" cy="15875"/>
                </a:xfrm>
                <a:custGeom>
                  <a:avLst/>
                  <a:gdLst/>
                  <a:ahLst/>
                  <a:cxnLst/>
                  <a:rect l="l" t="t" r="r" b="b"/>
                  <a:pathLst>
                    <a:path w="15" h="12" extrusionOk="0">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43" name="Google Shape;1591;p17">
                  <a:extLst>
                    <a:ext uri="{FF2B5EF4-FFF2-40B4-BE49-F238E27FC236}">
                      <a16:creationId xmlns:a16="http://schemas.microsoft.com/office/drawing/2014/main" id="{DAAC0DE2-1A90-07A3-FE48-199EA7A64D9D}"/>
                    </a:ext>
                  </a:extLst>
                </p:cNvPr>
                <p:cNvSpPr/>
                <p:nvPr/>
              </p:nvSpPr>
              <p:spPr>
                <a:xfrm>
                  <a:off x="2614613" y="1139825"/>
                  <a:ext cx="109538" cy="57150"/>
                </a:xfrm>
                <a:custGeom>
                  <a:avLst/>
                  <a:gdLst/>
                  <a:ahLst/>
                  <a:cxnLst/>
                  <a:rect l="l" t="t" r="r" b="b"/>
                  <a:pathLst>
                    <a:path w="82" h="43" extrusionOk="0">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44" name="Google Shape;1592;p17">
                  <a:extLst>
                    <a:ext uri="{FF2B5EF4-FFF2-40B4-BE49-F238E27FC236}">
                      <a16:creationId xmlns:a16="http://schemas.microsoft.com/office/drawing/2014/main" id="{955E5F0E-3BD2-FAC6-A4A0-CFED9C506AC1}"/>
                    </a:ext>
                  </a:extLst>
                </p:cNvPr>
                <p:cNvSpPr/>
                <p:nvPr/>
              </p:nvSpPr>
              <p:spPr>
                <a:xfrm>
                  <a:off x="2657475" y="1189038"/>
                  <a:ext cx="30163" cy="9525"/>
                </a:xfrm>
                <a:custGeom>
                  <a:avLst/>
                  <a:gdLst/>
                  <a:ahLst/>
                  <a:cxnLst/>
                  <a:rect l="l" t="t" r="r" b="b"/>
                  <a:pathLst>
                    <a:path w="23" h="7" extrusionOk="0">
                      <a:moveTo>
                        <a:pt x="8" y="7"/>
                      </a:moveTo>
                      <a:cubicBezTo>
                        <a:pt x="0" y="7"/>
                        <a:pt x="11" y="0"/>
                        <a:pt x="12" y="0"/>
                      </a:cubicBezTo>
                      <a:cubicBezTo>
                        <a:pt x="17" y="0"/>
                        <a:pt x="19" y="3"/>
                        <a:pt x="23" y="4"/>
                      </a:cubicBezTo>
                      <a:cubicBezTo>
                        <a:pt x="20" y="7"/>
                        <a:pt x="15" y="7"/>
                        <a:pt x="8" y="7"/>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45" name="Google Shape;1593;p17">
                  <a:extLst>
                    <a:ext uri="{FF2B5EF4-FFF2-40B4-BE49-F238E27FC236}">
                      <a16:creationId xmlns:a16="http://schemas.microsoft.com/office/drawing/2014/main" id="{69297565-0B30-A545-C3A2-6FB2F7EA8911}"/>
                    </a:ext>
                  </a:extLst>
                </p:cNvPr>
                <p:cNvSpPr/>
                <p:nvPr/>
              </p:nvSpPr>
              <p:spPr>
                <a:xfrm>
                  <a:off x="2765425" y="1223963"/>
                  <a:ext cx="287338" cy="90488"/>
                </a:xfrm>
                <a:custGeom>
                  <a:avLst/>
                  <a:gdLst/>
                  <a:ahLst/>
                  <a:cxnLst/>
                  <a:rect l="l" t="t" r="r" b="b"/>
                  <a:pathLst>
                    <a:path w="216" h="68" extrusionOk="0">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46" name="Google Shape;1594;p17">
                  <a:extLst>
                    <a:ext uri="{FF2B5EF4-FFF2-40B4-BE49-F238E27FC236}">
                      <a16:creationId xmlns:a16="http://schemas.microsoft.com/office/drawing/2014/main" id="{EF841F9E-E7F1-C042-8A62-CD207A2ACD83}"/>
                    </a:ext>
                  </a:extLst>
                </p:cNvPr>
                <p:cNvSpPr/>
                <p:nvPr/>
              </p:nvSpPr>
              <p:spPr>
                <a:xfrm>
                  <a:off x="2768600" y="1271588"/>
                  <a:ext cx="49213" cy="38100"/>
                </a:xfrm>
                <a:custGeom>
                  <a:avLst/>
                  <a:gdLst/>
                  <a:ahLst/>
                  <a:cxnLst/>
                  <a:rect l="l" t="t" r="r" b="b"/>
                  <a:pathLst>
                    <a:path w="37" h="29" extrusionOk="0">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47" name="Google Shape;1595;p17">
                  <a:extLst>
                    <a:ext uri="{FF2B5EF4-FFF2-40B4-BE49-F238E27FC236}">
                      <a16:creationId xmlns:a16="http://schemas.microsoft.com/office/drawing/2014/main" id="{A923A24D-AB86-5B27-B9E9-3113CF1A1012}"/>
                    </a:ext>
                  </a:extLst>
                </p:cNvPr>
                <p:cNvSpPr/>
                <p:nvPr/>
              </p:nvSpPr>
              <p:spPr>
                <a:xfrm>
                  <a:off x="2774950" y="1198563"/>
                  <a:ext cx="46038" cy="12700"/>
                </a:xfrm>
                <a:custGeom>
                  <a:avLst/>
                  <a:gdLst/>
                  <a:ahLst/>
                  <a:cxnLst/>
                  <a:rect l="l" t="t" r="r" b="b"/>
                  <a:pathLst>
                    <a:path w="35" h="10" extrusionOk="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48" name="Google Shape;1596;p17">
                  <a:extLst>
                    <a:ext uri="{FF2B5EF4-FFF2-40B4-BE49-F238E27FC236}">
                      <a16:creationId xmlns:a16="http://schemas.microsoft.com/office/drawing/2014/main" id="{DC9F299A-85C5-64A2-5A46-CD6A5DB56544}"/>
                    </a:ext>
                  </a:extLst>
                </p:cNvPr>
                <p:cNvSpPr/>
                <p:nvPr/>
              </p:nvSpPr>
              <p:spPr>
                <a:xfrm>
                  <a:off x="2740025" y="1154113"/>
                  <a:ext cx="53975" cy="44450"/>
                </a:xfrm>
                <a:custGeom>
                  <a:avLst/>
                  <a:gdLst/>
                  <a:ahLst/>
                  <a:cxnLst/>
                  <a:rect l="l" t="t" r="r" b="b"/>
                  <a:pathLst>
                    <a:path w="41" h="33" extrusionOk="0">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49" name="Google Shape;1597;p17">
                  <a:extLst>
                    <a:ext uri="{FF2B5EF4-FFF2-40B4-BE49-F238E27FC236}">
                      <a16:creationId xmlns:a16="http://schemas.microsoft.com/office/drawing/2014/main" id="{3603B736-D6B6-42AF-15ED-B14EF5D1F55C}"/>
                    </a:ext>
                  </a:extLst>
                </p:cNvPr>
                <p:cNvSpPr/>
                <p:nvPr/>
              </p:nvSpPr>
              <p:spPr>
                <a:xfrm>
                  <a:off x="2719388" y="1114425"/>
                  <a:ext cx="20638" cy="12700"/>
                </a:xfrm>
                <a:custGeom>
                  <a:avLst/>
                  <a:gdLst/>
                  <a:ahLst/>
                  <a:cxnLst/>
                  <a:rect l="l" t="t" r="r" b="b"/>
                  <a:pathLst>
                    <a:path w="16" h="9" extrusionOk="0">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50" name="Google Shape;1598;p17">
                  <a:extLst>
                    <a:ext uri="{FF2B5EF4-FFF2-40B4-BE49-F238E27FC236}">
                      <a16:creationId xmlns:a16="http://schemas.microsoft.com/office/drawing/2014/main" id="{07E88A7C-7333-401D-2666-939424E35D1D}"/>
                    </a:ext>
                  </a:extLst>
                </p:cNvPr>
                <p:cNvSpPr/>
                <p:nvPr/>
              </p:nvSpPr>
              <p:spPr>
                <a:xfrm>
                  <a:off x="2776538" y="1062038"/>
                  <a:ext cx="184150" cy="123825"/>
                </a:xfrm>
                <a:custGeom>
                  <a:avLst/>
                  <a:gdLst/>
                  <a:ahLst/>
                  <a:cxnLst/>
                  <a:rect l="l" t="t" r="r" b="b"/>
                  <a:pathLst>
                    <a:path w="138" h="92" extrusionOk="0">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51" name="Google Shape;1599;p17">
                  <a:extLst>
                    <a:ext uri="{FF2B5EF4-FFF2-40B4-BE49-F238E27FC236}">
                      <a16:creationId xmlns:a16="http://schemas.microsoft.com/office/drawing/2014/main" id="{B85E634B-2EF4-F260-7017-FE9225F208B3}"/>
                    </a:ext>
                  </a:extLst>
                </p:cNvPr>
                <p:cNvSpPr/>
                <p:nvPr/>
              </p:nvSpPr>
              <p:spPr>
                <a:xfrm>
                  <a:off x="2925763" y="1574800"/>
                  <a:ext cx="117475" cy="74613"/>
                </a:xfrm>
                <a:custGeom>
                  <a:avLst/>
                  <a:gdLst/>
                  <a:ahLst/>
                  <a:cxnLst/>
                  <a:rect l="l" t="t" r="r" b="b"/>
                  <a:pathLst>
                    <a:path w="89" h="57" extrusionOk="0">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52" name="Google Shape;1600;p17">
                  <a:extLst>
                    <a:ext uri="{FF2B5EF4-FFF2-40B4-BE49-F238E27FC236}">
                      <a16:creationId xmlns:a16="http://schemas.microsoft.com/office/drawing/2014/main" id="{EEB73EC5-801D-C0B5-8293-CA2DA4A8D0C5}"/>
                    </a:ext>
                  </a:extLst>
                </p:cNvPr>
                <p:cNvSpPr/>
                <p:nvPr/>
              </p:nvSpPr>
              <p:spPr>
                <a:xfrm>
                  <a:off x="3094038" y="1500188"/>
                  <a:ext cx="36513" cy="36513"/>
                </a:xfrm>
                <a:custGeom>
                  <a:avLst/>
                  <a:gdLst/>
                  <a:ahLst/>
                  <a:cxnLst/>
                  <a:rect l="l" t="t" r="r" b="b"/>
                  <a:pathLst>
                    <a:path w="27" h="28" extrusionOk="0">
                      <a:moveTo>
                        <a:pt x="27" y="18"/>
                      </a:moveTo>
                      <a:cubicBezTo>
                        <a:pt x="27" y="24"/>
                        <a:pt x="16" y="28"/>
                        <a:pt x="11" y="28"/>
                      </a:cubicBezTo>
                      <a:cubicBezTo>
                        <a:pt x="4" y="28"/>
                        <a:pt x="0" y="23"/>
                        <a:pt x="0" y="18"/>
                      </a:cubicBezTo>
                      <a:cubicBezTo>
                        <a:pt x="0" y="0"/>
                        <a:pt x="27" y="3"/>
                        <a:pt x="27" y="18"/>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53" name="Google Shape;1601;p17">
                  <a:extLst>
                    <a:ext uri="{FF2B5EF4-FFF2-40B4-BE49-F238E27FC236}">
                      <a16:creationId xmlns:a16="http://schemas.microsoft.com/office/drawing/2014/main" id="{898037CE-843B-7B91-CC0D-27692C1F4623}"/>
                    </a:ext>
                  </a:extLst>
                </p:cNvPr>
                <p:cNvSpPr/>
                <p:nvPr/>
              </p:nvSpPr>
              <p:spPr>
                <a:xfrm>
                  <a:off x="2984500" y="1652588"/>
                  <a:ext cx="30163" cy="23813"/>
                </a:xfrm>
                <a:custGeom>
                  <a:avLst/>
                  <a:gdLst/>
                  <a:ahLst/>
                  <a:cxnLst/>
                  <a:rect l="l" t="t" r="r" b="b"/>
                  <a:pathLst>
                    <a:path w="22" h="18" extrusionOk="0">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54" name="Google Shape;1602;p17">
                  <a:extLst>
                    <a:ext uri="{FF2B5EF4-FFF2-40B4-BE49-F238E27FC236}">
                      <a16:creationId xmlns:a16="http://schemas.microsoft.com/office/drawing/2014/main" id="{F0BC4C48-730F-74ED-3328-19EA13AF6D5E}"/>
                    </a:ext>
                  </a:extLst>
                </p:cNvPr>
                <p:cNvSpPr/>
                <p:nvPr/>
              </p:nvSpPr>
              <p:spPr>
                <a:xfrm>
                  <a:off x="3032125" y="1336675"/>
                  <a:ext cx="79375" cy="33338"/>
                </a:xfrm>
                <a:custGeom>
                  <a:avLst/>
                  <a:gdLst/>
                  <a:ahLst/>
                  <a:cxnLst/>
                  <a:rect l="l" t="t" r="r" b="b"/>
                  <a:pathLst>
                    <a:path w="60" h="25" extrusionOk="0">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55" name="Google Shape;1603;p17">
                  <a:extLst>
                    <a:ext uri="{FF2B5EF4-FFF2-40B4-BE49-F238E27FC236}">
                      <a16:creationId xmlns:a16="http://schemas.microsoft.com/office/drawing/2014/main" id="{C8F71CBB-3881-31CE-312C-56E0701B3339}"/>
                    </a:ext>
                  </a:extLst>
                </p:cNvPr>
                <p:cNvSpPr/>
                <p:nvPr/>
              </p:nvSpPr>
              <p:spPr>
                <a:xfrm>
                  <a:off x="3040063" y="1666875"/>
                  <a:ext cx="17463" cy="20638"/>
                </a:xfrm>
                <a:custGeom>
                  <a:avLst/>
                  <a:gdLst/>
                  <a:ahLst/>
                  <a:cxnLst/>
                  <a:rect l="l" t="t" r="r" b="b"/>
                  <a:pathLst>
                    <a:path w="14" h="15" extrusionOk="0">
                      <a:moveTo>
                        <a:pt x="14" y="6"/>
                      </a:moveTo>
                      <a:cubicBezTo>
                        <a:pt x="12" y="9"/>
                        <a:pt x="11" y="15"/>
                        <a:pt x="6" y="15"/>
                      </a:cubicBezTo>
                      <a:cubicBezTo>
                        <a:pt x="5" y="15"/>
                        <a:pt x="0" y="9"/>
                        <a:pt x="0" y="9"/>
                      </a:cubicBezTo>
                      <a:cubicBezTo>
                        <a:pt x="0" y="1"/>
                        <a:pt x="10" y="0"/>
                        <a:pt x="14" y="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56" name="Google Shape;1604;p17">
                  <a:extLst>
                    <a:ext uri="{FF2B5EF4-FFF2-40B4-BE49-F238E27FC236}">
                      <a16:creationId xmlns:a16="http://schemas.microsoft.com/office/drawing/2014/main" id="{FAFB5A49-D2FD-EA66-7F2C-7761AE91F758}"/>
                    </a:ext>
                  </a:extLst>
                </p:cNvPr>
                <p:cNvSpPr/>
                <p:nvPr/>
              </p:nvSpPr>
              <p:spPr>
                <a:xfrm>
                  <a:off x="3136900" y="1509713"/>
                  <a:ext cx="19050" cy="11113"/>
                </a:xfrm>
                <a:custGeom>
                  <a:avLst/>
                  <a:gdLst/>
                  <a:ahLst/>
                  <a:cxnLst/>
                  <a:rect l="l" t="t" r="r" b="b"/>
                  <a:pathLst>
                    <a:path w="14" h="8" extrusionOk="0">
                      <a:moveTo>
                        <a:pt x="5" y="8"/>
                      </a:moveTo>
                      <a:cubicBezTo>
                        <a:pt x="2" y="8"/>
                        <a:pt x="0" y="7"/>
                        <a:pt x="0" y="4"/>
                      </a:cubicBezTo>
                      <a:cubicBezTo>
                        <a:pt x="0" y="3"/>
                        <a:pt x="4" y="0"/>
                        <a:pt x="5" y="0"/>
                      </a:cubicBezTo>
                      <a:cubicBezTo>
                        <a:pt x="9" y="0"/>
                        <a:pt x="13" y="5"/>
                        <a:pt x="14" y="7"/>
                      </a:cubicBezTo>
                      <a:cubicBezTo>
                        <a:pt x="8" y="8"/>
                        <a:pt x="10" y="8"/>
                        <a:pt x="5" y="8"/>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57" name="Google Shape;1605;p17">
                  <a:extLst>
                    <a:ext uri="{FF2B5EF4-FFF2-40B4-BE49-F238E27FC236}">
                      <a16:creationId xmlns:a16="http://schemas.microsoft.com/office/drawing/2014/main" id="{F6B95452-DF3D-BA29-7BE9-27035F9E39CF}"/>
                    </a:ext>
                  </a:extLst>
                </p:cNvPr>
                <p:cNvSpPr/>
                <p:nvPr/>
              </p:nvSpPr>
              <p:spPr>
                <a:xfrm>
                  <a:off x="3052763" y="1476375"/>
                  <a:ext cx="20638" cy="12700"/>
                </a:xfrm>
                <a:custGeom>
                  <a:avLst/>
                  <a:gdLst/>
                  <a:ahLst/>
                  <a:cxnLst/>
                  <a:rect l="l" t="t" r="r" b="b"/>
                  <a:pathLst>
                    <a:path w="15" h="10" extrusionOk="0">
                      <a:moveTo>
                        <a:pt x="5" y="10"/>
                      </a:moveTo>
                      <a:cubicBezTo>
                        <a:pt x="0" y="10"/>
                        <a:pt x="10" y="0"/>
                        <a:pt x="15" y="0"/>
                      </a:cubicBezTo>
                      <a:cubicBezTo>
                        <a:pt x="14" y="6"/>
                        <a:pt x="10" y="10"/>
                        <a:pt x="5" y="1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58" name="Google Shape;1606;p17">
                  <a:extLst>
                    <a:ext uri="{FF2B5EF4-FFF2-40B4-BE49-F238E27FC236}">
                      <a16:creationId xmlns:a16="http://schemas.microsoft.com/office/drawing/2014/main" id="{FA2A8A7F-99C9-FE5C-7BC5-A92CDB3714F2}"/>
                    </a:ext>
                  </a:extLst>
                </p:cNvPr>
                <p:cNvSpPr/>
                <p:nvPr/>
              </p:nvSpPr>
              <p:spPr>
                <a:xfrm>
                  <a:off x="2876550" y="1335088"/>
                  <a:ext cx="482600" cy="347663"/>
                </a:xfrm>
                <a:custGeom>
                  <a:avLst/>
                  <a:gdLst/>
                  <a:ahLst/>
                  <a:cxnLst/>
                  <a:rect l="l" t="t" r="r" b="b"/>
                  <a:pathLst>
                    <a:path w="362" h="261" extrusionOk="0">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59" name="Google Shape;1607;p17">
                  <a:extLst>
                    <a:ext uri="{FF2B5EF4-FFF2-40B4-BE49-F238E27FC236}">
                      <a16:creationId xmlns:a16="http://schemas.microsoft.com/office/drawing/2014/main" id="{6E75270E-8037-58B6-C7F7-22C00EB2AE3F}"/>
                    </a:ext>
                  </a:extLst>
                </p:cNvPr>
                <p:cNvSpPr/>
                <p:nvPr/>
              </p:nvSpPr>
              <p:spPr>
                <a:xfrm>
                  <a:off x="3073400" y="1635125"/>
                  <a:ext cx="14288" cy="12700"/>
                </a:xfrm>
                <a:custGeom>
                  <a:avLst/>
                  <a:gdLst/>
                  <a:ahLst/>
                  <a:cxnLst/>
                  <a:rect l="l" t="t" r="r" b="b"/>
                  <a:pathLst>
                    <a:path w="10" h="9" extrusionOk="0">
                      <a:moveTo>
                        <a:pt x="10" y="6"/>
                      </a:moveTo>
                      <a:cubicBezTo>
                        <a:pt x="6" y="9"/>
                        <a:pt x="5" y="9"/>
                        <a:pt x="0" y="6"/>
                      </a:cubicBezTo>
                      <a:cubicBezTo>
                        <a:pt x="5" y="0"/>
                        <a:pt x="5" y="3"/>
                        <a:pt x="10" y="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60" name="Google Shape;1608;p17">
                  <a:extLst>
                    <a:ext uri="{FF2B5EF4-FFF2-40B4-BE49-F238E27FC236}">
                      <a16:creationId xmlns:a16="http://schemas.microsoft.com/office/drawing/2014/main" id="{F00430F1-EC09-721D-F597-00E262AAE184}"/>
                    </a:ext>
                  </a:extLst>
                </p:cNvPr>
                <p:cNvSpPr/>
                <p:nvPr/>
              </p:nvSpPr>
              <p:spPr>
                <a:xfrm>
                  <a:off x="2974975" y="1568450"/>
                  <a:ext cx="12700" cy="12700"/>
                </a:xfrm>
                <a:custGeom>
                  <a:avLst/>
                  <a:gdLst/>
                  <a:ahLst/>
                  <a:cxnLst/>
                  <a:rect l="l" t="t" r="r" b="b"/>
                  <a:pathLst>
                    <a:path w="9" h="9" extrusionOk="0">
                      <a:moveTo>
                        <a:pt x="1" y="2"/>
                      </a:moveTo>
                      <a:cubicBezTo>
                        <a:pt x="6" y="0"/>
                        <a:pt x="6" y="5"/>
                        <a:pt x="9" y="9"/>
                      </a:cubicBezTo>
                      <a:cubicBezTo>
                        <a:pt x="4" y="9"/>
                        <a:pt x="0" y="5"/>
                        <a:pt x="1" y="2"/>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61" name="Google Shape;1609;p17">
                  <a:extLst>
                    <a:ext uri="{FF2B5EF4-FFF2-40B4-BE49-F238E27FC236}">
                      <a16:creationId xmlns:a16="http://schemas.microsoft.com/office/drawing/2014/main" id="{9D4AD7BC-E429-ED33-AAED-810ADAFFAC04}"/>
                    </a:ext>
                  </a:extLst>
                </p:cNvPr>
                <p:cNvSpPr/>
                <p:nvPr/>
              </p:nvSpPr>
              <p:spPr>
                <a:xfrm>
                  <a:off x="2847975" y="985838"/>
                  <a:ext cx="514350" cy="269875"/>
                </a:xfrm>
                <a:custGeom>
                  <a:avLst/>
                  <a:gdLst/>
                  <a:ahLst/>
                  <a:cxnLst/>
                  <a:rect l="l" t="t" r="r" b="b"/>
                  <a:pathLst>
                    <a:path w="386" h="203" extrusionOk="0">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62" name="Google Shape;1610;p17">
                  <a:extLst>
                    <a:ext uri="{FF2B5EF4-FFF2-40B4-BE49-F238E27FC236}">
                      <a16:creationId xmlns:a16="http://schemas.microsoft.com/office/drawing/2014/main" id="{81661F34-4E7B-C784-2547-67EA1777924E}"/>
                    </a:ext>
                  </a:extLst>
                </p:cNvPr>
                <p:cNvSpPr/>
                <p:nvPr/>
              </p:nvSpPr>
              <p:spPr>
                <a:xfrm>
                  <a:off x="3170238" y="960438"/>
                  <a:ext cx="1006475" cy="765175"/>
                </a:xfrm>
                <a:custGeom>
                  <a:avLst/>
                  <a:gdLst/>
                  <a:ahLst/>
                  <a:cxnLst/>
                  <a:rect l="l" t="t" r="r" b="b"/>
                  <a:pathLst>
                    <a:path w="756" h="575" extrusionOk="0">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63" name="Google Shape;1611;p17">
                  <a:extLst>
                    <a:ext uri="{FF2B5EF4-FFF2-40B4-BE49-F238E27FC236}">
                      <a16:creationId xmlns:a16="http://schemas.microsoft.com/office/drawing/2014/main" id="{CB50BEB1-8118-89C9-E624-9B3F9509E248}"/>
                    </a:ext>
                  </a:extLst>
                </p:cNvPr>
                <p:cNvSpPr/>
                <p:nvPr/>
              </p:nvSpPr>
              <p:spPr>
                <a:xfrm>
                  <a:off x="3470275" y="1443038"/>
                  <a:ext cx="47625" cy="31750"/>
                </a:xfrm>
                <a:custGeom>
                  <a:avLst/>
                  <a:gdLst/>
                  <a:ahLst/>
                  <a:cxnLst/>
                  <a:rect l="l" t="t" r="r" b="b"/>
                  <a:pathLst>
                    <a:path w="36" h="24" extrusionOk="0">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64" name="Google Shape;1612;p17">
                  <a:extLst>
                    <a:ext uri="{FF2B5EF4-FFF2-40B4-BE49-F238E27FC236}">
                      <a16:creationId xmlns:a16="http://schemas.microsoft.com/office/drawing/2014/main" id="{497EE780-EBC6-AFF3-5DCE-1F3967A1CEE5}"/>
                    </a:ext>
                  </a:extLst>
                </p:cNvPr>
                <p:cNvSpPr/>
                <p:nvPr/>
              </p:nvSpPr>
              <p:spPr>
                <a:xfrm>
                  <a:off x="4070350" y="1277938"/>
                  <a:ext cx="26988" cy="15875"/>
                </a:xfrm>
                <a:custGeom>
                  <a:avLst/>
                  <a:gdLst/>
                  <a:ahLst/>
                  <a:cxnLst/>
                  <a:rect l="l" t="t" r="r" b="b"/>
                  <a:pathLst>
                    <a:path w="20" h="12" extrusionOk="0">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65" name="Google Shape;1613;p17">
                  <a:extLst>
                    <a:ext uri="{FF2B5EF4-FFF2-40B4-BE49-F238E27FC236}">
                      <a16:creationId xmlns:a16="http://schemas.microsoft.com/office/drawing/2014/main" id="{81F05DBF-E480-1583-EC0B-5E7750E4A24D}"/>
                    </a:ext>
                  </a:extLst>
                </p:cNvPr>
                <p:cNvSpPr/>
                <p:nvPr/>
              </p:nvSpPr>
              <p:spPr>
                <a:xfrm>
                  <a:off x="3397250" y="1928813"/>
                  <a:ext cx="109538" cy="106363"/>
                </a:xfrm>
                <a:custGeom>
                  <a:avLst/>
                  <a:gdLst/>
                  <a:ahLst/>
                  <a:cxnLst/>
                  <a:rect l="l" t="t" r="r" b="b"/>
                  <a:pathLst>
                    <a:path w="82" h="80" extrusionOk="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66" name="Google Shape;1614;p17">
                  <a:extLst>
                    <a:ext uri="{FF2B5EF4-FFF2-40B4-BE49-F238E27FC236}">
                      <a16:creationId xmlns:a16="http://schemas.microsoft.com/office/drawing/2014/main" id="{D9BD269C-D893-21FC-799F-89F6A4CBD524}"/>
                    </a:ext>
                  </a:extLst>
                </p:cNvPr>
                <p:cNvSpPr/>
                <p:nvPr/>
              </p:nvSpPr>
              <p:spPr>
                <a:xfrm>
                  <a:off x="2427288" y="2314575"/>
                  <a:ext cx="671513" cy="450850"/>
                </a:xfrm>
                <a:custGeom>
                  <a:avLst/>
                  <a:gdLst/>
                  <a:ahLst/>
                  <a:cxnLst/>
                  <a:rect l="l" t="t" r="r" b="b"/>
                  <a:pathLst>
                    <a:path w="504" h="338" extrusionOk="0">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67" name="Google Shape;1615;p17">
                  <a:extLst>
                    <a:ext uri="{FF2B5EF4-FFF2-40B4-BE49-F238E27FC236}">
                      <a16:creationId xmlns:a16="http://schemas.microsoft.com/office/drawing/2014/main" id="{4B0047D5-12D8-5EE7-19C0-89435CAA8D40}"/>
                    </a:ext>
                  </a:extLst>
                </p:cNvPr>
                <p:cNvSpPr/>
                <p:nvPr/>
              </p:nvSpPr>
              <p:spPr>
                <a:xfrm>
                  <a:off x="3016250" y="1895475"/>
                  <a:ext cx="20638" cy="9525"/>
                </a:xfrm>
                <a:custGeom>
                  <a:avLst/>
                  <a:gdLst/>
                  <a:ahLst/>
                  <a:cxnLst/>
                  <a:rect l="l" t="t" r="r" b="b"/>
                  <a:pathLst>
                    <a:path w="15" h="8" extrusionOk="0">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68" name="Google Shape;1616;p17">
                  <a:extLst>
                    <a:ext uri="{FF2B5EF4-FFF2-40B4-BE49-F238E27FC236}">
                      <a16:creationId xmlns:a16="http://schemas.microsoft.com/office/drawing/2014/main" id="{FB51804D-277C-55FD-5E3A-ED54EABEC993}"/>
                    </a:ext>
                  </a:extLst>
                </p:cNvPr>
                <p:cNvSpPr/>
                <p:nvPr/>
              </p:nvSpPr>
              <p:spPr>
                <a:xfrm>
                  <a:off x="2239963" y="1951038"/>
                  <a:ext cx="79375" cy="50800"/>
                </a:xfrm>
                <a:custGeom>
                  <a:avLst/>
                  <a:gdLst/>
                  <a:ahLst/>
                  <a:cxnLst/>
                  <a:rect l="l" t="t" r="r" b="b"/>
                  <a:pathLst>
                    <a:path w="59" h="38" extrusionOk="0">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69" name="Google Shape;1617;p17">
                  <a:extLst>
                    <a:ext uri="{FF2B5EF4-FFF2-40B4-BE49-F238E27FC236}">
                      <a16:creationId xmlns:a16="http://schemas.microsoft.com/office/drawing/2014/main" id="{15884ED2-E566-5727-CA0B-E2C6CCA52C2A}"/>
                    </a:ext>
                  </a:extLst>
                </p:cNvPr>
                <p:cNvSpPr/>
                <p:nvPr/>
              </p:nvSpPr>
              <p:spPr>
                <a:xfrm>
                  <a:off x="2162175" y="1876425"/>
                  <a:ext cx="28575" cy="39688"/>
                </a:xfrm>
                <a:custGeom>
                  <a:avLst/>
                  <a:gdLst/>
                  <a:ahLst/>
                  <a:cxnLst/>
                  <a:rect l="l" t="t" r="r" b="b"/>
                  <a:pathLst>
                    <a:path w="21" h="30" extrusionOk="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70" name="Google Shape;1618;p17">
                  <a:extLst>
                    <a:ext uri="{FF2B5EF4-FFF2-40B4-BE49-F238E27FC236}">
                      <a16:creationId xmlns:a16="http://schemas.microsoft.com/office/drawing/2014/main" id="{FB4647EC-0A51-716C-CD07-49CE016E5B3F}"/>
                    </a:ext>
                  </a:extLst>
                </p:cNvPr>
                <p:cNvSpPr/>
                <p:nvPr/>
              </p:nvSpPr>
              <p:spPr>
                <a:xfrm>
                  <a:off x="1803400" y="1787525"/>
                  <a:ext cx="34925" cy="23813"/>
                </a:xfrm>
                <a:custGeom>
                  <a:avLst/>
                  <a:gdLst/>
                  <a:ahLst/>
                  <a:cxnLst/>
                  <a:rect l="l" t="t" r="r" b="b"/>
                  <a:pathLst>
                    <a:path w="27" h="18" extrusionOk="0">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71" name="Google Shape;1619;p17">
                  <a:extLst>
                    <a:ext uri="{FF2B5EF4-FFF2-40B4-BE49-F238E27FC236}">
                      <a16:creationId xmlns:a16="http://schemas.microsoft.com/office/drawing/2014/main" id="{6B1FF92D-245D-2CCE-FAF1-34C8BA585E41}"/>
                    </a:ext>
                  </a:extLst>
                </p:cNvPr>
                <p:cNvSpPr/>
                <p:nvPr/>
              </p:nvSpPr>
              <p:spPr>
                <a:xfrm>
                  <a:off x="3311525" y="1963738"/>
                  <a:ext cx="42863" cy="22225"/>
                </a:xfrm>
                <a:custGeom>
                  <a:avLst/>
                  <a:gdLst/>
                  <a:ahLst/>
                  <a:cxnLst/>
                  <a:rect l="l" t="t" r="r" b="b"/>
                  <a:pathLst>
                    <a:path w="32" h="17" extrusionOk="0">
                      <a:moveTo>
                        <a:pt x="26" y="17"/>
                      </a:moveTo>
                      <a:cubicBezTo>
                        <a:pt x="29" y="17"/>
                        <a:pt x="30" y="16"/>
                        <a:pt x="32" y="14"/>
                      </a:cubicBezTo>
                      <a:cubicBezTo>
                        <a:pt x="22" y="9"/>
                        <a:pt x="14" y="0"/>
                        <a:pt x="0" y="3"/>
                      </a:cubicBezTo>
                      <a:cubicBezTo>
                        <a:pt x="6" y="7"/>
                        <a:pt x="18" y="17"/>
                        <a:pt x="26" y="17"/>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72" name="Google Shape;1620;p17">
                  <a:extLst>
                    <a:ext uri="{FF2B5EF4-FFF2-40B4-BE49-F238E27FC236}">
                      <a16:creationId xmlns:a16="http://schemas.microsoft.com/office/drawing/2014/main" id="{F0AFCE27-0A3D-55BC-4CE2-D98958FDB9EC}"/>
                    </a:ext>
                  </a:extLst>
                </p:cNvPr>
                <p:cNvSpPr/>
                <p:nvPr/>
              </p:nvSpPr>
              <p:spPr>
                <a:xfrm>
                  <a:off x="3314700" y="2030413"/>
                  <a:ext cx="31750" cy="20638"/>
                </a:xfrm>
                <a:custGeom>
                  <a:avLst/>
                  <a:gdLst/>
                  <a:ahLst/>
                  <a:cxnLst/>
                  <a:rect l="l" t="t" r="r" b="b"/>
                  <a:pathLst>
                    <a:path w="24" h="15" extrusionOk="0">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73" name="Google Shape;1621;p17">
                  <a:extLst>
                    <a:ext uri="{FF2B5EF4-FFF2-40B4-BE49-F238E27FC236}">
                      <a16:creationId xmlns:a16="http://schemas.microsoft.com/office/drawing/2014/main" id="{665D4C41-5D15-66EB-9405-4AB4B9B256C8}"/>
                    </a:ext>
                  </a:extLst>
                </p:cNvPr>
                <p:cNvSpPr/>
                <p:nvPr/>
              </p:nvSpPr>
              <p:spPr>
                <a:xfrm>
                  <a:off x="3362325" y="2030413"/>
                  <a:ext cx="22225" cy="26988"/>
                </a:xfrm>
                <a:custGeom>
                  <a:avLst/>
                  <a:gdLst/>
                  <a:ahLst/>
                  <a:cxnLst/>
                  <a:rect l="l" t="t" r="r" b="b"/>
                  <a:pathLst>
                    <a:path w="17" h="20" extrusionOk="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74" name="Google Shape;1622;p17">
                  <a:extLst>
                    <a:ext uri="{FF2B5EF4-FFF2-40B4-BE49-F238E27FC236}">
                      <a16:creationId xmlns:a16="http://schemas.microsoft.com/office/drawing/2014/main" id="{EAA6E0F5-C5F3-33EA-4804-F9B7F8316C32}"/>
                    </a:ext>
                  </a:extLst>
                </p:cNvPr>
                <p:cNvSpPr/>
                <p:nvPr/>
              </p:nvSpPr>
              <p:spPr>
                <a:xfrm>
                  <a:off x="1593850" y="1724025"/>
                  <a:ext cx="26988" cy="12700"/>
                </a:xfrm>
                <a:custGeom>
                  <a:avLst/>
                  <a:gdLst/>
                  <a:ahLst/>
                  <a:cxnLst/>
                  <a:rect l="l" t="t" r="r" b="b"/>
                  <a:pathLst>
                    <a:path w="20" h="9" extrusionOk="0">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grpSp>
          <p:grpSp>
            <p:nvGrpSpPr>
              <p:cNvPr id="10" name="Google Shape;1623;p17">
                <a:extLst>
                  <a:ext uri="{FF2B5EF4-FFF2-40B4-BE49-F238E27FC236}">
                    <a16:creationId xmlns:a16="http://schemas.microsoft.com/office/drawing/2014/main" id="{7165F1E8-46DC-F8F3-90A8-5B9947556B6A}"/>
                  </a:ext>
                </a:extLst>
              </p:cNvPr>
              <p:cNvGrpSpPr/>
              <p:nvPr/>
            </p:nvGrpSpPr>
            <p:grpSpPr>
              <a:xfrm>
                <a:off x="3103551" y="1256797"/>
                <a:ext cx="669405" cy="1125467"/>
                <a:chOff x="4219575" y="1089025"/>
                <a:chExt cx="687388" cy="1155701"/>
              </a:xfrm>
            </p:grpSpPr>
            <p:sp>
              <p:nvSpPr>
                <p:cNvPr id="97" name="Google Shape;1624;p17">
                  <a:extLst>
                    <a:ext uri="{FF2B5EF4-FFF2-40B4-BE49-F238E27FC236}">
                      <a16:creationId xmlns:a16="http://schemas.microsoft.com/office/drawing/2014/main" id="{E4355D9F-E883-7AA1-7787-C8F84CDD1FD0}"/>
                    </a:ext>
                  </a:extLst>
                </p:cNvPr>
                <p:cNvSpPr/>
                <p:nvPr/>
              </p:nvSpPr>
              <p:spPr>
                <a:xfrm>
                  <a:off x="4568825" y="1816100"/>
                  <a:ext cx="26988" cy="39688"/>
                </a:xfrm>
                <a:custGeom>
                  <a:avLst/>
                  <a:gdLst/>
                  <a:ahLst/>
                  <a:cxnLst/>
                  <a:rect l="l" t="t" r="r" b="b"/>
                  <a:pathLst>
                    <a:path w="20" h="30" extrusionOk="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grpSp>
              <p:nvGrpSpPr>
                <p:cNvPr id="98" name="Google Shape;1625;p17">
                  <a:extLst>
                    <a:ext uri="{FF2B5EF4-FFF2-40B4-BE49-F238E27FC236}">
                      <a16:creationId xmlns:a16="http://schemas.microsoft.com/office/drawing/2014/main" id="{585A4344-75D3-373B-E5E5-2DC45D439EB3}"/>
                    </a:ext>
                  </a:extLst>
                </p:cNvPr>
                <p:cNvGrpSpPr/>
                <p:nvPr/>
              </p:nvGrpSpPr>
              <p:grpSpPr>
                <a:xfrm>
                  <a:off x="4219575" y="1089025"/>
                  <a:ext cx="687388" cy="1155701"/>
                  <a:chOff x="4219575" y="1089025"/>
                  <a:chExt cx="687388" cy="1155701"/>
                </a:xfrm>
              </p:grpSpPr>
              <p:sp>
                <p:nvSpPr>
                  <p:cNvPr id="99" name="Google Shape;1626;p17">
                    <a:extLst>
                      <a:ext uri="{FF2B5EF4-FFF2-40B4-BE49-F238E27FC236}">
                        <a16:creationId xmlns:a16="http://schemas.microsoft.com/office/drawing/2014/main" id="{6E8818F4-CBD6-610E-8921-2BEDB8D61AE9}"/>
                      </a:ext>
                    </a:extLst>
                  </p:cNvPr>
                  <p:cNvSpPr/>
                  <p:nvPr/>
                </p:nvSpPr>
                <p:spPr>
                  <a:xfrm>
                    <a:off x="4230688" y="1782763"/>
                    <a:ext cx="646113" cy="461963"/>
                  </a:xfrm>
                  <a:custGeom>
                    <a:avLst/>
                    <a:gdLst/>
                    <a:ahLst/>
                    <a:cxnLst/>
                    <a:rect l="l" t="t" r="r" b="b"/>
                    <a:pathLst>
                      <a:path w="485" h="347" extrusionOk="0">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00" name="Google Shape;1627;p17">
                    <a:extLst>
                      <a:ext uri="{FF2B5EF4-FFF2-40B4-BE49-F238E27FC236}">
                        <a16:creationId xmlns:a16="http://schemas.microsoft.com/office/drawing/2014/main" id="{858C4995-1D48-0EA1-C77C-47BB7CFEB20B}"/>
                      </a:ext>
                    </a:extLst>
                  </p:cNvPr>
                  <p:cNvSpPr/>
                  <p:nvPr/>
                </p:nvSpPr>
                <p:spPr>
                  <a:xfrm>
                    <a:off x="4470400" y="1416050"/>
                    <a:ext cx="436563" cy="423863"/>
                  </a:xfrm>
                  <a:custGeom>
                    <a:avLst/>
                    <a:gdLst/>
                    <a:ahLst/>
                    <a:cxnLst/>
                    <a:rect l="l" t="t" r="r" b="b"/>
                    <a:pathLst>
                      <a:path w="327" h="318" extrusionOk="0">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01" name="Google Shape;1628;p17">
                    <a:extLst>
                      <a:ext uri="{FF2B5EF4-FFF2-40B4-BE49-F238E27FC236}">
                        <a16:creationId xmlns:a16="http://schemas.microsoft.com/office/drawing/2014/main" id="{B5BD5A0B-9FB5-26B2-C67F-15765374168E}"/>
                      </a:ext>
                    </a:extLst>
                  </p:cNvPr>
                  <p:cNvSpPr/>
                  <p:nvPr/>
                </p:nvSpPr>
                <p:spPr>
                  <a:xfrm>
                    <a:off x="4559300" y="1109663"/>
                    <a:ext cx="234950" cy="128588"/>
                  </a:xfrm>
                  <a:custGeom>
                    <a:avLst/>
                    <a:gdLst/>
                    <a:ahLst/>
                    <a:cxnLst/>
                    <a:rect l="l" t="t" r="r" b="b"/>
                    <a:pathLst>
                      <a:path w="176" h="97" extrusionOk="0">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02" name="Google Shape;1629;p17">
                    <a:extLst>
                      <a:ext uri="{FF2B5EF4-FFF2-40B4-BE49-F238E27FC236}">
                        <a16:creationId xmlns:a16="http://schemas.microsoft.com/office/drawing/2014/main" id="{25CC3311-B78A-91CA-AA9C-8AC8552EAA55}"/>
                      </a:ext>
                    </a:extLst>
                  </p:cNvPr>
                  <p:cNvSpPr/>
                  <p:nvPr/>
                </p:nvSpPr>
                <p:spPr>
                  <a:xfrm>
                    <a:off x="4683125" y="1089025"/>
                    <a:ext cx="150813" cy="55563"/>
                  </a:xfrm>
                  <a:custGeom>
                    <a:avLst/>
                    <a:gdLst/>
                    <a:ahLst/>
                    <a:cxnLst/>
                    <a:rect l="l" t="t" r="r" b="b"/>
                    <a:pathLst>
                      <a:path w="114" h="41" extrusionOk="0">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03" name="Google Shape;1630;p17">
                    <a:extLst>
                      <a:ext uri="{FF2B5EF4-FFF2-40B4-BE49-F238E27FC236}">
                        <a16:creationId xmlns:a16="http://schemas.microsoft.com/office/drawing/2014/main" id="{5AE8C3AC-B7F1-D401-3820-D1F2DD7B4423}"/>
                      </a:ext>
                    </a:extLst>
                  </p:cNvPr>
                  <p:cNvSpPr/>
                  <p:nvPr/>
                </p:nvSpPr>
                <p:spPr>
                  <a:xfrm>
                    <a:off x="4219575" y="1841500"/>
                    <a:ext cx="73025" cy="87313"/>
                  </a:xfrm>
                  <a:custGeom>
                    <a:avLst/>
                    <a:gdLst/>
                    <a:ahLst/>
                    <a:cxnLst/>
                    <a:rect l="l" t="t" r="r" b="b"/>
                    <a:pathLst>
                      <a:path w="55" h="65" extrusionOk="0">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04" name="Google Shape;1631;p17">
                    <a:extLst>
                      <a:ext uri="{FF2B5EF4-FFF2-40B4-BE49-F238E27FC236}">
                        <a16:creationId xmlns:a16="http://schemas.microsoft.com/office/drawing/2014/main" id="{C287E99E-ACF3-9460-B9D7-379902076CEF}"/>
                      </a:ext>
                    </a:extLst>
                  </p:cNvPr>
                  <p:cNvSpPr/>
                  <p:nvPr/>
                </p:nvSpPr>
                <p:spPr>
                  <a:xfrm>
                    <a:off x="4276725" y="1758950"/>
                    <a:ext cx="139700" cy="203200"/>
                  </a:xfrm>
                  <a:custGeom>
                    <a:avLst/>
                    <a:gdLst/>
                    <a:ahLst/>
                    <a:cxnLst/>
                    <a:rect l="l" t="t" r="r" b="b"/>
                    <a:pathLst>
                      <a:path w="105" h="152" extrusionOk="0">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05" name="Google Shape;1632;p17">
                    <a:extLst>
                      <a:ext uri="{FF2B5EF4-FFF2-40B4-BE49-F238E27FC236}">
                        <a16:creationId xmlns:a16="http://schemas.microsoft.com/office/drawing/2014/main" id="{CBDEDE14-5B1E-F423-2518-454315F9EB3D}"/>
                      </a:ext>
                    </a:extLst>
                  </p:cNvPr>
                  <p:cNvSpPr/>
                  <p:nvPr/>
                </p:nvSpPr>
                <p:spPr>
                  <a:xfrm>
                    <a:off x="4592638" y="2203450"/>
                    <a:ext cx="46038" cy="30163"/>
                  </a:xfrm>
                  <a:custGeom>
                    <a:avLst/>
                    <a:gdLst/>
                    <a:ahLst/>
                    <a:cxnLst/>
                    <a:rect l="l" t="t" r="r" b="b"/>
                    <a:pathLst>
                      <a:path w="35" h="23" extrusionOk="0">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06" name="Google Shape;1633;p17">
                    <a:extLst>
                      <a:ext uri="{FF2B5EF4-FFF2-40B4-BE49-F238E27FC236}">
                        <a16:creationId xmlns:a16="http://schemas.microsoft.com/office/drawing/2014/main" id="{1514AF4C-0071-182D-C397-1E8182C85C7A}"/>
                      </a:ext>
                    </a:extLst>
                  </p:cNvPr>
                  <p:cNvSpPr/>
                  <p:nvPr/>
                </p:nvSpPr>
                <p:spPr>
                  <a:xfrm>
                    <a:off x="4527550" y="2111375"/>
                    <a:ext cx="15875" cy="30163"/>
                  </a:xfrm>
                  <a:custGeom>
                    <a:avLst/>
                    <a:gdLst/>
                    <a:ahLst/>
                    <a:cxnLst/>
                    <a:rect l="l" t="t" r="r" b="b"/>
                    <a:pathLst>
                      <a:path w="12" h="23" extrusionOk="0">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07" name="Google Shape;1634;p17">
                    <a:extLst>
                      <a:ext uri="{FF2B5EF4-FFF2-40B4-BE49-F238E27FC236}">
                        <a16:creationId xmlns:a16="http://schemas.microsoft.com/office/drawing/2014/main" id="{5FC04DE5-579F-A22A-552B-BE416DDCDA2A}"/>
                      </a:ext>
                    </a:extLst>
                  </p:cNvPr>
                  <p:cNvSpPr/>
                  <p:nvPr/>
                </p:nvSpPr>
                <p:spPr>
                  <a:xfrm>
                    <a:off x="4524375" y="2144713"/>
                    <a:ext cx="25400" cy="44450"/>
                  </a:xfrm>
                  <a:custGeom>
                    <a:avLst/>
                    <a:gdLst/>
                    <a:ahLst/>
                    <a:cxnLst/>
                    <a:rect l="l" t="t" r="r" b="b"/>
                    <a:pathLst>
                      <a:path w="19" h="33" extrusionOk="0">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08" name="Google Shape;1635;p17">
                    <a:extLst>
                      <a:ext uri="{FF2B5EF4-FFF2-40B4-BE49-F238E27FC236}">
                        <a16:creationId xmlns:a16="http://schemas.microsoft.com/office/drawing/2014/main" id="{01AB602F-121D-3159-E41F-810F3B40725C}"/>
                      </a:ext>
                    </a:extLst>
                  </p:cNvPr>
                  <p:cNvSpPr/>
                  <p:nvPr/>
                </p:nvSpPr>
                <p:spPr>
                  <a:xfrm>
                    <a:off x="4429125" y="2171700"/>
                    <a:ext cx="12700" cy="9525"/>
                  </a:xfrm>
                  <a:custGeom>
                    <a:avLst/>
                    <a:gdLst/>
                    <a:ahLst/>
                    <a:cxnLst/>
                    <a:rect l="l" t="t" r="r" b="b"/>
                    <a:pathLst>
                      <a:path w="9" h="7" extrusionOk="0">
                        <a:moveTo>
                          <a:pt x="9" y="5"/>
                        </a:moveTo>
                        <a:cubicBezTo>
                          <a:pt x="9" y="6"/>
                          <a:pt x="7" y="7"/>
                          <a:pt x="6" y="7"/>
                        </a:cubicBezTo>
                        <a:cubicBezTo>
                          <a:pt x="4" y="7"/>
                          <a:pt x="1" y="3"/>
                          <a:pt x="0" y="3"/>
                        </a:cubicBezTo>
                        <a:cubicBezTo>
                          <a:pt x="3" y="2"/>
                          <a:pt x="5" y="0"/>
                          <a:pt x="7" y="0"/>
                        </a:cubicBezTo>
                        <a:cubicBezTo>
                          <a:pt x="7" y="1"/>
                          <a:pt x="9" y="3"/>
                          <a:pt x="9" y="5"/>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09" name="Google Shape;1636;p17">
                    <a:extLst>
                      <a:ext uri="{FF2B5EF4-FFF2-40B4-BE49-F238E27FC236}">
                        <a16:creationId xmlns:a16="http://schemas.microsoft.com/office/drawing/2014/main" id="{E7EB66D0-FEFA-4B7F-1C31-1425A5CEA4B5}"/>
                      </a:ext>
                    </a:extLst>
                  </p:cNvPr>
                  <p:cNvSpPr/>
                  <p:nvPr/>
                </p:nvSpPr>
                <p:spPr>
                  <a:xfrm>
                    <a:off x="4551363" y="1833563"/>
                    <a:ext cx="15875" cy="19050"/>
                  </a:xfrm>
                  <a:custGeom>
                    <a:avLst/>
                    <a:gdLst/>
                    <a:ahLst/>
                    <a:cxnLst/>
                    <a:rect l="l" t="t" r="r" b="b"/>
                    <a:pathLst>
                      <a:path w="12" h="14" extrusionOk="0">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10" name="Google Shape;1637;p17">
                    <a:extLst>
                      <a:ext uri="{FF2B5EF4-FFF2-40B4-BE49-F238E27FC236}">
                        <a16:creationId xmlns:a16="http://schemas.microsoft.com/office/drawing/2014/main" id="{5E1FCC84-4BBB-22EF-1014-F610E2DE85F3}"/>
                      </a:ext>
                    </a:extLst>
                  </p:cNvPr>
                  <p:cNvSpPr/>
                  <p:nvPr/>
                </p:nvSpPr>
                <p:spPr>
                  <a:xfrm>
                    <a:off x="4684713" y="1773238"/>
                    <a:ext cx="15875" cy="23813"/>
                  </a:xfrm>
                  <a:custGeom>
                    <a:avLst/>
                    <a:gdLst/>
                    <a:ahLst/>
                    <a:cxnLst/>
                    <a:rect l="l" t="t" r="r" b="b"/>
                    <a:pathLst>
                      <a:path w="11" h="17" extrusionOk="0">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11" name="Google Shape;1638;p17">
                    <a:extLst>
                      <a:ext uri="{FF2B5EF4-FFF2-40B4-BE49-F238E27FC236}">
                        <a16:creationId xmlns:a16="http://schemas.microsoft.com/office/drawing/2014/main" id="{2BA6D6D4-4A5B-F515-97D9-84BB8277B7C9}"/>
                      </a:ext>
                    </a:extLst>
                  </p:cNvPr>
                  <p:cNvSpPr/>
                  <p:nvPr/>
                </p:nvSpPr>
                <p:spPr>
                  <a:xfrm>
                    <a:off x="4746625" y="1744663"/>
                    <a:ext cx="20638" cy="26988"/>
                  </a:xfrm>
                  <a:custGeom>
                    <a:avLst/>
                    <a:gdLst/>
                    <a:ahLst/>
                    <a:cxnLst/>
                    <a:rect l="l" t="t" r="r" b="b"/>
                    <a:pathLst>
                      <a:path w="16" h="20" extrusionOk="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grpSp>
          </p:grpSp>
          <p:grpSp>
            <p:nvGrpSpPr>
              <p:cNvPr id="11" name="Google Shape;1639;p17">
                <a:extLst>
                  <a:ext uri="{FF2B5EF4-FFF2-40B4-BE49-F238E27FC236}">
                    <a16:creationId xmlns:a16="http://schemas.microsoft.com/office/drawing/2014/main" id="{20F173C2-73EF-7036-3B86-360FFC5C459C}"/>
                  </a:ext>
                </a:extLst>
              </p:cNvPr>
              <p:cNvGrpSpPr/>
              <p:nvPr/>
            </p:nvGrpSpPr>
            <p:grpSpPr>
              <a:xfrm>
                <a:off x="5105583" y="3000650"/>
                <a:ext cx="871927" cy="822457"/>
                <a:chOff x="6275388" y="2879725"/>
                <a:chExt cx="895350" cy="844551"/>
              </a:xfrm>
            </p:grpSpPr>
            <p:sp>
              <p:nvSpPr>
                <p:cNvPr id="80" name="Google Shape;1640;p17">
                  <a:extLst>
                    <a:ext uri="{FF2B5EF4-FFF2-40B4-BE49-F238E27FC236}">
                      <a16:creationId xmlns:a16="http://schemas.microsoft.com/office/drawing/2014/main" id="{0492FF05-9B3B-D520-AE82-9A4F29825A73}"/>
                    </a:ext>
                  </a:extLst>
                </p:cNvPr>
                <p:cNvSpPr/>
                <p:nvPr/>
              </p:nvSpPr>
              <p:spPr>
                <a:xfrm>
                  <a:off x="6567488" y="2879725"/>
                  <a:ext cx="339725" cy="176213"/>
                </a:xfrm>
                <a:custGeom>
                  <a:avLst/>
                  <a:gdLst/>
                  <a:ahLst/>
                  <a:cxnLst/>
                  <a:rect l="l" t="t" r="r" b="b"/>
                  <a:pathLst>
                    <a:path w="255" h="133" extrusionOk="0">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grpSp>
              <p:nvGrpSpPr>
                <p:cNvPr id="81" name="Google Shape;1641;p17">
                  <a:extLst>
                    <a:ext uri="{FF2B5EF4-FFF2-40B4-BE49-F238E27FC236}">
                      <a16:creationId xmlns:a16="http://schemas.microsoft.com/office/drawing/2014/main" id="{923070F3-7A3C-863E-22C3-B54979EC7EA7}"/>
                    </a:ext>
                  </a:extLst>
                </p:cNvPr>
                <p:cNvGrpSpPr/>
                <p:nvPr/>
              </p:nvGrpSpPr>
              <p:grpSpPr>
                <a:xfrm>
                  <a:off x="6275388" y="2917825"/>
                  <a:ext cx="895350" cy="806451"/>
                  <a:chOff x="6275388" y="2917825"/>
                  <a:chExt cx="895350" cy="806451"/>
                </a:xfrm>
              </p:grpSpPr>
              <p:sp>
                <p:nvSpPr>
                  <p:cNvPr id="82" name="Google Shape;1642;p17">
                    <a:extLst>
                      <a:ext uri="{FF2B5EF4-FFF2-40B4-BE49-F238E27FC236}">
                        <a16:creationId xmlns:a16="http://schemas.microsoft.com/office/drawing/2014/main" id="{4F7E2E15-47F0-5C31-DBF5-5CB9522429D2}"/>
                      </a:ext>
                    </a:extLst>
                  </p:cNvPr>
                  <p:cNvSpPr/>
                  <p:nvPr/>
                </p:nvSpPr>
                <p:spPr>
                  <a:xfrm>
                    <a:off x="6623050" y="2968625"/>
                    <a:ext cx="11113" cy="25400"/>
                  </a:xfrm>
                  <a:custGeom>
                    <a:avLst/>
                    <a:gdLst/>
                    <a:ahLst/>
                    <a:cxnLst/>
                    <a:rect l="l" t="t" r="r" b="b"/>
                    <a:pathLst>
                      <a:path w="8" h="19" extrusionOk="0">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83" name="Google Shape;1643;p17">
                    <a:extLst>
                      <a:ext uri="{FF2B5EF4-FFF2-40B4-BE49-F238E27FC236}">
                        <a16:creationId xmlns:a16="http://schemas.microsoft.com/office/drawing/2014/main" id="{76ADA7A2-3834-79D0-4632-47CE69A6079C}"/>
                      </a:ext>
                    </a:extLst>
                  </p:cNvPr>
                  <p:cNvSpPr/>
                  <p:nvPr/>
                </p:nvSpPr>
                <p:spPr>
                  <a:xfrm>
                    <a:off x="6867525" y="2944813"/>
                    <a:ext cx="65088" cy="38100"/>
                  </a:xfrm>
                  <a:custGeom>
                    <a:avLst/>
                    <a:gdLst/>
                    <a:ahLst/>
                    <a:cxnLst/>
                    <a:rect l="l" t="t" r="r" b="b"/>
                    <a:pathLst>
                      <a:path w="49" h="29" extrusionOk="0">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84" name="Google Shape;1644;p17">
                    <a:extLst>
                      <a:ext uri="{FF2B5EF4-FFF2-40B4-BE49-F238E27FC236}">
                        <a16:creationId xmlns:a16="http://schemas.microsoft.com/office/drawing/2014/main" id="{3B56F7BF-B343-A14A-4973-E8FAD3C595C6}"/>
                      </a:ext>
                    </a:extLst>
                  </p:cNvPr>
                  <p:cNvSpPr/>
                  <p:nvPr/>
                </p:nvSpPr>
                <p:spPr>
                  <a:xfrm>
                    <a:off x="6911975" y="2917825"/>
                    <a:ext cx="34925" cy="34925"/>
                  </a:xfrm>
                  <a:custGeom>
                    <a:avLst/>
                    <a:gdLst/>
                    <a:ahLst/>
                    <a:cxnLst/>
                    <a:rect l="l" t="t" r="r" b="b"/>
                    <a:pathLst>
                      <a:path w="26" h="26" extrusionOk="0">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85" name="Google Shape;1645;p17">
                    <a:extLst>
                      <a:ext uri="{FF2B5EF4-FFF2-40B4-BE49-F238E27FC236}">
                        <a16:creationId xmlns:a16="http://schemas.microsoft.com/office/drawing/2014/main" id="{19A4858C-219A-F293-6371-C6A49F2257D2}"/>
                      </a:ext>
                    </a:extLst>
                  </p:cNvPr>
                  <p:cNvSpPr/>
                  <p:nvPr/>
                </p:nvSpPr>
                <p:spPr>
                  <a:xfrm>
                    <a:off x="6972300" y="2967038"/>
                    <a:ext cx="17463" cy="20638"/>
                  </a:xfrm>
                  <a:custGeom>
                    <a:avLst/>
                    <a:gdLst/>
                    <a:ahLst/>
                    <a:cxnLst/>
                    <a:rect l="l" t="t" r="r" b="b"/>
                    <a:pathLst>
                      <a:path w="13" h="16" extrusionOk="0">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86" name="Google Shape;1646;p17">
                    <a:extLst>
                      <a:ext uri="{FF2B5EF4-FFF2-40B4-BE49-F238E27FC236}">
                        <a16:creationId xmlns:a16="http://schemas.microsoft.com/office/drawing/2014/main" id="{A695E0DB-A67A-7AA1-C141-23960942EEF3}"/>
                      </a:ext>
                    </a:extLst>
                  </p:cNvPr>
                  <p:cNvSpPr/>
                  <p:nvPr/>
                </p:nvSpPr>
                <p:spPr>
                  <a:xfrm>
                    <a:off x="7086600" y="3046413"/>
                    <a:ext cx="9525" cy="11113"/>
                  </a:xfrm>
                  <a:custGeom>
                    <a:avLst/>
                    <a:gdLst/>
                    <a:ahLst/>
                    <a:cxnLst/>
                    <a:rect l="l" t="t" r="r" b="b"/>
                    <a:pathLst>
                      <a:path w="7" h="9" extrusionOk="0">
                        <a:moveTo>
                          <a:pt x="7" y="6"/>
                        </a:moveTo>
                        <a:cubicBezTo>
                          <a:pt x="7" y="7"/>
                          <a:pt x="7" y="8"/>
                          <a:pt x="7" y="9"/>
                        </a:cubicBezTo>
                        <a:cubicBezTo>
                          <a:pt x="3" y="9"/>
                          <a:pt x="0" y="2"/>
                          <a:pt x="0" y="0"/>
                        </a:cubicBezTo>
                        <a:cubicBezTo>
                          <a:pt x="4" y="2"/>
                          <a:pt x="7" y="3"/>
                          <a:pt x="7" y="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87" name="Google Shape;1647;p17">
                    <a:extLst>
                      <a:ext uri="{FF2B5EF4-FFF2-40B4-BE49-F238E27FC236}">
                        <a16:creationId xmlns:a16="http://schemas.microsoft.com/office/drawing/2014/main" id="{1D4F49D5-66C6-406C-4EDE-4EB430805F13}"/>
                      </a:ext>
                    </a:extLst>
                  </p:cNvPr>
                  <p:cNvSpPr/>
                  <p:nvPr/>
                </p:nvSpPr>
                <p:spPr>
                  <a:xfrm>
                    <a:off x="7061200" y="3036888"/>
                    <a:ext cx="20638" cy="9525"/>
                  </a:xfrm>
                  <a:custGeom>
                    <a:avLst/>
                    <a:gdLst/>
                    <a:ahLst/>
                    <a:cxnLst/>
                    <a:rect l="l" t="t" r="r" b="b"/>
                    <a:pathLst>
                      <a:path w="15" h="7" extrusionOk="0">
                        <a:moveTo>
                          <a:pt x="15" y="6"/>
                        </a:moveTo>
                        <a:cubicBezTo>
                          <a:pt x="14" y="6"/>
                          <a:pt x="13" y="7"/>
                          <a:pt x="12" y="7"/>
                        </a:cubicBezTo>
                        <a:cubicBezTo>
                          <a:pt x="7" y="7"/>
                          <a:pt x="0" y="5"/>
                          <a:pt x="0" y="0"/>
                        </a:cubicBezTo>
                        <a:cubicBezTo>
                          <a:pt x="7" y="0"/>
                          <a:pt x="11" y="1"/>
                          <a:pt x="15" y="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88" name="Google Shape;1648;p17">
                    <a:extLst>
                      <a:ext uri="{FF2B5EF4-FFF2-40B4-BE49-F238E27FC236}">
                        <a16:creationId xmlns:a16="http://schemas.microsoft.com/office/drawing/2014/main" id="{B883A658-C8B3-C7EE-54EE-D1D33B08E3EA}"/>
                      </a:ext>
                    </a:extLst>
                  </p:cNvPr>
                  <p:cNvSpPr/>
                  <p:nvPr/>
                </p:nvSpPr>
                <p:spPr>
                  <a:xfrm>
                    <a:off x="7064375" y="3013075"/>
                    <a:ext cx="17463" cy="19050"/>
                  </a:xfrm>
                  <a:custGeom>
                    <a:avLst/>
                    <a:gdLst/>
                    <a:ahLst/>
                    <a:cxnLst/>
                    <a:rect l="l" t="t" r="r" b="b"/>
                    <a:pathLst>
                      <a:path w="13" h="14" extrusionOk="0">
                        <a:moveTo>
                          <a:pt x="13" y="14"/>
                        </a:moveTo>
                        <a:cubicBezTo>
                          <a:pt x="9" y="14"/>
                          <a:pt x="1" y="3"/>
                          <a:pt x="0" y="0"/>
                        </a:cubicBezTo>
                        <a:cubicBezTo>
                          <a:pt x="6" y="3"/>
                          <a:pt x="11" y="7"/>
                          <a:pt x="13" y="1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89" name="Google Shape;1649;p17">
                    <a:extLst>
                      <a:ext uri="{FF2B5EF4-FFF2-40B4-BE49-F238E27FC236}">
                        <a16:creationId xmlns:a16="http://schemas.microsoft.com/office/drawing/2014/main" id="{37B2CD92-6DBA-8F08-DE8D-7C88D6EFE7F0}"/>
                      </a:ext>
                    </a:extLst>
                  </p:cNvPr>
                  <p:cNvSpPr/>
                  <p:nvPr/>
                </p:nvSpPr>
                <p:spPr>
                  <a:xfrm>
                    <a:off x="7027863" y="2998788"/>
                    <a:ext cx="23813" cy="14288"/>
                  </a:xfrm>
                  <a:custGeom>
                    <a:avLst/>
                    <a:gdLst/>
                    <a:ahLst/>
                    <a:cxnLst/>
                    <a:rect l="l" t="t" r="r" b="b"/>
                    <a:pathLst>
                      <a:path w="17" h="10" extrusionOk="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90" name="Google Shape;1650;p17">
                    <a:extLst>
                      <a:ext uri="{FF2B5EF4-FFF2-40B4-BE49-F238E27FC236}">
                        <a16:creationId xmlns:a16="http://schemas.microsoft.com/office/drawing/2014/main" id="{EB65AEBA-B584-B19D-1733-458ADEBF5755}"/>
                      </a:ext>
                    </a:extLst>
                  </p:cNvPr>
                  <p:cNvSpPr/>
                  <p:nvPr/>
                </p:nvSpPr>
                <p:spPr>
                  <a:xfrm>
                    <a:off x="7002463" y="2984500"/>
                    <a:ext cx="14288" cy="7938"/>
                  </a:xfrm>
                  <a:custGeom>
                    <a:avLst/>
                    <a:gdLst/>
                    <a:ahLst/>
                    <a:cxnLst/>
                    <a:rect l="l" t="t" r="r" b="b"/>
                    <a:pathLst>
                      <a:path w="11" h="6" extrusionOk="0">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91" name="Google Shape;1651;p17">
                    <a:extLst>
                      <a:ext uri="{FF2B5EF4-FFF2-40B4-BE49-F238E27FC236}">
                        <a16:creationId xmlns:a16="http://schemas.microsoft.com/office/drawing/2014/main" id="{9CAF066F-CA07-4BED-B8F0-C62C810C9ED7}"/>
                      </a:ext>
                    </a:extLst>
                  </p:cNvPr>
                  <p:cNvSpPr/>
                  <p:nvPr/>
                </p:nvSpPr>
                <p:spPr>
                  <a:xfrm>
                    <a:off x="6800850" y="3594100"/>
                    <a:ext cx="63500" cy="65088"/>
                  </a:xfrm>
                  <a:custGeom>
                    <a:avLst/>
                    <a:gdLst/>
                    <a:ahLst/>
                    <a:cxnLst/>
                    <a:rect l="l" t="t" r="r" b="b"/>
                    <a:pathLst>
                      <a:path w="48" h="49" extrusionOk="0">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92" name="Google Shape;1652;p17">
                    <a:extLst>
                      <a:ext uri="{FF2B5EF4-FFF2-40B4-BE49-F238E27FC236}">
                        <a16:creationId xmlns:a16="http://schemas.microsoft.com/office/drawing/2014/main" id="{7986A7B1-66D7-4EAD-A1BF-03E27F2E833C}"/>
                      </a:ext>
                    </a:extLst>
                  </p:cNvPr>
                  <p:cNvSpPr/>
                  <p:nvPr/>
                </p:nvSpPr>
                <p:spPr>
                  <a:xfrm>
                    <a:off x="6275388" y="3057525"/>
                    <a:ext cx="676275" cy="509588"/>
                  </a:xfrm>
                  <a:custGeom>
                    <a:avLst/>
                    <a:gdLst/>
                    <a:ahLst/>
                    <a:cxnLst/>
                    <a:rect l="l" t="t" r="r" b="b"/>
                    <a:pathLst>
                      <a:path w="508" h="383" extrusionOk="0">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93" name="Google Shape;1653;p17">
                    <a:extLst>
                      <a:ext uri="{FF2B5EF4-FFF2-40B4-BE49-F238E27FC236}">
                        <a16:creationId xmlns:a16="http://schemas.microsoft.com/office/drawing/2014/main" id="{D551E82D-7927-BB5B-85F3-A7B58F415473}"/>
                      </a:ext>
                    </a:extLst>
                  </p:cNvPr>
                  <p:cNvSpPr/>
                  <p:nvPr/>
                </p:nvSpPr>
                <p:spPr>
                  <a:xfrm>
                    <a:off x="7043738" y="3598863"/>
                    <a:ext cx="127000" cy="125413"/>
                  </a:xfrm>
                  <a:custGeom>
                    <a:avLst/>
                    <a:gdLst/>
                    <a:ahLst/>
                    <a:cxnLst/>
                    <a:rect l="l" t="t" r="r" b="b"/>
                    <a:pathLst>
                      <a:path w="96" h="94" extrusionOk="0">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94" name="Google Shape;1655;p17">
                    <a:extLst>
                      <a:ext uri="{FF2B5EF4-FFF2-40B4-BE49-F238E27FC236}">
                        <a16:creationId xmlns:a16="http://schemas.microsoft.com/office/drawing/2014/main" id="{D706C158-DD6B-14CF-14A6-481DAA916D55}"/>
                      </a:ext>
                    </a:extLst>
                  </p:cNvPr>
                  <p:cNvSpPr/>
                  <p:nvPr/>
                </p:nvSpPr>
                <p:spPr>
                  <a:xfrm>
                    <a:off x="6856413" y="3582988"/>
                    <a:ext cx="6350" cy="9525"/>
                  </a:xfrm>
                  <a:custGeom>
                    <a:avLst/>
                    <a:gdLst/>
                    <a:ahLst/>
                    <a:cxnLst/>
                    <a:rect l="l" t="t" r="r" b="b"/>
                    <a:pathLst>
                      <a:path w="5" h="7" extrusionOk="0">
                        <a:moveTo>
                          <a:pt x="5" y="0"/>
                        </a:moveTo>
                        <a:cubicBezTo>
                          <a:pt x="5" y="4"/>
                          <a:pt x="4" y="5"/>
                          <a:pt x="4" y="7"/>
                        </a:cubicBezTo>
                        <a:cubicBezTo>
                          <a:pt x="0" y="6"/>
                          <a:pt x="0" y="3"/>
                          <a:pt x="0" y="0"/>
                        </a:cubicBezTo>
                        <a:cubicBezTo>
                          <a:pt x="2" y="0"/>
                          <a:pt x="4" y="0"/>
                          <a:pt x="5"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95" name="Google Shape;1656;p17">
                    <a:extLst>
                      <a:ext uri="{FF2B5EF4-FFF2-40B4-BE49-F238E27FC236}">
                        <a16:creationId xmlns:a16="http://schemas.microsoft.com/office/drawing/2014/main" id="{5228A397-4F61-9562-1247-9D5CFAD3FC83}"/>
                      </a:ext>
                    </a:extLst>
                  </p:cNvPr>
                  <p:cNvSpPr/>
                  <p:nvPr/>
                </p:nvSpPr>
                <p:spPr>
                  <a:xfrm>
                    <a:off x="6664325" y="3500438"/>
                    <a:ext cx="22225" cy="11113"/>
                  </a:xfrm>
                  <a:custGeom>
                    <a:avLst/>
                    <a:gdLst/>
                    <a:ahLst/>
                    <a:cxnLst/>
                    <a:rect l="l" t="t" r="r" b="b"/>
                    <a:pathLst>
                      <a:path w="16" h="8" extrusionOk="0">
                        <a:moveTo>
                          <a:pt x="16" y="4"/>
                        </a:moveTo>
                        <a:cubicBezTo>
                          <a:pt x="11" y="7"/>
                          <a:pt x="4" y="8"/>
                          <a:pt x="0" y="4"/>
                        </a:cubicBezTo>
                        <a:cubicBezTo>
                          <a:pt x="9" y="0"/>
                          <a:pt x="10" y="0"/>
                          <a:pt x="16" y="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96" name="Google Shape;1657;p17">
                    <a:extLst>
                      <a:ext uri="{FF2B5EF4-FFF2-40B4-BE49-F238E27FC236}">
                        <a16:creationId xmlns:a16="http://schemas.microsoft.com/office/drawing/2014/main" id="{820521BE-45CF-BB60-3B66-8DB09028B002}"/>
                      </a:ext>
                    </a:extLst>
                  </p:cNvPr>
                  <p:cNvSpPr/>
                  <p:nvPr/>
                </p:nvSpPr>
                <p:spPr>
                  <a:xfrm>
                    <a:off x="6556375" y="3065463"/>
                    <a:ext cx="22225" cy="9525"/>
                  </a:xfrm>
                  <a:custGeom>
                    <a:avLst/>
                    <a:gdLst/>
                    <a:ahLst/>
                    <a:cxnLst/>
                    <a:rect l="l" t="t" r="r" b="b"/>
                    <a:pathLst>
                      <a:path w="17" h="7" extrusionOk="0">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grpSp>
          </p:grpSp>
          <p:grpSp>
            <p:nvGrpSpPr>
              <p:cNvPr id="12" name="Google Shape;1658;p17">
                <a:extLst>
                  <a:ext uri="{FF2B5EF4-FFF2-40B4-BE49-F238E27FC236}">
                    <a16:creationId xmlns:a16="http://schemas.microsoft.com/office/drawing/2014/main" id="{0EAA3FF6-A7BD-E1E4-5863-DE3826CF4FCC}"/>
                  </a:ext>
                </a:extLst>
              </p:cNvPr>
              <p:cNvGrpSpPr/>
              <p:nvPr/>
            </p:nvGrpSpPr>
            <p:grpSpPr>
              <a:xfrm>
                <a:off x="3584348" y="1207327"/>
                <a:ext cx="2773469" cy="1960289"/>
                <a:chOff x="4713288" y="1038225"/>
                <a:chExt cx="2847975" cy="2012950"/>
              </a:xfrm>
            </p:grpSpPr>
            <p:sp>
              <p:nvSpPr>
                <p:cNvPr id="13" name="Google Shape;1659;p17">
                  <a:extLst>
                    <a:ext uri="{FF2B5EF4-FFF2-40B4-BE49-F238E27FC236}">
                      <a16:creationId xmlns:a16="http://schemas.microsoft.com/office/drawing/2014/main" id="{BBDA3397-50B7-F8C1-7F9E-6E0B12CD18A7}"/>
                    </a:ext>
                  </a:extLst>
                </p:cNvPr>
                <p:cNvSpPr/>
                <p:nvPr/>
              </p:nvSpPr>
              <p:spPr>
                <a:xfrm>
                  <a:off x="4818063" y="2127250"/>
                  <a:ext cx="622300" cy="538163"/>
                </a:xfrm>
                <a:custGeom>
                  <a:avLst/>
                  <a:gdLst/>
                  <a:ahLst/>
                  <a:cxnLst/>
                  <a:rect l="l" t="t" r="r" b="b"/>
                  <a:pathLst>
                    <a:path w="467" h="405" extrusionOk="0">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4" name="Google Shape;1660;p17">
                  <a:extLst>
                    <a:ext uri="{FF2B5EF4-FFF2-40B4-BE49-F238E27FC236}">
                      <a16:creationId xmlns:a16="http://schemas.microsoft.com/office/drawing/2014/main" id="{87F636F8-6CE9-7FAE-D8D8-FAA40E213DE5}"/>
                    </a:ext>
                  </a:extLst>
                </p:cNvPr>
                <p:cNvSpPr/>
                <p:nvPr/>
              </p:nvSpPr>
              <p:spPr>
                <a:xfrm>
                  <a:off x="5713413" y="2714625"/>
                  <a:ext cx="33338" cy="63500"/>
                </a:xfrm>
                <a:custGeom>
                  <a:avLst/>
                  <a:gdLst/>
                  <a:ahLst/>
                  <a:cxnLst/>
                  <a:rect l="l" t="t" r="r" b="b"/>
                  <a:pathLst>
                    <a:path w="25" h="48" extrusionOk="0">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5" name="Google Shape;1661;p17">
                  <a:extLst>
                    <a:ext uri="{FF2B5EF4-FFF2-40B4-BE49-F238E27FC236}">
                      <a16:creationId xmlns:a16="http://schemas.microsoft.com/office/drawing/2014/main" id="{FFD1CC64-BF4D-C201-9208-BA8FE746AA4F}"/>
                    </a:ext>
                  </a:extLst>
                </p:cNvPr>
                <p:cNvSpPr/>
                <p:nvPr/>
              </p:nvSpPr>
              <p:spPr>
                <a:xfrm>
                  <a:off x="5397500" y="2195513"/>
                  <a:ext cx="677863" cy="544513"/>
                </a:xfrm>
                <a:custGeom>
                  <a:avLst/>
                  <a:gdLst/>
                  <a:ahLst/>
                  <a:cxnLst/>
                  <a:rect l="l" t="t" r="r" b="b"/>
                  <a:pathLst>
                    <a:path w="509" h="410" extrusionOk="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6" name="Google Shape;1662;p17">
                  <a:extLst>
                    <a:ext uri="{FF2B5EF4-FFF2-40B4-BE49-F238E27FC236}">
                      <a16:creationId xmlns:a16="http://schemas.microsoft.com/office/drawing/2014/main" id="{E64C7CD3-8344-0B3D-0940-3A174D999C98}"/>
                    </a:ext>
                  </a:extLst>
                </p:cNvPr>
                <p:cNvSpPr/>
                <p:nvPr/>
              </p:nvSpPr>
              <p:spPr>
                <a:xfrm>
                  <a:off x="5975350" y="2781300"/>
                  <a:ext cx="177800" cy="192088"/>
                </a:xfrm>
                <a:custGeom>
                  <a:avLst/>
                  <a:gdLst/>
                  <a:ahLst/>
                  <a:cxnLst/>
                  <a:rect l="l" t="t" r="r" b="b"/>
                  <a:pathLst>
                    <a:path w="133" h="144" extrusionOk="0">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7" name="Google Shape;1663;p17">
                  <a:extLst>
                    <a:ext uri="{FF2B5EF4-FFF2-40B4-BE49-F238E27FC236}">
                      <a16:creationId xmlns:a16="http://schemas.microsoft.com/office/drawing/2014/main" id="{650B2ED2-55E6-60C7-E140-4C08447EAA1D}"/>
                    </a:ext>
                  </a:extLst>
                </p:cNvPr>
                <p:cNvSpPr/>
                <p:nvPr/>
              </p:nvSpPr>
              <p:spPr>
                <a:xfrm>
                  <a:off x="6203950" y="2757488"/>
                  <a:ext cx="169863" cy="188913"/>
                </a:xfrm>
                <a:custGeom>
                  <a:avLst/>
                  <a:gdLst/>
                  <a:ahLst/>
                  <a:cxnLst/>
                  <a:rect l="l" t="t" r="r" b="b"/>
                  <a:pathLst>
                    <a:path w="127" h="141" extrusionOk="0">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8" name="Google Shape;1664;p17">
                  <a:extLst>
                    <a:ext uri="{FF2B5EF4-FFF2-40B4-BE49-F238E27FC236}">
                      <a16:creationId xmlns:a16="http://schemas.microsoft.com/office/drawing/2014/main" id="{8B90F775-3179-77ED-70BE-F9779C162E0B}"/>
                    </a:ext>
                  </a:extLst>
                </p:cNvPr>
                <p:cNvSpPr/>
                <p:nvPr/>
              </p:nvSpPr>
              <p:spPr>
                <a:xfrm>
                  <a:off x="6367463" y="2847975"/>
                  <a:ext cx="106363" cy="123825"/>
                </a:xfrm>
                <a:custGeom>
                  <a:avLst/>
                  <a:gdLst/>
                  <a:ahLst/>
                  <a:cxnLst/>
                  <a:rect l="l" t="t" r="r" b="b"/>
                  <a:pathLst>
                    <a:path w="79" h="93" extrusionOk="0">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19" name="Google Shape;1665;p17">
                  <a:extLst>
                    <a:ext uri="{FF2B5EF4-FFF2-40B4-BE49-F238E27FC236}">
                      <a16:creationId xmlns:a16="http://schemas.microsoft.com/office/drawing/2014/main" id="{B36ACAD0-324A-F38E-C479-390EDC03F64A}"/>
                    </a:ext>
                  </a:extLst>
                </p:cNvPr>
                <p:cNvSpPr/>
                <p:nvPr/>
              </p:nvSpPr>
              <p:spPr>
                <a:xfrm>
                  <a:off x="6145213" y="2973388"/>
                  <a:ext cx="171450" cy="49213"/>
                </a:xfrm>
                <a:custGeom>
                  <a:avLst/>
                  <a:gdLst/>
                  <a:ahLst/>
                  <a:cxnLst/>
                  <a:rect l="l" t="t" r="r" b="b"/>
                  <a:pathLst>
                    <a:path w="128" h="37" extrusionOk="0">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20" name="Google Shape;1666;p17">
                  <a:extLst>
                    <a:ext uri="{FF2B5EF4-FFF2-40B4-BE49-F238E27FC236}">
                      <a16:creationId xmlns:a16="http://schemas.microsoft.com/office/drawing/2014/main" id="{505D4140-F5AD-2F78-66C9-B15FE630550D}"/>
                    </a:ext>
                  </a:extLst>
                </p:cNvPr>
                <p:cNvSpPr/>
                <p:nvPr/>
              </p:nvSpPr>
              <p:spPr>
                <a:xfrm>
                  <a:off x="6386513" y="3013075"/>
                  <a:ext cx="52388" cy="12700"/>
                </a:xfrm>
                <a:custGeom>
                  <a:avLst/>
                  <a:gdLst/>
                  <a:ahLst/>
                  <a:cxnLst/>
                  <a:rect l="l" t="t" r="r" b="b"/>
                  <a:pathLst>
                    <a:path w="39" h="9" extrusionOk="0">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21" name="Google Shape;1667;p17">
                  <a:extLst>
                    <a:ext uri="{FF2B5EF4-FFF2-40B4-BE49-F238E27FC236}">
                      <a16:creationId xmlns:a16="http://schemas.microsoft.com/office/drawing/2014/main" id="{35686438-A399-6D9C-76AE-96AC6A8CE102}"/>
                    </a:ext>
                  </a:extLst>
                </p:cNvPr>
                <p:cNvSpPr/>
                <p:nvPr/>
              </p:nvSpPr>
              <p:spPr>
                <a:xfrm>
                  <a:off x="6335713" y="3016250"/>
                  <a:ext cx="36513" cy="12700"/>
                </a:xfrm>
                <a:custGeom>
                  <a:avLst/>
                  <a:gdLst/>
                  <a:ahLst/>
                  <a:cxnLst/>
                  <a:rect l="l" t="t" r="r" b="b"/>
                  <a:pathLst>
                    <a:path w="27" h="9" extrusionOk="0">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22" name="Google Shape;1668;p17">
                  <a:extLst>
                    <a:ext uri="{FF2B5EF4-FFF2-40B4-BE49-F238E27FC236}">
                      <a16:creationId xmlns:a16="http://schemas.microsoft.com/office/drawing/2014/main" id="{9C4A9F56-6CE8-92CE-5286-335D90754A88}"/>
                    </a:ext>
                  </a:extLst>
                </p:cNvPr>
                <p:cNvSpPr/>
                <p:nvPr/>
              </p:nvSpPr>
              <p:spPr>
                <a:xfrm>
                  <a:off x="6373813" y="3030538"/>
                  <a:ext cx="26988" cy="19050"/>
                </a:xfrm>
                <a:custGeom>
                  <a:avLst/>
                  <a:gdLst/>
                  <a:ahLst/>
                  <a:cxnLst/>
                  <a:rect l="l" t="t" r="r" b="b"/>
                  <a:pathLst>
                    <a:path w="20" h="14" extrusionOk="0">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23" name="Google Shape;1669;p17">
                  <a:extLst>
                    <a:ext uri="{FF2B5EF4-FFF2-40B4-BE49-F238E27FC236}">
                      <a16:creationId xmlns:a16="http://schemas.microsoft.com/office/drawing/2014/main" id="{CCA64272-A67B-94B6-8971-2F9B92C5E59E}"/>
                    </a:ext>
                  </a:extLst>
                </p:cNvPr>
                <p:cNvSpPr/>
                <p:nvPr/>
              </p:nvSpPr>
              <p:spPr>
                <a:xfrm>
                  <a:off x="6323013" y="3014663"/>
                  <a:ext cx="11113" cy="11113"/>
                </a:xfrm>
                <a:custGeom>
                  <a:avLst/>
                  <a:gdLst/>
                  <a:ahLst/>
                  <a:cxnLst/>
                  <a:rect l="l" t="t" r="r" b="b"/>
                  <a:pathLst>
                    <a:path w="8" h="8" extrusionOk="0">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24" name="Google Shape;1670;p17">
                  <a:extLst>
                    <a:ext uri="{FF2B5EF4-FFF2-40B4-BE49-F238E27FC236}">
                      <a16:creationId xmlns:a16="http://schemas.microsoft.com/office/drawing/2014/main" id="{76355B97-52CE-DB54-9C39-E4DA3A8CC127}"/>
                    </a:ext>
                  </a:extLst>
                </p:cNvPr>
                <p:cNvSpPr/>
                <p:nvPr/>
              </p:nvSpPr>
              <p:spPr>
                <a:xfrm>
                  <a:off x="6448425" y="3016250"/>
                  <a:ext cx="58738" cy="34925"/>
                </a:xfrm>
                <a:custGeom>
                  <a:avLst/>
                  <a:gdLst/>
                  <a:ahLst/>
                  <a:cxnLst/>
                  <a:rect l="l" t="t" r="r" b="b"/>
                  <a:pathLst>
                    <a:path w="45" h="26" extrusionOk="0">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25" name="Google Shape;1671;p17">
                  <a:extLst>
                    <a:ext uri="{FF2B5EF4-FFF2-40B4-BE49-F238E27FC236}">
                      <a16:creationId xmlns:a16="http://schemas.microsoft.com/office/drawing/2014/main" id="{558CC683-5DE6-429B-68A2-7449BF957FA2}"/>
                    </a:ext>
                  </a:extLst>
                </p:cNvPr>
                <p:cNvSpPr/>
                <p:nvPr/>
              </p:nvSpPr>
              <p:spPr>
                <a:xfrm>
                  <a:off x="6489700" y="2922588"/>
                  <a:ext cx="17463" cy="19050"/>
                </a:xfrm>
                <a:custGeom>
                  <a:avLst/>
                  <a:gdLst/>
                  <a:ahLst/>
                  <a:cxnLst/>
                  <a:rect l="l" t="t" r="r" b="b"/>
                  <a:pathLst>
                    <a:path w="13" h="14" extrusionOk="0">
                      <a:moveTo>
                        <a:pt x="13" y="8"/>
                      </a:moveTo>
                      <a:cubicBezTo>
                        <a:pt x="13" y="9"/>
                        <a:pt x="10" y="14"/>
                        <a:pt x="8" y="14"/>
                      </a:cubicBezTo>
                      <a:cubicBezTo>
                        <a:pt x="6" y="14"/>
                        <a:pt x="0" y="9"/>
                        <a:pt x="0" y="5"/>
                      </a:cubicBezTo>
                      <a:cubicBezTo>
                        <a:pt x="0" y="0"/>
                        <a:pt x="13" y="4"/>
                        <a:pt x="13" y="8"/>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26" name="Google Shape;1672;p17">
                  <a:extLst>
                    <a:ext uri="{FF2B5EF4-FFF2-40B4-BE49-F238E27FC236}">
                      <a16:creationId xmlns:a16="http://schemas.microsoft.com/office/drawing/2014/main" id="{B5A9DA11-9645-F4B9-05C6-E96B89BBEA2A}"/>
                    </a:ext>
                  </a:extLst>
                </p:cNvPr>
                <p:cNvSpPr/>
                <p:nvPr/>
              </p:nvSpPr>
              <p:spPr>
                <a:xfrm>
                  <a:off x="6519863" y="2924175"/>
                  <a:ext cx="47625" cy="14288"/>
                </a:xfrm>
                <a:custGeom>
                  <a:avLst/>
                  <a:gdLst/>
                  <a:ahLst/>
                  <a:cxnLst/>
                  <a:rect l="l" t="t" r="r" b="b"/>
                  <a:pathLst>
                    <a:path w="36" h="10" extrusionOk="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27" name="Google Shape;1673;p17">
                  <a:extLst>
                    <a:ext uri="{FF2B5EF4-FFF2-40B4-BE49-F238E27FC236}">
                      <a16:creationId xmlns:a16="http://schemas.microsoft.com/office/drawing/2014/main" id="{04D034F2-FB3C-2ADC-DE87-AF0B999D1295}"/>
                    </a:ext>
                  </a:extLst>
                </p:cNvPr>
                <p:cNvSpPr/>
                <p:nvPr/>
              </p:nvSpPr>
              <p:spPr>
                <a:xfrm>
                  <a:off x="6513513" y="2836863"/>
                  <a:ext cx="19050" cy="46038"/>
                </a:xfrm>
                <a:custGeom>
                  <a:avLst/>
                  <a:gdLst/>
                  <a:ahLst/>
                  <a:cxnLst/>
                  <a:rect l="l" t="t" r="r" b="b"/>
                  <a:pathLst>
                    <a:path w="15" h="35" extrusionOk="0">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28" name="Google Shape;1674;p17">
                  <a:extLst>
                    <a:ext uri="{FF2B5EF4-FFF2-40B4-BE49-F238E27FC236}">
                      <a16:creationId xmlns:a16="http://schemas.microsoft.com/office/drawing/2014/main" id="{77D4DD44-5966-96AC-B9D2-C3C70B28A00B}"/>
                    </a:ext>
                  </a:extLst>
                </p:cNvPr>
                <p:cNvSpPr/>
                <p:nvPr/>
              </p:nvSpPr>
              <p:spPr>
                <a:xfrm>
                  <a:off x="6424613" y="2709863"/>
                  <a:ext cx="76200" cy="71438"/>
                </a:xfrm>
                <a:custGeom>
                  <a:avLst/>
                  <a:gdLst/>
                  <a:ahLst/>
                  <a:cxnLst/>
                  <a:rect l="l" t="t" r="r" b="b"/>
                  <a:pathLst>
                    <a:path w="58" h="53" extrusionOk="0">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29" name="Google Shape;1675;p17">
                  <a:extLst>
                    <a:ext uri="{FF2B5EF4-FFF2-40B4-BE49-F238E27FC236}">
                      <a16:creationId xmlns:a16="http://schemas.microsoft.com/office/drawing/2014/main" id="{2E84C6B6-C138-6F8B-7BD8-1CC32F49A055}"/>
                    </a:ext>
                  </a:extLst>
                </p:cNvPr>
                <p:cNvSpPr/>
                <p:nvPr/>
              </p:nvSpPr>
              <p:spPr>
                <a:xfrm>
                  <a:off x="6354763" y="2690813"/>
                  <a:ext cx="36513" cy="39688"/>
                </a:xfrm>
                <a:custGeom>
                  <a:avLst/>
                  <a:gdLst/>
                  <a:ahLst/>
                  <a:cxnLst/>
                  <a:rect l="l" t="t" r="r" b="b"/>
                  <a:pathLst>
                    <a:path w="28" h="29" extrusionOk="0">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30" name="Google Shape;1676;p17">
                  <a:extLst>
                    <a:ext uri="{FF2B5EF4-FFF2-40B4-BE49-F238E27FC236}">
                      <a16:creationId xmlns:a16="http://schemas.microsoft.com/office/drawing/2014/main" id="{D979A842-C19D-03DD-1E3D-AB7C99B347F8}"/>
                    </a:ext>
                  </a:extLst>
                </p:cNvPr>
                <p:cNvSpPr/>
                <p:nvPr/>
              </p:nvSpPr>
              <p:spPr>
                <a:xfrm>
                  <a:off x="6383338" y="2563813"/>
                  <a:ext cx="71438" cy="101600"/>
                </a:xfrm>
                <a:custGeom>
                  <a:avLst/>
                  <a:gdLst/>
                  <a:ahLst/>
                  <a:cxnLst/>
                  <a:rect l="l" t="t" r="r" b="b"/>
                  <a:pathLst>
                    <a:path w="54" h="76" extrusionOk="0">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31" name="Google Shape;1677;p17">
                  <a:extLst>
                    <a:ext uri="{FF2B5EF4-FFF2-40B4-BE49-F238E27FC236}">
                      <a16:creationId xmlns:a16="http://schemas.microsoft.com/office/drawing/2014/main" id="{39591DFF-D4A4-E561-2A0D-C0F3FD21910B}"/>
                    </a:ext>
                  </a:extLst>
                </p:cNvPr>
                <p:cNvSpPr/>
                <p:nvPr/>
              </p:nvSpPr>
              <p:spPr>
                <a:xfrm>
                  <a:off x="6457950" y="2665413"/>
                  <a:ext cx="23813" cy="41275"/>
                </a:xfrm>
                <a:custGeom>
                  <a:avLst/>
                  <a:gdLst/>
                  <a:ahLst/>
                  <a:cxnLst/>
                  <a:rect l="l" t="t" r="r" b="b"/>
                  <a:pathLst>
                    <a:path w="18" h="30" extrusionOk="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32" name="Google Shape;1678;p17">
                  <a:extLst>
                    <a:ext uri="{FF2B5EF4-FFF2-40B4-BE49-F238E27FC236}">
                      <a16:creationId xmlns:a16="http://schemas.microsoft.com/office/drawing/2014/main" id="{682BB582-CFC5-45C9-2E10-BA7C36679DAF}"/>
                    </a:ext>
                  </a:extLst>
                </p:cNvPr>
                <p:cNvSpPr/>
                <p:nvPr/>
              </p:nvSpPr>
              <p:spPr>
                <a:xfrm>
                  <a:off x="6423025" y="2676525"/>
                  <a:ext cx="19050" cy="25400"/>
                </a:xfrm>
                <a:custGeom>
                  <a:avLst/>
                  <a:gdLst/>
                  <a:ahLst/>
                  <a:cxnLst/>
                  <a:rect l="l" t="t" r="r" b="b"/>
                  <a:pathLst>
                    <a:path w="14" h="19" extrusionOk="0">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33" name="Google Shape;1679;p17">
                  <a:extLst>
                    <a:ext uri="{FF2B5EF4-FFF2-40B4-BE49-F238E27FC236}">
                      <a16:creationId xmlns:a16="http://schemas.microsoft.com/office/drawing/2014/main" id="{1708EC4A-DEAA-877A-AD93-A918DFF77EE9}"/>
                    </a:ext>
                  </a:extLst>
                </p:cNvPr>
                <p:cNvSpPr/>
                <p:nvPr/>
              </p:nvSpPr>
              <p:spPr>
                <a:xfrm>
                  <a:off x="6432550" y="2692400"/>
                  <a:ext cx="19050" cy="31750"/>
                </a:xfrm>
                <a:custGeom>
                  <a:avLst/>
                  <a:gdLst/>
                  <a:ahLst/>
                  <a:cxnLst/>
                  <a:rect l="l" t="t" r="r" b="b"/>
                  <a:pathLst>
                    <a:path w="14" h="24" extrusionOk="0">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34" name="Google Shape;1680;p17">
                  <a:extLst>
                    <a:ext uri="{FF2B5EF4-FFF2-40B4-BE49-F238E27FC236}">
                      <a16:creationId xmlns:a16="http://schemas.microsoft.com/office/drawing/2014/main" id="{13A2B557-CC42-FB9A-CC6E-6CEEA30D9F93}"/>
                    </a:ext>
                  </a:extLst>
                </p:cNvPr>
                <p:cNvSpPr/>
                <p:nvPr/>
              </p:nvSpPr>
              <p:spPr>
                <a:xfrm>
                  <a:off x="6450013" y="2693988"/>
                  <a:ext cx="7938" cy="20638"/>
                </a:xfrm>
                <a:custGeom>
                  <a:avLst/>
                  <a:gdLst/>
                  <a:ahLst/>
                  <a:cxnLst/>
                  <a:rect l="l" t="t" r="r" b="b"/>
                  <a:pathLst>
                    <a:path w="7" h="15" extrusionOk="0">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35" name="Google Shape;1681;p17">
                  <a:extLst>
                    <a:ext uri="{FF2B5EF4-FFF2-40B4-BE49-F238E27FC236}">
                      <a16:creationId xmlns:a16="http://schemas.microsoft.com/office/drawing/2014/main" id="{C1979570-57B2-B86E-81A7-BB6EC0421B48}"/>
                    </a:ext>
                  </a:extLst>
                </p:cNvPr>
                <p:cNvSpPr/>
                <p:nvPr/>
              </p:nvSpPr>
              <p:spPr>
                <a:xfrm>
                  <a:off x="6454775" y="2706688"/>
                  <a:ext cx="11113" cy="11113"/>
                </a:xfrm>
                <a:custGeom>
                  <a:avLst/>
                  <a:gdLst/>
                  <a:ahLst/>
                  <a:cxnLst/>
                  <a:rect l="l" t="t" r="r" b="b"/>
                  <a:pathLst>
                    <a:path w="8" h="8" extrusionOk="0">
                      <a:moveTo>
                        <a:pt x="8" y="0"/>
                      </a:moveTo>
                      <a:cubicBezTo>
                        <a:pt x="8" y="4"/>
                        <a:pt x="6" y="8"/>
                        <a:pt x="2" y="8"/>
                      </a:cubicBezTo>
                      <a:cubicBezTo>
                        <a:pt x="1" y="8"/>
                        <a:pt x="0" y="6"/>
                        <a:pt x="0" y="6"/>
                      </a:cubicBezTo>
                      <a:cubicBezTo>
                        <a:pt x="0" y="3"/>
                        <a:pt x="2" y="2"/>
                        <a:pt x="3" y="0"/>
                      </a:cubicBezTo>
                      <a:cubicBezTo>
                        <a:pt x="5" y="1"/>
                        <a:pt x="7" y="1"/>
                        <a:pt x="8"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36" name="Google Shape;1682;p17">
                  <a:extLst>
                    <a:ext uri="{FF2B5EF4-FFF2-40B4-BE49-F238E27FC236}">
                      <a16:creationId xmlns:a16="http://schemas.microsoft.com/office/drawing/2014/main" id="{EE05DFAA-E732-2645-E036-DA1EC2BF2A3F}"/>
                    </a:ext>
                  </a:extLst>
                </p:cNvPr>
                <p:cNvSpPr/>
                <p:nvPr/>
              </p:nvSpPr>
              <p:spPr>
                <a:xfrm>
                  <a:off x="6442075" y="2665413"/>
                  <a:ext cx="12700" cy="17463"/>
                </a:xfrm>
                <a:custGeom>
                  <a:avLst/>
                  <a:gdLst/>
                  <a:ahLst/>
                  <a:cxnLst/>
                  <a:rect l="l" t="t" r="r" b="b"/>
                  <a:pathLst>
                    <a:path w="10" h="12" extrusionOk="0">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37" name="Google Shape;1683;p17">
                  <a:extLst>
                    <a:ext uri="{FF2B5EF4-FFF2-40B4-BE49-F238E27FC236}">
                      <a16:creationId xmlns:a16="http://schemas.microsoft.com/office/drawing/2014/main" id="{21ADD1A0-4B84-E54A-921F-8DF13661B303}"/>
                    </a:ext>
                  </a:extLst>
                </p:cNvPr>
                <p:cNvSpPr/>
                <p:nvPr/>
              </p:nvSpPr>
              <p:spPr>
                <a:xfrm>
                  <a:off x="6397625" y="2649538"/>
                  <a:ext cx="19050" cy="20638"/>
                </a:xfrm>
                <a:custGeom>
                  <a:avLst/>
                  <a:gdLst/>
                  <a:ahLst/>
                  <a:cxnLst/>
                  <a:rect l="l" t="t" r="r" b="b"/>
                  <a:pathLst>
                    <a:path w="15" h="15" extrusionOk="0">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38" name="Google Shape;1684;p17">
                  <a:extLst>
                    <a:ext uri="{FF2B5EF4-FFF2-40B4-BE49-F238E27FC236}">
                      <a16:creationId xmlns:a16="http://schemas.microsoft.com/office/drawing/2014/main" id="{A63E0070-534F-D6DC-AD91-31292350B798}"/>
                    </a:ext>
                  </a:extLst>
                </p:cNvPr>
                <p:cNvSpPr/>
                <p:nvPr/>
              </p:nvSpPr>
              <p:spPr>
                <a:xfrm>
                  <a:off x="6416675" y="2652713"/>
                  <a:ext cx="6350" cy="1588"/>
                </a:xfrm>
                <a:custGeom>
                  <a:avLst/>
                  <a:gdLst/>
                  <a:ahLst/>
                  <a:cxnLst/>
                  <a:rect l="l" t="t" r="r" b="b"/>
                  <a:pathLst>
                    <a:path w="4" h="1" extrusionOk="0">
                      <a:moveTo>
                        <a:pt x="0" y="0"/>
                      </a:moveTo>
                      <a:cubicBezTo>
                        <a:pt x="1" y="1"/>
                        <a:pt x="3" y="1"/>
                        <a:pt x="4" y="1"/>
                      </a:cubicBezTo>
                      <a:cubicBezTo>
                        <a:pt x="3" y="0"/>
                        <a:pt x="1" y="0"/>
                        <a:pt x="0"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39" name="Google Shape;1685;p17">
                  <a:extLst>
                    <a:ext uri="{FF2B5EF4-FFF2-40B4-BE49-F238E27FC236}">
                      <a16:creationId xmlns:a16="http://schemas.microsoft.com/office/drawing/2014/main" id="{B4F99A9E-C1B9-0ECE-7EA8-8730F198D5BE}"/>
                    </a:ext>
                  </a:extLst>
                </p:cNvPr>
                <p:cNvSpPr/>
                <p:nvPr/>
              </p:nvSpPr>
              <p:spPr>
                <a:xfrm>
                  <a:off x="6388100" y="2441575"/>
                  <a:ext cx="36513" cy="50800"/>
                </a:xfrm>
                <a:custGeom>
                  <a:avLst/>
                  <a:gdLst/>
                  <a:ahLst/>
                  <a:cxnLst/>
                  <a:rect l="l" t="t" r="r" b="b"/>
                  <a:pathLst>
                    <a:path w="27" h="39" extrusionOk="0">
                      <a:moveTo>
                        <a:pt x="8" y="39"/>
                      </a:moveTo>
                      <a:cubicBezTo>
                        <a:pt x="0" y="39"/>
                        <a:pt x="1" y="33"/>
                        <a:pt x="1" y="26"/>
                      </a:cubicBezTo>
                      <a:cubicBezTo>
                        <a:pt x="1" y="17"/>
                        <a:pt x="10" y="0"/>
                        <a:pt x="16" y="0"/>
                      </a:cubicBezTo>
                      <a:cubicBezTo>
                        <a:pt x="27" y="0"/>
                        <a:pt x="18" y="39"/>
                        <a:pt x="8" y="39"/>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40" name="Google Shape;1686;p17">
                  <a:extLst>
                    <a:ext uri="{FF2B5EF4-FFF2-40B4-BE49-F238E27FC236}">
                      <a16:creationId xmlns:a16="http://schemas.microsoft.com/office/drawing/2014/main" id="{E3E5DAC0-6EE1-D6B3-723D-FBB8F7B8D8DF}"/>
                    </a:ext>
                  </a:extLst>
                </p:cNvPr>
                <p:cNvSpPr/>
                <p:nvPr/>
              </p:nvSpPr>
              <p:spPr>
                <a:xfrm>
                  <a:off x="6194425" y="2532063"/>
                  <a:ext cx="41275" cy="34925"/>
                </a:xfrm>
                <a:custGeom>
                  <a:avLst/>
                  <a:gdLst/>
                  <a:ahLst/>
                  <a:cxnLst/>
                  <a:rect l="l" t="t" r="r" b="b"/>
                  <a:pathLst>
                    <a:path w="31" h="27" extrusionOk="0">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41" name="Google Shape;1687;p17">
                  <a:extLst>
                    <a:ext uri="{FF2B5EF4-FFF2-40B4-BE49-F238E27FC236}">
                      <a16:creationId xmlns:a16="http://schemas.microsoft.com/office/drawing/2014/main" id="{9DCB1E76-9F1D-1CE6-FD3C-06F9CF6C3161}"/>
                    </a:ext>
                  </a:extLst>
                </p:cNvPr>
                <p:cNvSpPr/>
                <p:nvPr/>
              </p:nvSpPr>
              <p:spPr>
                <a:xfrm>
                  <a:off x="6015038" y="2476500"/>
                  <a:ext cx="195263" cy="374650"/>
                </a:xfrm>
                <a:custGeom>
                  <a:avLst/>
                  <a:gdLst/>
                  <a:ahLst/>
                  <a:cxnLst/>
                  <a:rect l="l" t="t" r="r" b="b"/>
                  <a:pathLst>
                    <a:path w="147" h="282" extrusionOk="0">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42" name="Google Shape;1688;p17">
                  <a:extLst>
                    <a:ext uri="{FF2B5EF4-FFF2-40B4-BE49-F238E27FC236}">
                      <a16:creationId xmlns:a16="http://schemas.microsoft.com/office/drawing/2014/main" id="{8DF34F13-89F6-4A05-0FAE-F37407C835A0}"/>
                    </a:ext>
                  </a:extLst>
                </p:cNvPr>
                <p:cNvSpPr/>
                <p:nvPr/>
              </p:nvSpPr>
              <p:spPr>
                <a:xfrm>
                  <a:off x="6142038" y="2898775"/>
                  <a:ext cx="26988" cy="25400"/>
                </a:xfrm>
                <a:custGeom>
                  <a:avLst/>
                  <a:gdLst/>
                  <a:ahLst/>
                  <a:cxnLst/>
                  <a:rect l="l" t="t" r="r" b="b"/>
                  <a:pathLst>
                    <a:path w="21" h="19" extrusionOk="0">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43" name="Google Shape;1689;p17">
                  <a:extLst>
                    <a:ext uri="{FF2B5EF4-FFF2-40B4-BE49-F238E27FC236}">
                      <a16:creationId xmlns:a16="http://schemas.microsoft.com/office/drawing/2014/main" id="{E042ECC8-3CD8-F8DF-5644-A62480C8958D}"/>
                    </a:ext>
                  </a:extLst>
                </p:cNvPr>
                <p:cNvSpPr/>
                <p:nvPr/>
              </p:nvSpPr>
              <p:spPr>
                <a:xfrm>
                  <a:off x="6183313" y="2917825"/>
                  <a:ext cx="11113" cy="11113"/>
                </a:xfrm>
                <a:custGeom>
                  <a:avLst/>
                  <a:gdLst/>
                  <a:ahLst/>
                  <a:cxnLst/>
                  <a:rect l="l" t="t" r="r" b="b"/>
                  <a:pathLst>
                    <a:path w="9" h="8" extrusionOk="0">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44" name="Google Shape;1690;p17">
                  <a:extLst>
                    <a:ext uri="{FF2B5EF4-FFF2-40B4-BE49-F238E27FC236}">
                      <a16:creationId xmlns:a16="http://schemas.microsoft.com/office/drawing/2014/main" id="{1741A65E-A220-EA56-1DF9-A12A18B9A6BE}"/>
                    </a:ext>
                  </a:extLst>
                </p:cNvPr>
                <p:cNvSpPr/>
                <p:nvPr/>
              </p:nvSpPr>
              <p:spPr>
                <a:xfrm>
                  <a:off x="6035675" y="2892425"/>
                  <a:ext cx="9525" cy="15875"/>
                </a:xfrm>
                <a:custGeom>
                  <a:avLst/>
                  <a:gdLst/>
                  <a:ahLst/>
                  <a:cxnLst/>
                  <a:rect l="l" t="t" r="r" b="b"/>
                  <a:pathLst>
                    <a:path w="8" h="12" extrusionOk="0">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45" name="Google Shape;1691;p17">
                  <a:extLst>
                    <a:ext uri="{FF2B5EF4-FFF2-40B4-BE49-F238E27FC236}">
                      <a16:creationId xmlns:a16="http://schemas.microsoft.com/office/drawing/2014/main" id="{92972B52-B0E9-7FB0-B547-B7500BC53967}"/>
                    </a:ext>
                  </a:extLst>
                </p:cNvPr>
                <p:cNvSpPr/>
                <p:nvPr/>
              </p:nvSpPr>
              <p:spPr>
                <a:xfrm>
                  <a:off x="6013450" y="2855913"/>
                  <a:ext cx="15875" cy="15875"/>
                </a:xfrm>
                <a:custGeom>
                  <a:avLst/>
                  <a:gdLst/>
                  <a:ahLst/>
                  <a:cxnLst/>
                  <a:rect l="l" t="t" r="r" b="b"/>
                  <a:pathLst>
                    <a:path w="12" h="11" extrusionOk="0">
                      <a:moveTo>
                        <a:pt x="2" y="0"/>
                      </a:moveTo>
                      <a:cubicBezTo>
                        <a:pt x="5" y="2"/>
                        <a:pt x="12" y="11"/>
                        <a:pt x="8" y="11"/>
                      </a:cubicBezTo>
                      <a:cubicBezTo>
                        <a:pt x="6" y="11"/>
                        <a:pt x="1" y="4"/>
                        <a:pt x="0" y="1"/>
                      </a:cubicBezTo>
                      <a:cubicBezTo>
                        <a:pt x="0" y="1"/>
                        <a:pt x="0" y="1"/>
                        <a:pt x="0" y="1"/>
                      </a:cubicBezTo>
                      <a:lnTo>
                        <a:pt x="2" y="0"/>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46" name="Google Shape;1692;p17">
                  <a:extLst>
                    <a:ext uri="{FF2B5EF4-FFF2-40B4-BE49-F238E27FC236}">
                      <a16:creationId xmlns:a16="http://schemas.microsoft.com/office/drawing/2014/main" id="{779C9168-91F7-79EB-3539-9A1A2910EDC9}"/>
                    </a:ext>
                  </a:extLst>
                </p:cNvPr>
                <p:cNvSpPr/>
                <p:nvPr/>
              </p:nvSpPr>
              <p:spPr>
                <a:xfrm>
                  <a:off x="6548438" y="2284413"/>
                  <a:ext cx="41275" cy="49213"/>
                </a:xfrm>
                <a:custGeom>
                  <a:avLst/>
                  <a:gdLst/>
                  <a:ahLst/>
                  <a:cxnLst/>
                  <a:rect l="l" t="t" r="r" b="b"/>
                  <a:pathLst>
                    <a:path w="30" h="37" extrusionOk="0">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47" name="Google Shape;1693;p17">
                  <a:extLst>
                    <a:ext uri="{FF2B5EF4-FFF2-40B4-BE49-F238E27FC236}">
                      <a16:creationId xmlns:a16="http://schemas.microsoft.com/office/drawing/2014/main" id="{B9D6FB9C-DF83-A203-FB18-40A5C8815FB2}"/>
                    </a:ext>
                  </a:extLst>
                </p:cNvPr>
                <p:cNvSpPr/>
                <p:nvPr/>
              </p:nvSpPr>
              <p:spPr>
                <a:xfrm>
                  <a:off x="6596063" y="2271713"/>
                  <a:ext cx="42863" cy="30163"/>
                </a:xfrm>
                <a:custGeom>
                  <a:avLst/>
                  <a:gdLst/>
                  <a:ahLst/>
                  <a:cxnLst/>
                  <a:rect l="l" t="t" r="r" b="b"/>
                  <a:pathLst>
                    <a:path w="33" h="23" extrusionOk="0">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48" name="Google Shape;1694;p17">
                  <a:extLst>
                    <a:ext uri="{FF2B5EF4-FFF2-40B4-BE49-F238E27FC236}">
                      <a16:creationId xmlns:a16="http://schemas.microsoft.com/office/drawing/2014/main" id="{B86444BE-F91A-11C2-3CFF-3E6C0D542402}"/>
                    </a:ext>
                  </a:extLst>
                </p:cNvPr>
                <p:cNvSpPr/>
                <p:nvPr/>
              </p:nvSpPr>
              <p:spPr>
                <a:xfrm>
                  <a:off x="6572250" y="2136775"/>
                  <a:ext cx="185738" cy="153988"/>
                </a:xfrm>
                <a:custGeom>
                  <a:avLst/>
                  <a:gdLst/>
                  <a:ahLst/>
                  <a:cxnLst/>
                  <a:rect l="l" t="t" r="r" b="b"/>
                  <a:pathLst>
                    <a:path w="140" h="115" extrusionOk="0">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49" name="Google Shape;1695;p17">
                  <a:extLst>
                    <a:ext uri="{FF2B5EF4-FFF2-40B4-BE49-F238E27FC236}">
                      <a16:creationId xmlns:a16="http://schemas.microsoft.com/office/drawing/2014/main" id="{223EBB41-B8BA-735E-A62F-7FC6736FB46C}"/>
                    </a:ext>
                  </a:extLst>
                </p:cNvPr>
                <p:cNvSpPr/>
                <p:nvPr/>
              </p:nvSpPr>
              <p:spPr>
                <a:xfrm>
                  <a:off x="6721475" y="2054225"/>
                  <a:ext cx="96838" cy="80963"/>
                </a:xfrm>
                <a:custGeom>
                  <a:avLst/>
                  <a:gdLst/>
                  <a:ahLst/>
                  <a:cxnLst/>
                  <a:rect l="l" t="t" r="r" b="b"/>
                  <a:pathLst>
                    <a:path w="72" h="61" extrusionOk="0">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50" name="Google Shape;1696;p17">
                  <a:extLst>
                    <a:ext uri="{FF2B5EF4-FFF2-40B4-BE49-F238E27FC236}">
                      <a16:creationId xmlns:a16="http://schemas.microsoft.com/office/drawing/2014/main" id="{72869C27-27C1-C732-38AD-77C66E12EE81}"/>
                    </a:ext>
                  </a:extLst>
                </p:cNvPr>
                <p:cNvSpPr/>
                <p:nvPr/>
              </p:nvSpPr>
              <p:spPr>
                <a:xfrm>
                  <a:off x="6816725" y="2073275"/>
                  <a:ext cx="15875" cy="14288"/>
                </a:xfrm>
                <a:custGeom>
                  <a:avLst/>
                  <a:gdLst/>
                  <a:ahLst/>
                  <a:cxnLst/>
                  <a:rect l="l" t="t" r="r" b="b"/>
                  <a:pathLst>
                    <a:path w="12" h="11" extrusionOk="0">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51" name="Google Shape;1697;p17">
                  <a:extLst>
                    <a:ext uri="{FF2B5EF4-FFF2-40B4-BE49-F238E27FC236}">
                      <a16:creationId xmlns:a16="http://schemas.microsoft.com/office/drawing/2014/main" id="{43EED4CF-3206-25A5-07A9-CD74ACF90ABE}"/>
                    </a:ext>
                  </a:extLst>
                </p:cNvPr>
                <p:cNvSpPr/>
                <p:nvPr/>
              </p:nvSpPr>
              <p:spPr>
                <a:xfrm>
                  <a:off x="6848475" y="2052638"/>
                  <a:ext cx="22225" cy="15875"/>
                </a:xfrm>
                <a:custGeom>
                  <a:avLst/>
                  <a:gdLst/>
                  <a:ahLst/>
                  <a:cxnLst/>
                  <a:rect l="l" t="t" r="r" b="b"/>
                  <a:pathLst>
                    <a:path w="17" h="12" extrusionOk="0">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52" name="Google Shape;1698;p17">
                  <a:extLst>
                    <a:ext uri="{FF2B5EF4-FFF2-40B4-BE49-F238E27FC236}">
                      <a16:creationId xmlns:a16="http://schemas.microsoft.com/office/drawing/2014/main" id="{516B0B8D-D8A4-6AEB-247A-1FD580C6AC88}"/>
                    </a:ext>
                  </a:extLst>
                </p:cNvPr>
                <p:cNvSpPr/>
                <p:nvPr/>
              </p:nvSpPr>
              <p:spPr>
                <a:xfrm>
                  <a:off x="6888163" y="2035175"/>
                  <a:ext cx="12700" cy="11113"/>
                </a:xfrm>
                <a:custGeom>
                  <a:avLst/>
                  <a:gdLst/>
                  <a:ahLst/>
                  <a:cxnLst/>
                  <a:rect l="l" t="t" r="r" b="b"/>
                  <a:pathLst>
                    <a:path w="9" h="9" extrusionOk="0">
                      <a:moveTo>
                        <a:pt x="1" y="6"/>
                      </a:moveTo>
                      <a:cubicBezTo>
                        <a:pt x="3" y="6"/>
                        <a:pt x="1" y="4"/>
                        <a:pt x="2" y="3"/>
                      </a:cubicBezTo>
                      <a:cubicBezTo>
                        <a:pt x="3" y="0"/>
                        <a:pt x="8" y="0"/>
                        <a:pt x="9" y="0"/>
                      </a:cubicBezTo>
                      <a:cubicBezTo>
                        <a:pt x="8" y="3"/>
                        <a:pt x="5" y="9"/>
                        <a:pt x="1" y="9"/>
                      </a:cubicBezTo>
                      <a:cubicBezTo>
                        <a:pt x="0" y="9"/>
                        <a:pt x="0" y="6"/>
                        <a:pt x="1" y="6"/>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53" name="Google Shape;1699;p17">
                  <a:extLst>
                    <a:ext uri="{FF2B5EF4-FFF2-40B4-BE49-F238E27FC236}">
                      <a16:creationId xmlns:a16="http://schemas.microsoft.com/office/drawing/2014/main" id="{5D82BFA1-E5EC-8064-3A09-78B48799D8C7}"/>
                    </a:ext>
                  </a:extLst>
                </p:cNvPr>
                <p:cNvSpPr/>
                <p:nvPr/>
              </p:nvSpPr>
              <p:spPr>
                <a:xfrm>
                  <a:off x="6753225" y="1855788"/>
                  <a:ext cx="47625" cy="184150"/>
                </a:xfrm>
                <a:custGeom>
                  <a:avLst/>
                  <a:gdLst/>
                  <a:ahLst/>
                  <a:cxnLst/>
                  <a:rect l="l" t="t" r="r" b="b"/>
                  <a:pathLst>
                    <a:path w="36" h="138" extrusionOk="0">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54" name="Google Shape;1700;p17">
                  <a:extLst>
                    <a:ext uri="{FF2B5EF4-FFF2-40B4-BE49-F238E27FC236}">
                      <a16:creationId xmlns:a16="http://schemas.microsoft.com/office/drawing/2014/main" id="{164C2543-FA85-E611-D0FB-CA3614DC3950}"/>
                    </a:ext>
                  </a:extLst>
                </p:cNvPr>
                <p:cNvSpPr/>
                <p:nvPr/>
              </p:nvSpPr>
              <p:spPr>
                <a:xfrm>
                  <a:off x="5241925" y="1219200"/>
                  <a:ext cx="292100" cy="214313"/>
                </a:xfrm>
                <a:custGeom>
                  <a:avLst/>
                  <a:gdLst/>
                  <a:ahLst/>
                  <a:cxnLst/>
                  <a:rect l="l" t="t" r="r" b="b"/>
                  <a:pathLst>
                    <a:path w="220" h="161" extrusionOk="0">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55" name="Google Shape;1701;p17">
                  <a:extLst>
                    <a:ext uri="{FF2B5EF4-FFF2-40B4-BE49-F238E27FC236}">
                      <a16:creationId xmlns:a16="http://schemas.microsoft.com/office/drawing/2014/main" id="{29B89D29-3922-1C80-60D8-A43C8E0EF53A}"/>
                    </a:ext>
                  </a:extLst>
                </p:cNvPr>
                <p:cNvSpPr/>
                <p:nvPr/>
              </p:nvSpPr>
              <p:spPr>
                <a:xfrm>
                  <a:off x="4713288" y="1196975"/>
                  <a:ext cx="2847975" cy="1058863"/>
                </a:xfrm>
                <a:custGeom>
                  <a:avLst/>
                  <a:gdLst/>
                  <a:ahLst/>
                  <a:cxnLst/>
                  <a:rect l="l" t="t" r="r" b="b"/>
                  <a:pathLst>
                    <a:path w="2139" h="795" extrusionOk="0">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56" name="Google Shape;1702;p17">
                  <a:extLst>
                    <a:ext uri="{FF2B5EF4-FFF2-40B4-BE49-F238E27FC236}">
                      <a16:creationId xmlns:a16="http://schemas.microsoft.com/office/drawing/2014/main" id="{40812F86-6C68-A935-12C6-C6C499FF42C6}"/>
                    </a:ext>
                  </a:extLst>
                </p:cNvPr>
                <p:cNvSpPr/>
                <p:nvPr/>
              </p:nvSpPr>
              <p:spPr>
                <a:xfrm>
                  <a:off x="5614988" y="1879600"/>
                  <a:ext cx="1023938" cy="646113"/>
                </a:xfrm>
                <a:custGeom>
                  <a:avLst/>
                  <a:gdLst/>
                  <a:ahLst/>
                  <a:cxnLst/>
                  <a:rect l="l" t="t" r="r" b="b"/>
                  <a:pathLst>
                    <a:path w="769" h="486" extrusionOk="0">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57" name="Google Shape;1703;p17">
                  <a:extLst>
                    <a:ext uri="{FF2B5EF4-FFF2-40B4-BE49-F238E27FC236}">
                      <a16:creationId xmlns:a16="http://schemas.microsoft.com/office/drawing/2014/main" id="{0C4B11BB-7B14-B1A4-84EA-66B11DBF70AE}"/>
                    </a:ext>
                  </a:extLst>
                </p:cNvPr>
                <p:cNvSpPr/>
                <p:nvPr/>
              </p:nvSpPr>
              <p:spPr>
                <a:xfrm>
                  <a:off x="7369175" y="1395413"/>
                  <a:ext cx="58738" cy="25400"/>
                </a:xfrm>
                <a:custGeom>
                  <a:avLst/>
                  <a:gdLst/>
                  <a:ahLst/>
                  <a:cxnLst/>
                  <a:rect l="l" t="t" r="r" b="b"/>
                  <a:pathLst>
                    <a:path w="44" h="19" extrusionOk="0">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58" name="Google Shape;1704;p17">
                  <a:extLst>
                    <a:ext uri="{FF2B5EF4-FFF2-40B4-BE49-F238E27FC236}">
                      <a16:creationId xmlns:a16="http://schemas.microsoft.com/office/drawing/2014/main" id="{D30903AA-6626-5B22-76D9-B29C209D27D1}"/>
                    </a:ext>
                  </a:extLst>
                </p:cNvPr>
                <p:cNvSpPr/>
                <p:nvPr/>
              </p:nvSpPr>
              <p:spPr>
                <a:xfrm>
                  <a:off x="7191375" y="1443038"/>
                  <a:ext cx="23813" cy="14288"/>
                </a:xfrm>
                <a:custGeom>
                  <a:avLst/>
                  <a:gdLst/>
                  <a:ahLst/>
                  <a:cxnLst/>
                  <a:rect l="l" t="t" r="r" b="b"/>
                  <a:pathLst>
                    <a:path w="18" h="10" extrusionOk="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59" name="Google Shape;1705;p17">
                  <a:extLst>
                    <a:ext uri="{FF2B5EF4-FFF2-40B4-BE49-F238E27FC236}">
                      <a16:creationId xmlns:a16="http://schemas.microsoft.com/office/drawing/2014/main" id="{1E191E25-6EDF-B426-F652-A2FC7AAA7363}"/>
                    </a:ext>
                  </a:extLst>
                </p:cNvPr>
                <p:cNvSpPr/>
                <p:nvPr/>
              </p:nvSpPr>
              <p:spPr>
                <a:xfrm>
                  <a:off x="6645275" y="1257300"/>
                  <a:ext cx="11113" cy="12700"/>
                </a:xfrm>
                <a:custGeom>
                  <a:avLst/>
                  <a:gdLst/>
                  <a:ahLst/>
                  <a:cxnLst/>
                  <a:rect l="l" t="t" r="r" b="b"/>
                  <a:pathLst>
                    <a:path w="8" h="10" extrusionOk="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60" name="Google Shape;1706;p17">
                  <a:extLst>
                    <a:ext uri="{FF2B5EF4-FFF2-40B4-BE49-F238E27FC236}">
                      <a16:creationId xmlns:a16="http://schemas.microsoft.com/office/drawing/2014/main" id="{364C62E5-8B72-2538-49FB-72075DB1E1F6}"/>
                    </a:ext>
                  </a:extLst>
                </p:cNvPr>
                <p:cNvSpPr/>
                <p:nvPr/>
              </p:nvSpPr>
              <p:spPr>
                <a:xfrm>
                  <a:off x="6249988" y="1300163"/>
                  <a:ext cx="26988" cy="15875"/>
                </a:xfrm>
                <a:custGeom>
                  <a:avLst/>
                  <a:gdLst/>
                  <a:ahLst/>
                  <a:cxnLst/>
                  <a:rect l="l" t="t" r="r" b="b"/>
                  <a:pathLst>
                    <a:path w="20" h="12" extrusionOk="0">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61" name="Google Shape;1707;p17">
                  <a:extLst>
                    <a:ext uri="{FF2B5EF4-FFF2-40B4-BE49-F238E27FC236}">
                      <a16:creationId xmlns:a16="http://schemas.microsoft.com/office/drawing/2014/main" id="{D79F0972-B8A3-6172-471C-865CA4D29344}"/>
                    </a:ext>
                  </a:extLst>
                </p:cNvPr>
                <p:cNvSpPr/>
                <p:nvPr/>
              </p:nvSpPr>
              <p:spPr>
                <a:xfrm>
                  <a:off x="6043613" y="1128713"/>
                  <a:ext cx="100013" cy="57150"/>
                </a:xfrm>
                <a:custGeom>
                  <a:avLst/>
                  <a:gdLst/>
                  <a:ahLst/>
                  <a:cxnLst/>
                  <a:rect l="l" t="t" r="r" b="b"/>
                  <a:pathLst>
                    <a:path w="76" h="43" extrusionOk="0">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62" name="Google Shape;1708;p17">
                  <a:extLst>
                    <a:ext uri="{FF2B5EF4-FFF2-40B4-BE49-F238E27FC236}">
                      <a16:creationId xmlns:a16="http://schemas.microsoft.com/office/drawing/2014/main" id="{33427F83-7C2C-7DE1-63B0-DF04D8504884}"/>
                    </a:ext>
                  </a:extLst>
                </p:cNvPr>
                <p:cNvSpPr/>
                <p:nvPr/>
              </p:nvSpPr>
              <p:spPr>
                <a:xfrm>
                  <a:off x="5900738" y="1101725"/>
                  <a:ext cx="39688" cy="20638"/>
                </a:xfrm>
                <a:custGeom>
                  <a:avLst/>
                  <a:gdLst/>
                  <a:ahLst/>
                  <a:cxnLst/>
                  <a:rect l="l" t="t" r="r" b="b"/>
                  <a:pathLst>
                    <a:path w="30" h="16" extrusionOk="0">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63" name="Google Shape;1709;p17">
                  <a:extLst>
                    <a:ext uri="{FF2B5EF4-FFF2-40B4-BE49-F238E27FC236}">
                      <a16:creationId xmlns:a16="http://schemas.microsoft.com/office/drawing/2014/main" id="{9F42EC51-A930-45AB-3DDE-438457E7C3C2}"/>
                    </a:ext>
                  </a:extLst>
                </p:cNvPr>
                <p:cNvSpPr/>
                <p:nvPr/>
              </p:nvSpPr>
              <p:spPr>
                <a:xfrm>
                  <a:off x="5913438" y="1057275"/>
                  <a:ext cx="139700" cy="98425"/>
                </a:xfrm>
                <a:custGeom>
                  <a:avLst/>
                  <a:gdLst/>
                  <a:ahLst/>
                  <a:cxnLst/>
                  <a:rect l="l" t="t" r="r" b="b"/>
                  <a:pathLst>
                    <a:path w="105" h="74" extrusionOk="0">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64" name="Google Shape;1710;p17">
                  <a:extLst>
                    <a:ext uri="{FF2B5EF4-FFF2-40B4-BE49-F238E27FC236}">
                      <a16:creationId xmlns:a16="http://schemas.microsoft.com/office/drawing/2014/main" id="{60057397-6F71-B689-FFA2-6063BFC9F015}"/>
                    </a:ext>
                  </a:extLst>
                </p:cNvPr>
                <p:cNvSpPr/>
                <p:nvPr/>
              </p:nvSpPr>
              <p:spPr>
                <a:xfrm>
                  <a:off x="5973763" y="1212850"/>
                  <a:ext cx="17463" cy="12700"/>
                </a:xfrm>
                <a:custGeom>
                  <a:avLst/>
                  <a:gdLst/>
                  <a:ahLst/>
                  <a:cxnLst/>
                  <a:rect l="l" t="t" r="r" b="b"/>
                  <a:pathLst>
                    <a:path w="13" h="9" extrusionOk="0">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65" name="Google Shape;1711;p17">
                  <a:extLst>
                    <a:ext uri="{FF2B5EF4-FFF2-40B4-BE49-F238E27FC236}">
                      <a16:creationId xmlns:a16="http://schemas.microsoft.com/office/drawing/2014/main" id="{48790241-42FF-2C39-1C71-147A34349DC9}"/>
                    </a:ext>
                  </a:extLst>
                </p:cNvPr>
                <p:cNvSpPr/>
                <p:nvPr/>
              </p:nvSpPr>
              <p:spPr>
                <a:xfrm>
                  <a:off x="5886450" y="1060450"/>
                  <a:ext cx="23813" cy="7938"/>
                </a:xfrm>
                <a:custGeom>
                  <a:avLst/>
                  <a:gdLst/>
                  <a:ahLst/>
                  <a:cxnLst/>
                  <a:rect l="l" t="t" r="r" b="b"/>
                  <a:pathLst>
                    <a:path w="18" h="6" extrusionOk="0">
                      <a:moveTo>
                        <a:pt x="18" y="4"/>
                      </a:moveTo>
                      <a:cubicBezTo>
                        <a:pt x="11" y="5"/>
                        <a:pt x="3" y="6"/>
                        <a:pt x="0" y="0"/>
                      </a:cubicBezTo>
                      <a:cubicBezTo>
                        <a:pt x="16" y="0"/>
                        <a:pt x="16" y="0"/>
                        <a:pt x="16" y="0"/>
                      </a:cubicBezTo>
                      <a:lnTo>
                        <a:pt x="18" y="4"/>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66" name="Google Shape;1712;p17">
                  <a:extLst>
                    <a:ext uri="{FF2B5EF4-FFF2-40B4-BE49-F238E27FC236}">
                      <a16:creationId xmlns:a16="http://schemas.microsoft.com/office/drawing/2014/main" id="{EBCE0979-2166-8F7E-82B9-570EBD09D6AE}"/>
                    </a:ext>
                  </a:extLst>
                </p:cNvPr>
                <p:cNvSpPr/>
                <p:nvPr/>
              </p:nvSpPr>
              <p:spPr>
                <a:xfrm>
                  <a:off x="6162675" y="1173163"/>
                  <a:ext cx="20638" cy="9525"/>
                </a:xfrm>
                <a:custGeom>
                  <a:avLst/>
                  <a:gdLst/>
                  <a:ahLst/>
                  <a:cxnLst/>
                  <a:rect l="l" t="t" r="r" b="b"/>
                  <a:pathLst>
                    <a:path w="15" h="7" extrusionOk="0">
                      <a:moveTo>
                        <a:pt x="15" y="1"/>
                      </a:moveTo>
                      <a:cubicBezTo>
                        <a:pt x="14" y="4"/>
                        <a:pt x="12" y="7"/>
                        <a:pt x="9" y="7"/>
                      </a:cubicBezTo>
                      <a:cubicBezTo>
                        <a:pt x="4" y="7"/>
                        <a:pt x="1" y="4"/>
                        <a:pt x="0" y="2"/>
                      </a:cubicBezTo>
                      <a:cubicBezTo>
                        <a:pt x="9" y="0"/>
                        <a:pt x="11" y="2"/>
                        <a:pt x="15" y="1"/>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67" name="Google Shape;1713;p17">
                  <a:extLst>
                    <a:ext uri="{FF2B5EF4-FFF2-40B4-BE49-F238E27FC236}">
                      <a16:creationId xmlns:a16="http://schemas.microsoft.com/office/drawing/2014/main" id="{FEDAD5D1-5F5D-7DCA-7772-6FC3C76BAAF0}"/>
                    </a:ext>
                  </a:extLst>
                </p:cNvPr>
                <p:cNvSpPr/>
                <p:nvPr/>
              </p:nvSpPr>
              <p:spPr>
                <a:xfrm>
                  <a:off x="5119688" y="1074738"/>
                  <a:ext cx="117475" cy="36513"/>
                </a:xfrm>
                <a:custGeom>
                  <a:avLst/>
                  <a:gdLst/>
                  <a:ahLst/>
                  <a:cxnLst/>
                  <a:rect l="l" t="t" r="r" b="b"/>
                  <a:pathLst>
                    <a:path w="89" h="27" extrusionOk="0">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68" name="Google Shape;1714;p17">
                  <a:extLst>
                    <a:ext uri="{FF2B5EF4-FFF2-40B4-BE49-F238E27FC236}">
                      <a16:creationId xmlns:a16="http://schemas.microsoft.com/office/drawing/2014/main" id="{19D0492F-7D93-726A-F029-7F7ED182D00E}"/>
                    </a:ext>
                  </a:extLst>
                </p:cNvPr>
                <p:cNvSpPr/>
                <p:nvPr/>
              </p:nvSpPr>
              <p:spPr>
                <a:xfrm>
                  <a:off x="5427663" y="1052513"/>
                  <a:ext cx="41275" cy="26988"/>
                </a:xfrm>
                <a:custGeom>
                  <a:avLst/>
                  <a:gdLst/>
                  <a:ahLst/>
                  <a:cxnLst/>
                  <a:rect l="l" t="t" r="r" b="b"/>
                  <a:pathLst>
                    <a:path w="31" h="20" extrusionOk="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69" name="Google Shape;1715;p17">
                  <a:extLst>
                    <a:ext uri="{FF2B5EF4-FFF2-40B4-BE49-F238E27FC236}">
                      <a16:creationId xmlns:a16="http://schemas.microsoft.com/office/drawing/2014/main" id="{47C00E26-2953-DACF-2FE1-D124DBD2D75D}"/>
                    </a:ext>
                  </a:extLst>
                </p:cNvPr>
                <p:cNvSpPr/>
                <p:nvPr/>
              </p:nvSpPr>
              <p:spPr>
                <a:xfrm>
                  <a:off x="5373688" y="1069975"/>
                  <a:ext cx="44450" cy="25400"/>
                </a:xfrm>
                <a:custGeom>
                  <a:avLst/>
                  <a:gdLst/>
                  <a:ahLst/>
                  <a:cxnLst/>
                  <a:rect l="l" t="t" r="r" b="b"/>
                  <a:pathLst>
                    <a:path w="33" h="20" extrusionOk="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70" name="Google Shape;1716;p17">
                  <a:extLst>
                    <a:ext uri="{FF2B5EF4-FFF2-40B4-BE49-F238E27FC236}">
                      <a16:creationId xmlns:a16="http://schemas.microsoft.com/office/drawing/2014/main" id="{26438D1A-3AE2-8ED8-6226-51E902CE7660}"/>
                    </a:ext>
                  </a:extLst>
                </p:cNvPr>
                <p:cNvSpPr/>
                <p:nvPr/>
              </p:nvSpPr>
              <p:spPr>
                <a:xfrm>
                  <a:off x="5314950" y="1092200"/>
                  <a:ext cx="44450" cy="15875"/>
                </a:xfrm>
                <a:custGeom>
                  <a:avLst/>
                  <a:gdLst/>
                  <a:ahLst/>
                  <a:cxnLst/>
                  <a:rect l="l" t="t" r="r" b="b"/>
                  <a:pathLst>
                    <a:path w="34" h="12" extrusionOk="0">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71" name="Google Shape;1717;p17">
                  <a:extLst>
                    <a:ext uri="{FF2B5EF4-FFF2-40B4-BE49-F238E27FC236}">
                      <a16:creationId xmlns:a16="http://schemas.microsoft.com/office/drawing/2014/main" id="{8EAB2F20-FBE2-A126-9BCD-B6D7355D8D17}"/>
                    </a:ext>
                  </a:extLst>
                </p:cNvPr>
                <p:cNvSpPr/>
                <p:nvPr/>
              </p:nvSpPr>
              <p:spPr>
                <a:xfrm>
                  <a:off x="5287963" y="1038225"/>
                  <a:ext cx="71438" cy="49213"/>
                </a:xfrm>
                <a:custGeom>
                  <a:avLst/>
                  <a:gdLst/>
                  <a:ahLst/>
                  <a:cxnLst/>
                  <a:rect l="l" t="t" r="r" b="b"/>
                  <a:pathLst>
                    <a:path w="53" h="36" extrusionOk="0">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72" name="Google Shape;1718;p17">
                  <a:extLst>
                    <a:ext uri="{FF2B5EF4-FFF2-40B4-BE49-F238E27FC236}">
                      <a16:creationId xmlns:a16="http://schemas.microsoft.com/office/drawing/2014/main" id="{7342715B-B6E5-F3FB-E57C-7A8EB974D436}"/>
                    </a:ext>
                  </a:extLst>
                </p:cNvPr>
                <p:cNvSpPr/>
                <p:nvPr/>
              </p:nvSpPr>
              <p:spPr>
                <a:xfrm>
                  <a:off x="6675438" y="1244600"/>
                  <a:ext cx="128588" cy="49213"/>
                </a:xfrm>
                <a:custGeom>
                  <a:avLst/>
                  <a:gdLst/>
                  <a:ahLst/>
                  <a:cxnLst/>
                  <a:rect l="l" t="t" r="r" b="b"/>
                  <a:pathLst>
                    <a:path w="97" h="38" extrusionOk="0">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73" name="Google Shape;1719;p17">
                  <a:extLst>
                    <a:ext uri="{FF2B5EF4-FFF2-40B4-BE49-F238E27FC236}">
                      <a16:creationId xmlns:a16="http://schemas.microsoft.com/office/drawing/2014/main" id="{EAC7256B-DDDC-0DD0-3B2B-2374B9690F57}"/>
                    </a:ext>
                  </a:extLst>
                </p:cNvPr>
                <p:cNvSpPr/>
                <p:nvPr/>
              </p:nvSpPr>
              <p:spPr>
                <a:xfrm>
                  <a:off x="4924425" y="2252663"/>
                  <a:ext cx="34925" cy="17463"/>
                </a:xfrm>
                <a:custGeom>
                  <a:avLst/>
                  <a:gdLst/>
                  <a:ahLst/>
                  <a:cxnLst/>
                  <a:rect l="l" t="t" r="r" b="b"/>
                  <a:pathLst>
                    <a:path w="26" h="13" extrusionOk="0">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74" name="Google Shape;1720;p17">
                  <a:extLst>
                    <a:ext uri="{FF2B5EF4-FFF2-40B4-BE49-F238E27FC236}">
                      <a16:creationId xmlns:a16="http://schemas.microsoft.com/office/drawing/2014/main" id="{45E5B0BE-F894-8DF3-421B-B7AA107CF637}"/>
                    </a:ext>
                  </a:extLst>
                </p:cNvPr>
                <p:cNvSpPr/>
                <p:nvPr/>
              </p:nvSpPr>
              <p:spPr>
                <a:xfrm>
                  <a:off x="5183188" y="1463675"/>
                  <a:ext cx="34925" cy="25400"/>
                </a:xfrm>
                <a:custGeom>
                  <a:avLst/>
                  <a:gdLst/>
                  <a:ahLst/>
                  <a:cxnLst/>
                  <a:rect l="l" t="t" r="r" b="b"/>
                  <a:pathLst>
                    <a:path w="26" h="19" extrusionOk="0">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75" name="Google Shape;1721;p17">
                  <a:extLst>
                    <a:ext uri="{FF2B5EF4-FFF2-40B4-BE49-F238E27FC236}">
                      <a16:creationId xmlns:a16="http://schemas.microsoft.com/office/drawing/2014/main" id="{AF00632B-AD88-BC44-66E8-2BC7F5483011}"/>
                    </a:ext>
                  </a:extLst>
                </p:cNvPr>
                <p:cNvSpPr/>
                <p:nvPr/>
              </p:nvSpPr>
              <p:spPr>
                <a:xfrm>
                  <a:off x="5359400" y="1433513"/>
                  <a:ext cx="26988" cy="25400"/>
                </a:xfrm>
                <a:custGeom>
                  <a:avLst/>
                  <a:gdLst/>
                  <a:ahLst/>
                  <a:cxnLst/>
                  <a:rect l="l" t="t" r="r" b="b"/>
                  <a:pathLst>
                    <a:path w="21" h="20" extrusionOk="0">
                      <a:moveTo>
                        <a:pt x="21" y="17"/>
                      </a:moveTo>
                      <a:cubicBezTo>
                        <a:pt x="21" y="20"/>
                        <a:pt x="15" y="19"/>
                        <a:pt x="15" y="19"/>
                      </a:cubicBezTo>
                      <a:cubicBezTo>
                        <a:pt x="10" y="19"/>
                        <a:pt x="0" y="14"/>
                        <a:pt x="0" y="8"/>
                      </a:cubicBezTo>
                      <a:cubicBezTo>
                        <a:pt x="0" y="0"/>
                        <a:pt x="21" y="8"/>
                        <a:pt x="21" y="17"/>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76" name="Google Shape;1722;p17">
                  <a:extLst>
                    <a:ext uri="{FF2B5EF4-FFF2-40B4-BE49-F238E27FC236}">
                      <a16:creationId xmlns:a16="http://schemas.microsoft.com/office/drawing/2014/main" id="{C54C74BC-6D1B-EF55-8777-6CC7205435BF}"/>
                    </a:ext>
                  </a:extLst>
                </p:cNvPr>
                <p:cNvSpPr/>
                <p:nvPr/>
              </p:nvSpPr>
              <p:spPr>
                <a:xfrm>
                  <a:off x="5549900" y="1338263"/>
                  <a:ext cx="25400" cy="17463"/>
                </a:xfrm>
                <a:custGeom>
                  <a:avLst/>
                  <a:gdLst/>
                  <a:ahLst/>
                  <a:cxnLst/>
                  <a:rect l="l" t="t" r="r" b="b"/>
                  <a:pathLst>
                    <a:path w="19" h="13" extrusionOk="0">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77" name="Google Shape;1723;p17">
                  <a:extLst>
                    <a:ext uri="{FF2B5EF4-FFF2-40B4-BE49-F238E27FC236}">
                      <a16:creationId xmlns:a16="http://schemas.microsoft.com/office/drawing/2014/main" id="{AD9010D0-5C6C-F202-ACF6-E171DC2E4E6D}"/>
                    </a:ext>
                  </a:extLst>
                </p:cNvPr>
                <p:cNvSpPr/>
                <p:nvPr/>
              </p:nvSpPr>
              <p:spPr>
                <a:xfrm>
                  <a:off x="6727825" y="1320800"/>
                  <a:ext cx="53975" cy="22225"/>
                </a:xfrm>
                <a:custGeom>
                  <a:avLst/>
                  <a:gdLst/>
                  <a:ahLst/>
                  <a:cxnLst/>
                  <a:rect l="l" t="t" r="r" b="b"/>
                  <a:pathLst>
                    <a:path w="41" h="17" extrusionOk="0">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78" name="Google Shape;1724;p17">
                  <a:extLst>
                    <a:ext uri="{FF2B5EF4-FFF2-40B4-BE49-F238E27FC236}">
                      <a16:creationId xmlns:a16="http://schemas.microsoft.com/office/drawing/2014/main" id="{F7874915-0F99-7A10-C954-E163C019857C}"/>
                    </a:ext>
                  </a:extLst>
                </p:cNvPr>
                <p:cNvSpPr/>
                <p:nvPr/>
              </p:nvSpPr>
              <p:spPr>
                <a:xfrm>
                  <a:off x="6832600" y="1266825"/>
                  <a:ext cx="74613" cy="26988"/>
                </a:xfrm>
                <a:custGeom>
                  <a:avLst/>
                  <a:gdLst/>
                  <a:ahLst/>
                  <a:cxnLst/>
                  <a:rect l="l" t="t" r="r" b="b"/>
                  <a:pathLst>
                    <a:path w="56" h="20" extrusionOk="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sp>
              <p:nvSpPr>
                <p:cNvPr id="79" name="Google Shape;1725;p17">
                  <a:extLst>
                    <a:ext uri="{FF2B5EF4-FFF2-40B4-BE49-F238E27FC236}">
                      <a16:creationId xmlns:a16="http://schemas.microsoft.com/office/drawing/2014/main" id="{AF0290C7-4CB3-3B94-E01A-5E34CF87D2C6}"/>
                    </a:ext>
                  </a:extLst>
                </p:cNvPr>
                <p:cNvSpPr/>
                <p:nvPr/>
              </p:nvSpPr>
              <p:spPr>
                <a:xfrm>
                  <a:off x="6726238" y="1303338"/>
                  <a:ext cx="15875" cy="17463"/>
                </a:xfrm>
                <a:custGeom>
                  <a:avLst/>
                  <a:gdLst/>
                  <a:ahLst/>
                  <a:cxnLst/>
                  <a:rect l="l" t="t" r="r" b="b"/>
                  <a:pathLst>
                    <a:path w="12" h="13" extrusionOk="0">
                      <a:moveTo>
                        <a:pt x="12" y="7"/>
                      </a:moveTo>
                      <a:cubicBezTo>
                        <a:pt x="12" y="11"/>
                        <a:pt x="8" y="13"/>
                        <a:pt x="5" y="13"/>
                      </a:cubicBezTo>
                      <a:cubicBezTo>
                        <a:pt x="0" y="13"/>
                        <a:pt x="0" y="11"/>
                        <a:pt x="0" y="7"/>
                      </a:cubicBezTo>
                      <a:cubicBezTo>
                        <a:pt x="0" y="0"/>
                        <a:pt x="12" y="1"/>
                        <a:pt x="12" y="7"/>
                      </a:cubicBezTo>
                      <a:close/>
                    </a:path>
                  </a:pathLst>
                </a:custGeom>
                <a:solidFill>
                  <a:srgbClr val="D8D8D8"/>
                </a:solidFill>
                <a:ln>
                  <a:noFill/>
                </a:ln>
              </p:spPr>
              <p:txBody>
                <a:bodyPr spcFirstLastPara="1" wrap="square" lIns="91425" tIns="45700" rIns="91425" bIns="45700" anchor="t"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999999"/>
                    </a:solidFill>
                    <a:effectLst/>
                    <a:uLnTx/>
                    <a:uFillTx/>
                    <a:latin typeface="Montserrat"/>
                    <a:ea typeface="Montserrat"/>
                    <a:cs typeface="Montserrat"/>
                    <a:sym typeface="Montserrat"/>
                  </a:endParaRPr>
                </a:p>
              </p:txBody>
            </p:sp>
          </p:grpSp>
        </p:grpSp>
        <p:sp>
          <p:nvSpPr>
            <p:cNvPr id="6" name="Rectangle 5">
              <a:extLst>
                <a:ext uri="{FF2B5EF4-FFF2-40B4-BE49-F238E27FC236}">
                  <a16:creationId xmlns:a16="http://schemas.microsoft.com/office/drawing/2014/main" id="{9757B5DC-BF16-E1A8-526D-3E51D0B774AD}"/>
                </a:ext>
              </a:extLst>
            </p:cNvPr>
            <p:cNvSpPr/>
            <p:nvPr/>
          </p:nvSpPr>
          <p:spPr>
            <a:xfrm>
              <a:off x="373807" y="1744446"/>
              <a:ext cx="8307834" cy="3900868"/>
            </a:xfrm>
            <a:prstGeom prst="rect">
              <a:avLst/>
            </a:prstGeom>
            <a:solidFill>
              <a:sysClr val="window" lastClr="FFFFFF">
                <a:alpha val="78000"/>
              </a:sysClr>
            </a:solidFill>
            <a:ln w="25400" cap="flat" cmpd="sng" algn="ctr">
              <a:no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Calibri"/>
                <a:ea typeface="+mn-ea"/>
                <a:cs typeface="+mn-cs"/>
              </a:endParaRPr>
            </a:p>
          </p:txBody>
        </p:sp>
      </p:grpSp>
      <p:graphicFrame>
        <p:nvGraphicFramePr>
          <p:cNvPr id="182" name="Table 2">
            <a:extLst>
              <a:ext uri="{FF2B5EF4-FFF2-40B4-BE49-F238E27FC236}">
                <a16:creationId xmlns:a16="http://schemas.microsoft.com/office/drawing/2014/main" id="{25F88A23-D21E-9F5E-9141-AA3B5FF0B9D1}"/>
              </a:ext>
            </a:extLst>
          </p:cNvPr>
          <p:cNvGraphicFramePr>
            <a:graphicFrameLocks noGrp="1"/>
          </p:cNvGraphicFramePr>
          <p:nvPr>
            <p:extLst>
              <p:ext uri="{D42A27DB-BD31-4B8C-83A1-F6EECF244321}">
                <p14:modId xmlns:p14="http://schemas.microsoft.com/office/powerpoint/2010/main" val="2051234972"/>
              </p:ext>
            </p:extLst>
          </p:nvPr>
        </p:nvGraphicFramePr>
        <p:xfrm>
          <a:off x="381388" y="1276458"/>
          <a:ext cx="8447552" cy="2970174"/>
        </p:xfrm>
        <a:graphic>
          <a:graphicData uri="http://schemas.openxmlformats.org/drawingml/2006/table">
            <a:tbl>
              <a:tblPr firstRow="1" bandRow="1"/>
              <a:tblGrid>
                <a:gridCol w="1191782">
                  <a:extLst>
                    <a:ext uri="{9D8B030D-6E8A-4147-A177-3AD203B41FA5}">
                      <a16:colId xmlns:a16="http://schemas.microsoft.com/office/drawing/2014/main" val="679880392"/>
                    </a:ext>
                  </a:extLst>
                </a:gridCol>
                <a:gridCol w="1451154">
                  <a:extLst>
                    <a:ext uri="{9D8B030D-6E8A-4147-A177-3AD203B41FA5}">
                      <a16:colId xmlns:a16="http://schemas.microsoft.com/office/drawing/2014/main" val="1116620484"/>
                    </a:ext>
                  </a:extLst>
                </a:gridCol>
                <a:gridCol w="1451154">
                  <a:extLst>
                    <a:ext uri="{9D8B030D-6E8A-4147-A177-3AD203B41FA5}">
                      <a16:colId xmlns:a16="http://schemas.microsoft.com/office/drawing/2014/main" val="391046343"/>
                    </a:ext>
                  </a:extLst>
                </a:gridCol>
                <a:gridCol w="1451154">
                  <a:extLst>
                    <a:ext uri="{9D8B030D-6E8A-4147-A177-3AD203B41FA5}">
                      <a16:colId xmlns:a16="http://schemas.microsoft.com/office/drawing/2014/main" val="707866525"/>
                    </a:ext>
                  </a:extLst>
                </a:gridCol>
                <a:gridCol w="1451154">
                  <a:extLst>
                    <a:ext uri="{9D8B030D-6E8A-4147-A177-3AD203B41FA5}">
                      <a16:colId xmlns:a16="http://schemas.microsoft.com/office/drawing/2014/main" val="2057795048"/>
                    </a:ext>
                  </a:extLst>
                </a:gridCol>
                <a:gridCol w="1451154">
                  <a:extLst>
                    <a:ext uri="{9D8B030D-6E8A-4147-A177-3AD203B41FA5}">
                      <a16:colId xmlns:a16="http://schemas.microsoft.com/office/drawing/2014/main" val="2654238396"/>
                    </a:ext>
                  </a:extLst>
                </a:gridCol>
              </a:tblGrid>
              <a:tr h="237825">
                <a:tc>
                  <a:txBody>
                    <a:bodyPr/>
                    <a:lstStyle>
                      <a:lvl1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9pPr>
                    </a:lstStyle>
                    <a:p>
                      <a:r>
                        <a:rPr lang="en-US" sz="1050" b="1" dirty="0">
                          <a:solidFill>
                            <a:schemeClr val="bg1"/>
                          </a:solidFill>
                          <a:latin typeface="+mj-lt"/>
                        </a:rPr>
                        <a:t>Services</a:t>
                      </a:r>
                      <a:endParaRPr lang="en-CA" sz="1050" b="1" dirty="0">
                        <a:solidFill>
                          <a:schemeClr val="bg1"/>
                        </a:solidFill>
                        <a:latin typeface="+mj-lt"/>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0101"/>
                    </a:solidFill>
                  </a:tcPr>
                </a:tc>
                <a:tc>
                  <a:txBody>
                    <a:bodyPr/>
                    <a:lstStyle>
                      <a:lvl1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9pPr>
                    </a:lstStyle>
                    <a:p>
                      <a:pPr algn="ctr"/>
                      <a:r>
                        <a:rPr lang="en-US" sz="1050" b="1" dirty="0">
                          <a:solidFill>
                            <a:schemeClr val="bg1"/>
                          </a:solidFill>
                          <a:latin typeface="+mj-lt"/>
                        </a:rPr>
                        <a:t>Headquarters</a:t>
                      </a:r>
                      <a:endParaRPr lang="en-CA" sz="1050" b="1" dirty="0">
                        <a:solidFill>
                          <a:schemeClr val="bg1"/>
                        </a:solidFill>
                        <a:latin typeface="+mj-lt"/>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0101"/>
                    </a:solidFill>
                  </a:tcPr>
                </a:tc>
                <a:tc>
                  <a:txBody>
                    <a:bodyPr/>
                    <a:lstStyle>
                      <a:lvl1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9pPr>
                    </a:lstStyle>
                    <a:p>
                      <a:pPr algn="ctr"/>
                      <a:r>
                        <a:rPr lang="en-CA" sz="1050" b="1" dirty="0">
                          <a:solidFill>
                            <a:schemeClr val="bg1"/>
                          </a:solidFill>
                          <a:latin typeface="+mj-lt"/>
                        </a:rPr>
                        <a:t>Type</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0101"/>
                    </a:solidFill>
                  </a:tcPr>
                </a:tc>
                <a:tc>
                  <a:txBody>
                    <a:bodyPr/>
                    <a:lstStyle>
                      <a:lvl1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9pPr>
                    </a:lstStyle>
                    <a:p>
                      <a:pPr algn="ctr"/>
                      <a:r>
                        <a:rPr lang="en-CA" sz="1050" b="1" dirty="0">
                          <a:solidFill>
                            <a:schemeClr val="bg1"/>
                          </a:solidFill>
                          <a:latin typeface="+mj-lt"/>
                        </a:rPr>
                        <a:t>Regulatory Status</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0101"/>
                    </a:solidFill>
                  </a:tcPr>
                </a:tc>
                <a:tc>
                  <a:txBody>
                    <a:bodyPr/>
                    <a:lstStyle>
                      <a:lvl1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9pPr>
                    </a:lstStyle>
                    <a:p>
                      <a:pPr algn="ctr"/>
                      <a:r>
                        <a:rPr lang="en-CA" sz="1050" b="1" dirty="0">
                          <a:solidFill>
                            <a:schemeClr val="bg1"/>
                          </a:solidFill>
                          <a:latin typeface="+mj-lt"/>
                        </a:rPr>
                        <a:t>Clearinghouse</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0101"/>
                    </a:solidFill>
                  </a:tcPr>
                </a:tc>
                <a:tc>
                  <a:txBody>
                    <a:bodyPr/>
                    <a:lstStyle>
                      <a:lvl1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525" b="1" i="0" u="none" strike="noStrike" cap="none">
                          <a:solidFill>
                            <a:schemeClr val="lt1"/>
                          </a:solidFill>
                          <a:latin typeface="Calibri"/>
                          <a:sym typeface="Arial"/>
                        </a:defRPr>
                      </a:lvl9pPr>
                    </a:lstStyle>
                    <a:p>
                      <a:pPr algn="ctr"/>
                      <a:r>
                        <a:rPr lang="en-CA" sz="1050" b="1" dirty="0">
                          <a:solidFill>
                            <a:schemeClr val="bg1"/>
                          </a:solidFill>
                          <a:latin typeface="+mj-lt"/>
                        </a:rPr>
                        <a:t>Product Type</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0101"/>
                    </a:solidFill>
                  </a:tcPr>
                </a:tc>
                <a:extLst>
                  <a:ext uri="{0D108BD9-81ED-4DB2-BD59-A6C34878D82A}">
                    <a16:rowId xmlns:a16="http://schemas.microsoft.com/office/drawing/2014/main" val="3344847241"/>
                  </a:ext>
                </a:extLst>
              </a:tr>
              <a:tr h="453119">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rtl="0">
                        <a:lnSpc>
                          <a:spcPct val="100000"/>
                        </a:lnSpc>
                        <a:spcBef>
                          <a:spcPts val="0"/>
                        </a:spcBef>
                        <a:spcAft>
                          <a:spcPts val="0"/>
                        </a:spcAft>
                        <a:buClr>
                          <a:srgbClr val="000000"/>
                        </a:buClr>
                        <a:buSzPts val="1100"/>
                        <a:buFont typeface="Arial"/>
                        <a:buNone/>
                      </a:pPr>
                      <a:endParaRPr sz="1100" b="0" u="none" strike="noStrike" cap="none" dirty="0">
                        <a:solidFill>
                          <a:schemeClr val="bg2"/>
                        </a:solidFill>
                        <a:latin typeface="Arial" panose="020B0604020202020204" pitchFamily="34" charset="0"/>
                        <a:ea typeface="Lato"/>
                        <a:cs typeface="Arial" panose="020B0604020202020204" pitchFamily="34" charset="0"/>
                        <a:sym typeface="Lato"/>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CACA">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solidFill>
                          <a:schemeClr val="bg2"/>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Exchange</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Regulated</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171450" marR="0" lvl="0" indent="-171450" algn="ctr" defTabSz="914400" rtl="0" eaLnBrk="1" fontAlgn="auto" latinLnBrk="0" hangingPunct="1">
                        <a:lnSpc>
                          <a:spcPct val="100000"/>
                        </a:lnSpc>
                        <a:spcBef>
                          <a:spcPts val="0"/>
                        </a:spcBef>
                        <a:spcAft>
                          <a:spcPts val="200"/>
                        </a:spcAft>
                        <a:buClr>
                          <a:srgbClr val="00B050"/>
                        </a:buClr>
                        <a:buSzPct val="150000"/>
                        <a:buFont typeface="Wingdings" panose="05000000000000000000" pitchFamily="2" charset="2"/>
                        <a:buChar char="ü"/>
                        <a:tabLst/>
                        <a:defRPr/>
                      </a:pPr>
                      <a:r>
                        <a:rPr lang="en-US" sz="1400" b="0" i="0" u="none" strike="noStrike" cap="none" dirty="0">
                          <a:solidFill>
                            <a:srgbClr val="000000"/>
                          </a:solidFill>
                          <a:latin typeface="+mn-lt"/>
                          <a:ea typeface="Open Sans Light"/>
                          <a:cs typeface="Open Sans Light"/>
                          <a:sym typeface="Open Sans Light"/>
                        </a:rPr>
                        <a:t>  </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Physical Futures</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658227881"/>
                  </a:ext>
                </a:extLst>
              </a:tr>
              <a:tr h="453119">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rtl="0">
                        <a:lnSpc>
                          <a:spcPct val="100000"/>
                        </a:lnSpc>
                        <a:spcBef>
                          <a:spcPts val="0"/>
                        </a:spcBef>
                        <a:spcAft>
                          <a:spcPts val="0"/>
                        </a:spcAft>
                        <a:buClr>
                          <a:srgbClr val="000000"/>
                        </a:buClr>
                        <a:buSzPts val="1100"/>
                        <a:buFont typeface="Arial"/>
                        <a:buNone/>
                      </a:pPr>
                      <a:endParaRPr sz="1100" b="0" u="none" strike="noStrike" cap="none" dirty="0">
                        <a:solidFill>
                          <a:schemeClr val="bg2"/>
                        </a:solidFill>
                        <a:latin typeface="Arial" panose="020B0604020202020204" pitchFamily="34" charset="0"/>
                        <a:ea typeface="Lato"/>
                        <a:cs typeface="Arial" panose="020B0604020202020204" pitchFamily="34" charset="0"/>
                        <a:sym typeface="Lato"/>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CACA">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solidFill>
                          <a:schemeClr val="bg2"/>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Exchange</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Regulated</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171450" marR="0" lvl="0" indent="-171450" algn="ctr" defTabSz="914400" rtl="0" eaLnBrk="1" fontAlgn="auto" latinLnBrk="0" hangingPunct="1">
                        <a:lnSpc>
                          <a:spcPct val="100000"/>
                        </a:lnSpc>
                        <a:spcBef>
                          <a:spcPts val="0"/>
                        </a:spcBef>
                        <a:spcAft>
                          <a:spcPts val="200"/>
                        </a:spcAft>
                        <a:buClr>
                          <a:srgbClr val="00B050"/>
                        </a:buClr>
                        <a:buSzPct val="150000"/>
                        <a:buFont typeface="Wingdings" panose="05000000000000000000" pitchFamily="2" charset="2"/>
                        <a:buChar char="ü"/>
                        <a:tabLst/>
                        <a:defRPr/>
                      </a:pPr>
                      <a:r>
                        <a:rPr lang="en-US" sz="1400" b="0" i="0" u="none" strike="noStrike" cap="none" dirty="0">
                          <a:solidFill>
                            <a:srgbClr val="000000"/>
                          </a:solidFill>
                          <a:latin typeface="+mn-lt"/>
                          <a:ea typeface="Open Sans Light"/>
                          <a:cs typeface="Open Sans Light"/>
                          <a:sym typeface="Open Sans Light"/>
                        </a:rPr>
                        <a:t>  </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Cash / Physical Futures</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603341533"/>
                  </a:ext>
                </a:extLst>
              </a:tr>
              <a:tr h="453119">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rtl="0">
                        <a:lnSpc>
                          <a:spcPct val="100000"/>
                        </a:lnSpc>
                        <a:spcBef>
                          <a:spcPts val="0"/>
                        </a:spcBef>
                        <a:spcAft>
                          <a:spcPts val="0"/>
                        </a:spcAft>
                        <a:buClr>
                          <a:srgbClr val="000000"/>
                        </a:buClr>
                        <a:buSzPts val="1100"/>
                        <a:buFont typeface="Arial"/>
                        <a:buNone/>
                      </a:pPr>
                      <a:endParaRPr sz="1100" b="0" u="none" strike="noStrike" cap="none" dirty="0">
                        <a:solidFill>
                          <a:schemeClr val="bg2"/>
                        </a:solidFill>
                        <a:latin typeface="Arial" panose="020B0604020202020204" pitchFamily="34" charset="0"/>
                        <a:ea typeface="Lato"/>
                        <a:cs typeface="Arial" panose="020B0604020202020204" pitchFamily="34" charset="0"/>
                        <a:sym typeface="Lato"/>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CACA">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solidFill>
                          <a:schemeClr val="bg2"/>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Exchange</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Regulated</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171450" marR="0" lvl="0" indent="-171450" algn="ctr" defTabSz="914400" rtl="0" eaLnBrk="1" fontAlgn="auto" latinLnBrk="0" hangingPunct="1">
                        <a:lnSpc>
                          <a:spcPct val="100000"/>
                        </a:lnSpc>
                        <a:spcBef>
                          <a:spcPts val="0"/>
                        </a:spcBef>
                        <a:spcAft>
                          <a:spcPts val="200"/>
                        </a:spcAft>
                        <a:buClr>
                          <a:srgbClr val="00B050"/>
                        </a:buClr>
                        <a:buSzPct val="150000"/>
                        <a:buFont typeface="Wingdings" panose="05000000000000000000" pitchFamily="2" charset="2"/>
                        <a:buChar char="ü"/>
                        <a:tabLst/>
                        <a:defRPr/>
                      </a:pPr>
                      <a:r>
                        <a:rPr lang="en-US" sz="1400" b="1" i="0" u="none" strike="noStrike" cap="none" dirty="0">
                          <a:solidFill>
                            <a:srgbClr val="000000"/>
                          </a:solidFill>
                          <a:latin typeface="+mn-lt"/>
                          <a:ea typeface="Open Sans Light"/>
                          <a:cs typeface="Open Sans Light"/>
                          <a:sym typeface="Open Sans Light"/>
                        </a:rPr>
                        <a:t> </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Cash / Physical Futures</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700355162"/>
                  </a:ext>
                </a:extLst>
              </a:tr>
              <a:tr h="453119">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rtl="0">
                        <a:lnSpc>
                          <a:spcPct val="100000"/>
                        </a:lnSpc>
                        <a:spcBef>
                          <a:spcPts val="0"/>
                        </a:spcBef>
                        <a:spcAft>
                          <a:spcPts val="0"/>
                        </a:spcAft>
                        <a:buClr>
                          <a:srgbClr val="000000"/>
                        </a:buClr>
                        <a:buSzPts val="1100"/>
                        <a:buFont typeface="Arial"/>
                        <a:buNone/>
                      </a:pPr>
                      <a:endParaRPr sz="1100" b="0" u="none" strike="noStrike" cap="none" dirty="0">
                        <a:solidFill>
                          <a:schemeClr val="bg2"/>
                        </a:solidFill>
                        <a:latin typeface="Arial" panose="020B0604020202020204" pitchFamily="34" charset="0"/>
                        <a:ea typeface="Lato"/>
                        <a:cs typeface="Arial" panose="020B0604020202020204" pitchFamily="34" charset="0"/>
                        <a:sym typeface="Lato"/>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CACA">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solidFill>
                          <a:schemeClr val="bg2"/>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Broker</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defTabSz="914400" rtl="0" eaLnBrk="1" fontAlgn="base" latinLnBrk="0" hangingPunct="1">
                        <a:lnSpc>
                          <a:spcPct val="100000"/>
                        </a:lnSpc>
                        <a:spcBef>
                          <a:spcPts val="0"/>
                        </a:spcBef>
                        <a:spcAft>
                          <a:spcPts val="0"/>
                        </a:spcAft>
                        <a:buClr>
                          <a:srgbClr val="FF0000"/>
                        </a:buClr>
                        <a:buSzTx/>
                        <a:buFont typeface="Arial" panose="020B0604020202020204" pitchFamily="34" charset="0"/>
                        <a:buNone/>
                        <a:tabLst/>
                        <a:defRPr/>
                      </a:pPr>
                      <a:r>
                        <a:rPr kumimoji="0" lang="en-CA" sz="1100" b="0" i="0" u="none" strike="noStrike" kern="0" cap="none" spc="0" normalizeH="0" baseline="0" noProof="0" dirty="0">
                          <a:ln>
                            <a:noFill/>
                          </a:ln>
                          <a:solidFill>
                            <a:srgbClr val="000000"/>
                          </a:solidFill>
                          <a:effectLst/>
                          <a:uLnTx/>
                          <a:uFillTx/>
                          <a:latin typeface="Arial"/>
                          <a:ea typeface="+mn-ea"/>
                          <a:cs typeface="+mn-cs"/>
                          <a:sym typeface="Arial"/>
                        </a:rPr>
                        <a:t>OTC / Unregulated</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CA" sz="1100" b="0" i="0" u="none" strike="noStrike" cap="none" dirty="0">
                          <a:solidFill>
                            <a:srgbClr val="000000"/>
                          </a:solidFill>
                          <a:effectLst/>
                          <a:latin typeface="+mn-lt"/>
                          <a:ea typeface="+mn-ea"/>
                          <a:cs typeface="+mn-cs"/>
                          <a:sym typeface="Arial"/>
                        </a:rPr>
                        <a:t>❌</a:t>
                      </a:r>
                      <a:endParaRPr sz="20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Spot</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2723390146"/>
                  </a:ext>
                </a:extLst>
              </a:tr>
              <a:tr h="453119">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rtl="0">
                        <a:lnSpc>
                          <a:spcPct val="100000"/>
                        </a:lnSpc>
                        <a:spcBef>
                          <a:spcPts val="0"/>
                        </a:spcBef>
                        <a:spcAft>
                          <a:spcPts val="0"/>
                        </a:spcAft>
                        <a:buClr>
                          <a:srgbClr val="000000"/>
                        </a:buClr>
                        <a:buSzPts val="1100"/>
                        <a:buFont typeface="Arial"/>
                        <a:buNone/>
                      </a:pPr>
                      <a:endParaRPr sz="1100" b="0" u="none" strike="noStrike" cap="none" dirty="0">
                        <a:solidFill>
                          <a:schemeClr val="bg2"/>
                        </a:solidFill>
                        <a:latin typeface="Arial" panose="020B0604020202020204" pitchFamily="34" charset="0"/>
                        <a:ea typeface="Lato"/>
                        <a:cs typeface="Arial" panose="020B0604020202020204" pitchFamily="34" charset="0"/>
                        <a:sym typeface="Lato"/>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CACA">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solidFill>
                          <a:schemeClr val="bg2"/>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Broker</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defTabSz="914400" rtl="0" eaLnBrk="1" fontAlgn="base" latinLnBrk="0" hangingPunct="1">
                        <a:lnSpc>
                          <a:spcPct val="100000"/>
                        </a:lnSpc>
                        <a:spcBef>
                          <a:spcPts val="0"/>
                        </a:spcBef>
                        <a:spcAft>
                          <a:spcPts val="0"/>
                        </a:spcAft>
                        <a:buClr>
                          <a:srgbClr val="FF0000"/>
                        </a:buClr>
                        <a:buSzTx/>
                        <a:buFont typeface="Arial" panose="020B0604020202020204" pitchFamily="34" charset="0"/>
                        <a:buNone/>
                        <a:tabLst/>
                        <a:defRPr/>
                      </a:pPr>
                      <a:r>
                        <a:rPr kumimoji="0" lang="en-CA" sz="1100" b="0" i="0" u="none" strike="noStrike" kern="0" cap="none" spc="0" normalizeH="0" baseline="0" noProof="0" dirty="0">
                          <a:ln>
                            <a:noFill/>
                          </a:ln>
                          <a:solidFill>
                            <a:srgbClr val="000000"/>
                          </a:solidFill>
                          <a:effectLst/>
                          <a:uLnTx/>
                          <a:uFillTx/>
                          <a:latin typeface="Arial"/>
                          <a:ea typeface="+mn-ea"/>
                          <a:cs typeface="+mn-cs"/>
                          <a:sym typeface="Arial"/>
                        </a:rPr>
                        <a:t>OTC / Unregulated</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1100" b="0" i="0" u="none" strike="noStrike" kern="0" cap="none" spc="0" normalizeH="0" baseline="0" noProof="0" dirty="0">
                          <a:ln>
                            <a:noFill/>
                          </a:ln>
                          <a:solidFill>
                            <a:srgbClr val="000000"/>
                          </a:solidFill>
                          <a:effectLst/>
                          <a:uLnTx/>
                          <a:uFillTx/>
                          <a:latin typeface="Arial"/>
                          <a:ea typeface="+mn-ea"/>
                          <a:cs typeface="+mn-cs"/>
                          <a:sym typeface="Arial"/>
                        </a:rPr>
                        <a:t>❌</a:t>
                      </a:r>
                      <a:endParaRPr kumimoji="0" lang="en-CA" sz="2000" b="0" i="0" u="none" strike="noStrike" kern="0" cap="none" spc="0" normalizeH="0" baseline="0" noProof="0" dirty="0">
                        <a:ln>
                          <a:noFill/>
                        </a:ln>
                        <a:solidFill>
                          <a:srgbClr val="000000"/>
                        </a:solidFill>
                        <a:effectLst/>
                        <a:uLnTx/>
                        <a:uFillTx/>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Spot</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3391105594"/>
                  </a:ext>
                </a:extLst>
              </a:tr>
              <a:tr h="453119">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l" rtl="0">
                        <a:lnSpc>
                          <a:spcPct val="100000"/>
                        </a:lnSpc>
                        <a:spcBef>
                          <a:spcPts val="0"/>
                        </a:spcBef>
                        <a:spcAft>
                          <a:spcPts val="0"/>
                        </a:spcAft>
                        <a:buClr>
                          <a:srgbClr val="000000"/>
                        </a:buClr>
                        <a:buSzPts val="1100"/>
                        <a:buFont typeface="Arial"/>
                        <a:buNone/>
                      </a:pPr>
                      <a:endParaRPr sz="1100" b="0" u="none" strike="noStrike" cap="none" dirty="0">
                        <a:solidFill>
                          <a:schemeClr val="bg2"/>
                        </a:solidFill>
                        <a:latin typeface="Arial" panose="020B0604020202020204" pitchFamily="34" charset="0"/>
                        <a:ea typeface="Lato"/>
                        <a:cs typeface="Arial" panose="020B0604020202020204" pitchFamily="34" charset="0"/>
                        <a:sym typeface="Lato"/>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CACA">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endParaRPr sz="1100" u="none" strike="noStrike" cap="none" dirty="0">
                        <a:solidFill>
                          <a:schemeClr val="bg2"/>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Platform</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defTabSz="914400" rtl="0" eaLnBrk="1" fontAlgn="base" latinLnBrk="0" hangingPunct="1">
                        <a:lnSpc>
                          <a:spcPct val="100000"/>
                        </a:lnSpc>
                        <a:spcBef>
                          <a:spcPts val="0"/>
                        </a:spcBef>
                        <a:spcAft>
                          <a:spcPts val="0"/>
                        </a:spcAft>
                        <a:buClr>
                          <a:srgbClr val="FF0000"/>
                        </a:buClr>
                        <a:buSzTx/>
                        <a:buFont typeface="Arial" panose="020B0604020202020204" pitchFamily="34" charset="0"/>
                        <a:buNone/>
                        <a:tabLst/>
                        <a:defRPr/>
                      </a:pPr>
                      <a:r>
                        <a:rPr kumimoji="0" lang="en-CA" sz="1100" b="0" i="0" u="none" strike="noStrike" kern="0" cap="none" spc="0" normalizeH="0" baseline="0" noProof="0" dirty="0">
                          <a:ln>
                            <a:noFill/>
                          </a:ln>
                          <a:solidFill>
                            <a:srgbClr val="000000"/>
                          </a:solidFill>
                          <a:effectLst/>
                          <a:uLnTx/>
                          <a:uFillTx/>
                          <a:latin typeface="Arial"/>
                          <a:ea typeface="+mn-ea"/>
                          <a:cs typeface="+mn-cs"/>
                          <a:sym typeface="Arial"/>
                        </a:rPr>
                        <a:t>OTC / Unregulated</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1100" b="0" i="0" u="none" strike="noStrike" kern="0" cap="none" spc="0" normalizeH="0" baseline="0" noProof="0" dirty="0">
                          <a:ln>
                            <a:noFill/>
                          </a:ln>
                          <a:solidFill>
                            <a:srgbClr val="000000"/>
                          </a:solidFill>
                          <a:effectLst/>
                          <a:uLnTx/>
                          <a:uFillTx/>
                          <a:latin typeface="Arial"/>
                          <a:ea typeface="+mn-ea"/>
                          <a:cs typeface="+mn-cs"/>
                          <a:sym typeface="Arial"/>
                        </a:rPr>
                        <a:t>❌</a:t>
                      </a:r>
                      <a:endParaRPr kumimoji="0" lang="en-CA" sz="2000" b="0" i="0" u="none" strike="noStrike" kern="0" cap="none" spc="0" normalizeH="0" baseline="0" noProof="0" dirty="0">
                        <a:ln>
                          <a:noFill/>
                        </a:ln>
                        <a:solidFill>
                          <a:srgbClr val="000000"/>
                        </a:solidFill>
                        <a:effectLst/>
                        <a:uLnTx/>
                        <a:uFillTx/>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tc>
                  <a:txBody>
                    <a:bodyPr/>
                    <a:lstStyle>
                      <a:lvl1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525" b="0" i="0" u="none" strike="noStrike" cap="none">
                          <a:solidFill>
                            <a:schemeClr val="dk1"/>
                          </a:solidFill>
                          <a:latin typeface="Calibri"/>
                          <a:sym typeface="Arial"/>
                        </a:defRPr>
                      </a:lvl9pPr>
                    </a:lstStyle>
                    <a:p>
                      <a:pPr marL="0" marR="0" lvl="0" indent="0" algn="ctr" rtl="0">
                        <a:lnSpc>
                          <a:spcPct val="100000"/>
                        </a:lnSpc>
                        <a:spcBef>
                          <a:spcPts val="0"/>
                        </a:spcBef>
                        <a:spcAft>
                          <a:spcPts val="0"/>
                        </a:spcAft>
                        <a:buClr>
                          <a:srgbClr val="000000"/>
                        </a:buClr>
                        <a:buSzPts val="1100"/>
                        <a:buFont typeface="Arial"/>
                        <a:buNone/>
                      </a:pPr>
                      <a:r>
                        <a:rPr lang="en-GB" sz="1100" u="none" strike="noStrike" cap="none" dirty="0">
                          <a:solidFill>
                            <a:srgbClr val="000000"/>
                          </a:solidFill>
                          <a:latin typeface="Arial" panose="020B0604020202020204" pitchFamily="34" charset="0"/>
                          <a:ea typeface="Lato"/>
                          <a:cs typeface="Arial" panose="020B0604020202020204" pitchFamily="34" charset="0"/>
                          <a:sym typeface="Lato"/>
                        </a:rPr>
                        <a:t>Spot</a:t>
                      </a:r>
                      <a:endParaRPr sz="1100" u="none" strike="noStrike" cap="none" dirty="0">
                        <a:solidFill>
                          <a:srgbClr val="000000"/>
                        </a:solidFill>
                        <a:latin typeface="Arial" panose="020B0604020202020204" pitchFamily="34" charset="0"/>
                        <a:ea typeface="Lato"/>
                        <a:cs typeface="Arial" panose="020B0604020202020204" pitchFamily="34" charset="0"/>
                        <a:sym typeface="Lato"/>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alpha val="50196"/>
                      </a:srgbClr>
                    </a:solidFill>
                  </a:tcPr>
                </a:tc>
                <a:extLst>
                  <a:ext uri="{0D108BD9-81ED-4DB2-BD59-A6C34878D82A}">
                    <a16:rowId xmlns:a16="http://schemas.microsoft.com/office/drawing/2014/main" val="1969478909"/>
                  </a:ext>
                </a:extLst>
              </a:tr>
            </a:tbl>
          </a:graphicData>
        </a:graphic>
      </p:graphicFrame>
      <p:pic>
        <p:nvPicPr>
          <p:cNvPr id="183" name="Picture 2" descr="Abaxx Exchange | Home Page">
            <a:extLst>
              <a:ext uri="{FF2B5EF4-FFF2-40B4-BE49-F238E27FC236}">
                <a16:creationId xmlns:a16="http://schemas.microsoft.com/office/drawing/2014/main" id="{E5569899-7DC9-C604-5332-BA37F5FF2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82" y="1644576"/>
            <a:ext cx="1006827" cy="196297"/>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4">
            <a:extLst>
              <a:ext uri="{FF2B5EF4-FFF2-40B4-BE49-F238E27FC236}">
                <a16:creationId xmlns:a16="http://schemas.microsoft.com/office/drawing/2014/main" id="{C3758A62-F3F1-A898-612B-76E3986AA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34" y="2132788"/>
            <a:ext cx="1006827" cy="155044"/>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6" descr="Intercontinental Exchange - Wikipedia">
            <a:extLst>
              <a:ext uri="{FF2B5EF4-FFF2-40B4-BE49-F238E27FC236}">
                <a16:creationId xmlns:a16="http://schemas.microsoft.com/office/drawing/2014/main" id="{702D5085-368B-1E62-01E2-0DC9EC4EC9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470" y="2504816"/>
            <a:ext cx="299649" cy="299649"/>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8" descr="Climate Impact X">
            <a:extLst>
              <a:ext uri="{FF2B5EF4-FFF2-40B4-BE49-F238E27FC236}">
                <a16:creationId xmlns:a16="http://schemas.microsoft.com/office/drawing/2014/main" id="{F0032EFC-7DF9-B03D-D80C-4BF2027183D1}"/>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65734" y="2961690"/>
            <a:ext cx="823294" cy="27232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0" descr="Emstream - 22nd World LNG Summit &amp; Awards">
            <a:extLst>
              <a:ext uri="{FF2B5EF4-FFF2-40B4-BE49-F238E27FC236}">
                <a16:creationId xmlns:a16="http://schemas.microsoft.com/office/drawing/2014/main" id="{6F6F0FA4-D253-D4C3-9DA6-99EEA74758F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704" t="35419" r="10098" b="41839"/>
          <a:stretch/>
        </p:blipFill>
        <p:spPr bwMode="auto">
          <a:xfrm>
            <a:off x="431259" y="3452314"/>
            <a:ext cx="922394" cy="226024"/>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12" descr="About | AirCarbon Exchange">
            <a:extLst>
              <a:ext uri="{FF2B5EF4-FFF2-40B4-BE49-F238E27FC236}">
                <a16:creationId xmlns:a16="http://schemas.microsoft.com/office/drawing/2014/main" id="{DE7B838F-460D-1B63-57C0-D2EC2C0A76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362" y="3769445"/>
            <a:ext cx="928422" cy="485809"/>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4" descr="Flag of Singapore - Wikipedia">
            <a:extLst>
              <a:ext uri="{FF2B5EF4-FFF2-40B4-BE49-F238E27FC236}">
                <a16:creationId xmlns:a16="http://schemas.microsoft.com/office/drawing/2014/main" id="{B4D4497F-D2EB-9025-8B54-65B8972DAEFF}"/>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4758" y="1654796"/>
            <a:ext cx="316800" cy="165600"/>
          </a:xfrm>
          <a:prstGeom prst="rect">
            <a:avLst/>
          </a:prstGeom>
          <a:noFill/>
          <a:ln>
            <a:solidFill>
              <a:sysClr val="windowText" lastClr="000000">
                <a:lumMod val="60000"/>
                <a:lumOff val="40000"/>
              </a:sysClr>
            </a:solidFill>
          </a:ln>
          <a:extLst>
            <a:ext uri="{909E8E84-426E-40DD-AFC4-6F175D3DCCD1}">
              <a14:hiddenFill xmlns:a14="http://schemas.microsoft.com/office/drawing/2010/main">
                <a:solidFill>
                  <a:srgbClr val="FFFFFF"/>
                </a:solidFill>
              </a14:hiddenFill>
            </a:ext>
          </a:extLst>
        </p:spPr>
      </p:pic>
      <p:pic>
        <p:nvPicPr>
          <p:cNvPr id="190" name="Picture 14" descr="Flag of Singapore - Wikipedia">
            <a:extLst>
              <a:ext uri="{FF2B5EF4-FFF2-40B4-BE49-F238E27FC236}">
                <a16:creationId xmlns:a16="http://schemas.microsoft.com/office/drawing/2014/main" id="{A9A8BF5D-D905-709F-08D4-02C533ECD624}"/>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4758" y="3012691"/>
            <a:ext cx="316800" cy="165600"/>
          </a:xfrm>
          <a:prstGeom prst="rect">
            <a:avLst/>
          </a:prstGeom>
          <a:noFill/>
          <a:ln>
            <a:solidFill>
              <a:sysClr val="windowText" lastClr="000000">
                <a:lumMod val="60000"/>
                <a:lumOff val="40000"/>
              </a:sysClr>
            </a:solidFill>
          </a:ln>
          <a:extLst>
            <a:ext uri="{909E8E84-426E-40DD-AFC4-6F175D3DCCD1}">
              <a14:hiddenFill xmlns:a14="http://schemas.microsoft.com/office/drawing/2010/main">
                <a:solidFill>
                  <a:srgbClr val="FFFFFF"/>
                </a:solidFill>
              </a14:hiddenFill>
            </a:ext>
          </a:extLst>
        </p:spPr>
      </p:pic>
      <p:pic>
        <p:nvPicPr>
          <p:cNvPr id="191" name="Picture 14" descr="Flag of Singapore - Wikipedia">
            <a:extLst>
              <a:ext uri="{FF2B5EF4-FFF2-40B4-BE49-F238E27FC236}">
                <a16:creationId xmlns:a16="http://schemas.microsoft.com/office/drawing/2014/main" id="{66C7DC7B-BB03-276A-D19F-77D3B274854A}"/>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4758" y="3914069"/>
            <a:ext cx="316800" cy="165600"/>
          </a:xfrm>
          <a:prstGeom prst="rect">
            <a:avLst/>
          </a:prstGeom>
          <a:noFill/>
          <a:ln>
            <a:solidFill>
              <a:sysClr val="windowText" lastClr="000000">
                <a:lumMod val="60000"/>
                <a:lumOff val="40000"/>
              </a:sysClr>
            </a:solidFill>
          </a:ln>
          <a:extLst>
            <a:ext uri="{909E8E84-426E-40DD-AFC4-6F175D3DCCD1}">
              <a14:hiddenFill xmlns:a14="http://schemas.microsoft.com/office/drawing/2010/main">
                <a:solidFill>
                  <a:srgbClr val="FFFFFF"/>
                </a:solidFill>
              </a14:hiddenFill>
            </a:ext>
          </a:extLst>
        </p:spPr>
      </p:pic>
      <p:pic>
        <p:nvPicPr>
          <p:cNvPr id="192" name="Picture 16" descr="Flag of the United Kingdom - Wikipedia">
            <a:extLst>
              <a:ext uri="{FF2B5EF4-FFF2-40B4-BE49-F238E27FC236}">
                <a16:creationId xmlns:a16="http://schemas.microsoft.com/office/drawing/2014/main" id="{9CB67EB7-D548-40B1-2F28-2E944F8A55E1}"/>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4758" y="3477900"/>
            <a:ext cx="316800" cy="165600"/>
          </a:xfrm>
          <a:prstGeom prst="rect">
            <a:avLst/>
          </a:prstGeom>
          <a:noFill/>
          <a:ln>
            <a:solidFill>
              <a:sysClr val="windowText" lastClr="000000">
                <a:lumMod val="60000"/>
                <a:lumOff val="40000"/>
              </a:sysClr>
            </a:solidFill>
          </a:ln>
          <a:extLst>
            <a:ext uri="{909E8E84-426E-40DD-AFC4-6F175D3DCCD1}">
              <a14:hiddenFill xmlns:a14="http://schemas.microsoft.com/office/drawing/2010/main">
                <a:solidFill>
                  <a:srgbClr val="FFFFFF"/>
                </a:solidFill>
              </a14:hiddenFill>
            </a:ext>
          </a:extLst>
        </p:spPr>
      </p:pic>
      <p:pic>
        <p:nvPicPr>
          <p:cNvPr id="193" name="Picture 16" descr="Flag of the United Kingdom - Wikipedia">
            <a:extLst>
              <a:ext uri="{FF2B5EF4-FFF2-40B4-BE49-F238E27FC236}">
                <a16:creationId xmlns:a16="http://schemas.microsoft.com/office/drawing/2014/main" id="{E6F71BE4-70FB-AFDB-8C24-344317168F0B}"/>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4835" y="2577994"/>
            <a:ext cx="316800" cy="165600"/>
          </a:xfrm>
          <a:prstGeom prst="rect">
            <a:avLst/>
          </a:prstGeom>
          <a:noFill/>
          <a:ln>
            <a:solidFill>
              <a:sysClr val="windowText" lastClr="000000">
                <a:lumMod val="60000"/>
                <a:lumOff val="40000"/>
              </a:sysClr>
            </a:solidFill>
          </a:ln>
          <a:extLst>
            <a:ext uri="{909E8E84-426E-40DD-AFC4-6F175D3DCCD1}">
              <a14:hiddenFill xmlns:a14="http://schemas.microsoft.com/office/drawing/2010/main">
                <a:solidFill>
                  <a:srgbClr val="FFFFFF"/>
                </a:solidFill>
              </a14:hiddenFill>
            </a:ext>
          </a:extLst>
        </p:spPr>
      </p:pic>
      <p:pic>
        <p:nvPicPr>
          <p:cNvPr id="194" name="Picture 18" descr="Flag of the United States - Wikipedia">
            <a:extLst>
              <a:ext uri="{FF2B5EF4-FFF2-40B4-BE49-F238E27FC236}">
                <a16:creationId xmlns:a16="http://schemas.microsoft.com/office/drawing/2014/main" id="{77038054-5830-F1C4-B2FB-003B02978CA4}"/>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39000" y="2575030"/>
            <a:ext cx="316454" cy="166688"/>
          </a:xfrm>
          <a:prstGeom prst="rect">
            <a:avLst/>
          </a:prstGeom>
          <a:noFill/>
          <a:ln>
            <a:solidFill>
              <a:sysClr val="windowText" lastClr="000000">
                <a:lumMod val="60000"/>
                <a:lumOff val="40000"/>
              </a:sysClr>
            </a:solidFill>
          </a:ln>
          <a:extLst>
            <a:ext uri="{909E8E84-426E-40DD-AFC4-6F175D3DCCD1}">
              <a14:hiddenFill xmlns:a14="http://schemas.microsoft.com/office/drawing/2010/main">
                <a:solidFill>
                  <a:srgbClr val="FFFFFF"/>
                </a:solidFill>
              </a14:hiddenFill>
            </a:ext>
          </a:extLst>
        </p:spPr>
      </p:pic>
      <p:pic>
        <p:nvPicPr>
          <p:cNvPr id="195" name="Picture 18" descr="Flag of the United States - Wikipedia">
            <a:extLst>
              <a:ext uri="{FF2B5EF4-FFF2-40B4-BE49-F238E27FC236}">
                <a16:creationId xmlns:a16="http://schemas.microsoft.com/office/drawing/2014/main" id="{BAC5A151-EB51-C9EB-34C5-ED7DD99F2F86}"/>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4931" y="2125043"/>
            <a:ext cx="316454" cy="166688"/>
          </a:xfrm>
          <a:prstGeom prst="rect">
            <a:avLst/>
          </a:prstGeom>
          <a:noFill/>
          <a:ln>
            <a:solidFill>
              <a:sysClr val="windowText" lastClr="000000">
                <a:lumMod val="60000"/>
                <a:lumOff val="40000"/>
              </a:sysClr>
            </a:solidFill>
          </a:ln>
          <a:extLst>
            <a:ext uri="{909E8E84-426E-40DD-AFC4-6F175D3DCCD1}">
              <a14:hiddenFill xmlns:a14="http://schemas.microsoft.com/office/drawing/2010/main">
                <a:solidFill>
                  <a:srgbClr val="FFFFFF"/>
                </a:solidFill>
              </a14:hiddenFill>
            </a:ext>
          </a:extLst>
        </p:spPr>
      </p:pic>
      <p:sp>
        <p:nvSpPr>
          <p:cNvPr id="196" name="Google Shape;905;p34">
            <a:extLst>
              <a:ext uri="{FF2B5EF4-FFF2-40B4-BE49-F238E27FC236}">
                <a16:creationId xmlns:a16="http://schemas.microsoft.com/office/drawing/2014/main" id="{858468C6-744D-39A6-A779-AB37219FC17A}"/>
              </a:ext>
            </a:extLst>
          </p:cNvPr>
          <p:cNvSpPr txBox="1"/>
          <p:nvPr/>
        </p:nvSpPr>
        <p:spPr>
          <a:xfrm>
            <a:off x="393336" y="709613"/>
            <a:ext cx="8385013" cy="334707"/>
          </a:xfrm>
          <a:prstGeom prst="rect">
            <a:avLst/>
          </a:prstGeom>
          <a:noFill/>
          <a:ln>
            <a:noFill/>
          </a:ln>
        </p:spPr>
        <p:txBody>
          <a:bodyPr spcFirstLastPara="1" wrap="square" lIns="0" tIns="0" rIns="0" bIns="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050" b="0" i="0" u="none" strike="noStrike" kern="0" cap="none" spc="0" normalizeH="0" baseline="0" noProof="0" dirty="0">
                <a:ln>
                  <a:noFill/>
                </a:ln>
                <a:solidFill>
                  <a:srgbClr val="050A19"/>
                </a:solidFill>
                <a:effectLst/>
                <a:uLnTx/>
                <a:uFillTx/>
                <a:latin typeface="Arial"/>
                <a:ea typeface="Open Sans Light"/>
                <a:cs typeface="Open Sans Light"/>
                <a:sym typeface="Open Sans Light"/>
              </a:rPr>
              <a:t>Abaxx offers a unique ESG commodities physical futures exchange and clearinghouse that is regulated in Singapore </a:t>
            </a:r>
          </a:p>
        </p:txBody>
      </p:sp>
    </p:spTree>
    <p:extLst>
      <p:ext uri="{BB962C8B-B14F-4D97-AF65-F5344CB8AC3E}">
        <p14:creationId xmlns:p14="http://schemas.microsoft.com/office/powerpoint/2010/main" val="3140556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E9DEF-00BB-636F-3A57-20C161AE4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F432B-6183-6B64-4689-7DB0A9A18A09}"/>
              </a:ext>
            </a:extLst>
          </p:cNvPr>
          <p:cNvSpPr>
            <a:spLocks noGrp="1"/>
          </p:cNvSpPr>
          <p:nvPr>
            <p:ph type="title"/>
          </p:nvPr>
        </p:nvSpPr>
        <p:spPr>
          <a:xfrm>
            <a:off x="381388" y="258153"/>
            <a:ext cx="6543287" cy="295282"/>
          </a:xfrm>
        </p:spPr>
        <p:txBody>
          <a:bodyPr/>
          <a:lstStyle/>
          <a:p>
            <a:r>
              <a:rPr lang="en-US" sz="1800" dirty="0">
                <a:latin typeface="+mj-lt"/>
              </a:rPr>
              <a:t>OTC vs. Futures Contracts</a:t>
            </a:r>
          </a:p>
        </p:txBody>
      </p:sp>
      <p:sp>
        <p:nvSpPr>
          <p:cNvPr id="5" name="Google Shape;316;p28">
            <a:extLst>
              <a:ext uri="{FF2B5EF4-FFF2-40B4-BE49-F238E27FC236}">
                <a16:creationId xmlns:a16="http://schemas.microsoft.com/office/drawing/2014/main" id="{240801EA-BFA7-BBFE-F8BA-B56C864E1691}"/>
              </a:ext>
            </a:extLst>
          </p:cNvPr>
          <p:cNvSpPr txBox="1"/>
          <p:nvPr/>
        </p:nvSpPr>
        <p:spPr>
          <a:xfrm>
            <a:off x="7342722" y="6297886"/>
            <a:ext cx="424405" cy="34559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9" name="Google Shape;95;p4">
            <a:extLst>
              <a:ext uri="{FF2B5EF4-FFF2-40B4-BE49-F238E27FC236}">
                <a16:creationId xmlns:a16="http://schemas.microsoft.com/office/drawing/2014/main" id="{4D40BCFB-9C0E-9091-3AB9-100C1E086B86}"/>
              </a:ext>
            </a:extLst>
          </p:cNvPr>
          <p:cNvSpPr/>
          <p:nvPr/>
        </p:nvSpPr>
        <p:spPr>
          <a:xfrm>
            <a:off x="1414276" y="1088932"/>
            <a:ext cx="1512000" cy="3542400"/>
          </a:xfrm>
          <a:prstGeom prst="rect">
            <a:avLst/>
          </a:prstGeom>
          <a:solidFill>
            <a:srgbClr val="F3F3F3"/>
          </a:solidFill>
          <a:ln>
            <a:noFill/>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mj-lt"/>
            </a:endParaRPr>
          </a:p>
        </p:txBody>
      </p:sp>
      <p:sp>
        <p:nvSpPr>
          <p:cNvPr id="12" name="Google Shape;96;p4">
            <a:extLst>
              <a:ext uri="{FF2B5EF4-FFF2-40B4-BE49-F238E27FC236}">
                <a16:creationId xmlns:a16="http://schemas.microsoft.com/office/drawing/2014/main" id="{3C097979-DBFC-2348-974E-B68ABB015950}"/>
              </a:ext>
            </a:extLst>
          </p:cNvPr>
          <p:cNvSpPr txBox="1"/>
          <p:nvPr/>
        </p:nvSpPr>
        <p:spPr>
          <a:xfrm>
            <a:off x="1583491" y="1144945"/>
            <a:ext cx="983515" cy="26161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b="1" dirty="0">
                <a:solidFill>
                  <a:srgbClr val="A70101"/>
                </a:solidFill>
                <a:latin typeface="+mj-lt"/>
                <a:ea typeface="Lato"/>
                <a:cs typeface="Lato"/>
                <a:sym typeface="Lato"/>
              </a:rPr>
              <a:t>Definition</a:t>
            </a:r>
            <a:endParaRPr sz="1400" dirty="0">
              <a:solidFill>
                <a:srgbClr val="A70101"/>
              </a:solidFill>
              <a:latin typeface="+mj-lt"/>
            </a:endParaRPr>
          </a:p>
        </p:txBody>
      </p:sp>
      <p:sp>
        <p:nvSpPr>
          <p:cNvPr id="13" name="Google Shape;97;p4">
            <a:extLst>
              <a:ext uri="{FF2B5EF4-FFF2-40B4-BE49-F238E27FC236}">
                <a16:creationId xmlns:a16="http://schemas.microsoft.com/office/drawing/2014/main" id="{3BF9E44F-9F90-713F-C698-987DA3B5194D}"/>
              </a:ext>
            </a:extLst>
          </p:cNvPr>
          <p:cNvSpPr txBox="1"/>
          <p:nvPr/>
        </p:nvSpPr>
        <p:spPr>
          <a:xfrm>
            <a:off x="2942017" y="1139328"/>
            <a:ext cx="2153341" cy="938719"/>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dirty="0">
                <a:latin typeface="+mj-lt"/>
                <a:ea typeface="Lato"/>
                <a:cs typeface="Lato"/>
                <a:sym typeface="Lato"/>
              </a:rPr>
              <a:t>An OTC contract is an agreement between two parties to buy or sell the underlying at a pre-agreed future point in time at a specified price.</a:t>
            </a:r>
            <a:endParaRPr sz="1400" dirty="0">
              <a:latin typeface="+mj-lt"/>
            </a:endParaRPr>
          </a:p>
        </p:txBody>
      </p:sp>
      <p:sp>
        <p:nvSpPr>
          <p:cNvPr id="43" name="Google Shape;98;p4">
            <a:extLst>
              <a:ext uri="{FF2B5EF4-FFF2-40B4-BE49-F238E27FC236}">
                <a16:creationId xmlns:a16="http://schemas.microsoft.com/office/drawing/2014/main" id="{AC680712-B6FC-460E-8672-2C9C85A904F5}"/>
              </a:ext>
            </a:extLst>
          </p:cNvPr>
          <p:cNvSpPr txBox="1"/>
          <p:nvPr/>
        </p:nvSpPr>
        <p:spPr>
          <a:xfrm>
            <a:off x="5470369" y="1128319"/>
            <a:ext cx="2249662" cy="938719"/>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dirty="0">
                <a:latin typeface="+mj-lt"/>
                <a:ea typeface="Lato"/>
                <a:cs typeface="Lato"/>
                <a:sym typeface="Lato"/>
              </a:rPr>
              <a:t>A Futures contract is a standardized contract traded on a futures exchange to buy or sell the underlying at a certain date in the future at a specified price.</a:t>
            </a:r>
            <a:endParaRPr sz="1400" dirty="0">
              <a:latin typeface="+mj-lt"/>
            </a:endParaRPr>
          </a:p>
        </p:txBody>
      </p:sp>
      <p:sp>
        <p:nvSpPr>
          <p:cNvPr id="45" name="Google Shape;99;p4">
            <a:extLst>
              <a:ext uri="{FF2B5EF4-FFF2-40B4-BE49-F238E27FC236}">
                <a16:creationId xmlns:a16="http://schemas.microsoft.com/office/drawing/2014/main" id="{23C0E505-BA19-A0FD-BEA4-5E722A615389}"/>
              </a:ext>
            </a:extLst>
          </p:cNvPr>
          <p:cNvSpPr txBox="1"/>
          <p:nvPr/>
        </p:nvSpPr>
        <p:spPr>
          <a:xfrm>
            <a:off x="1583491" y="2117050"/>
            <a:ext cx="1164064" cy="430887"/>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b="1">
                <a:solidFill>
                  <a:srgbClr val="A70101"/>
                </a:solidFill>
                <a:latin typeface="+mj-lt"/>
                <a:ea typeface="Lato"/>
                <a:cs typeface="Lato"/>
                <a:sym typeface="Lato"/>
              </a:rPr>
              <a:t>Structure and Purpose</a:t>
            </a:r>
            <a:endParaRPr sz="1400">
              <a:solidFill>
                <a:srgbClr val="A70101"/>
              </a:solidFill>
              <a:latin typeface="+mj-lt"/>
            </a:endParaRPr>
          </a:p>
        </p:txBody>
      </p:sp>
      <p:sp>
        <p:nvSpPr>
          <p:cNvPr id="46" name="Google Shape;100;p4">
            <a:extLst>
              <a:ext uri="{FF2B5EF4-FFF2-40B4-BE49-F238E27FC236}">
                <a16:creationId xmlns:a16="http://schemas.microsoft.com/office/drawing/2014/main" id="{4CE8A65C-C336-6A38-9BDE-558DF99068B4}"/>
              </a:ext>
            </a:extLst>
          </p:cNvPr>
          <p:cNvSpPr txBox="1"/>
          <p:nvPr/>
        </p:nvSpPr>
        <p:spPr>
          <a:xfrm>
            <a:off x="2942017" y="2111433"/>
            <a:ext cx="2166628" cy="600164"/>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Customized to a customer’s needs.  </a:t>
            </a:r>
            <a:endParaRPr sz="1400">
              <a:latin typeface="+mj-lt"/>
            </a:endParaRPr>
          </a:p>
        </p:txBody>
      </p:sp>
      <p:sp>
        <p:nvSpPr>
          <p:cNvPr id="47" name="Google Shape;101;p4">
            <a:extLst>
              <a:ext uri="{FF2B5EF4-FFF2-40B4-BE49-F238E27FC236}">
                <a16:creationId xmlns:a16="http://schemas.microsoft.com/office/drawing/2014/main" id="{40D34514-5CFE-257A-BD8D-AE96854CE0A5}"/>
              </a:ext>
            </a:extLst>
          </p:cNvPr>
          <p:cNvSpPr txBox="1"/>
          <p:nvPr/>
        </p:nvSpPr>
        <p:spPr>
          <a:xfrm>
            <a:off x="5470369" y="2116169"/>
            <a:ext cx="2249662" cy="600164"/>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Standardized, initial margin payment required.  </a:t>
            </a:r>
            <a:endParaRPr sz="1400">
              <a:latin typeface="+mj-lt"/>
            </a:endParaRPr>
          </a:p>
        </p:txBody>
      </p:sp>
      <p:sp>
        <p:nvSpPr>
          <p:cNvPr id="48" name="Google Shape;102;p4">
            <a:extLst>
              <a:ext uri="{FF2B5EF4-FFF2-40B4-BE49-F238E27FC236}">
                <a16:creationId xmlns:a16="http://schemas.microsoft.com/office/drawing/2014/main" id="{2B9FD94F-F841-3034-8F73-13D5FB46640E}"/>
              </a:ext>
            </a:extLst>
          </p:cNvPr>
          <p:cNvSpPr txBox="1"/>
          <p:nvPr/>
        </p:nvSpPr>
        <p:spPr>
          <a:xfrm>
            <a:off x="1583501" y="2770208"/>
            <a:ext cx="1415700" cy="5787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b="1">
                <a:solidFill>
                  <a:srgbClr val="A70101"/>
                </a:solidFill>
                <a:latin typeface="+mj-lt"/>
                <a:ea typeface="Lato"/>
                <a:cs typeface="Lato"/>
                <a:sym typeface="Lato"/>
              </a:rPr>
              <a:t>Transaction Method and Timeline</a:t>
            </a:r>
            <a:endParaRPr sz="1400">
              <a:solidFill>
                <a:srgbClr val="A70101"/>
              </a:solidFill>
              <a:latin typeface="+mj-lt"/>
            </a:endParaRPr>
          </a:p>
        </p:txBody>
      </p:sp>
      <p:sp>
        <p:nvSpPr>
          <p:cNvPr id="49" name="Google Shape;103;p4">
            <a:extLst>
              <a:ext uri="{FF2B5EF4-FFF2-40B4-BE49-F238E27FC236}">
                <a16:creationId xmlns:a16="http://schemas.microsoft.com/office/drawing/2014/main" id="{3D0EF772-2EBA-C9FF-CE78-AF4095B9D62B}"/>
              </a:ext>
            </a:extLst>
          </p:cNvPr>
          <p:cNvSpPr txBox="1"/>
          <p:nvPr/>
        </p:nvSpPr>
        <p:spPr>
          <a:xfrm>
            <a:off x="2942017" y="2764585"/>
            <a:ext cx="2228326" cy="430887"/>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Bilateral agreement.  (Negotiated directly by the buyer and seller.)</a:t>
            </a:r>
            <a:endParaRPr sz="1400">
              <a:latin typeface="+mj-lt"/>
            </a:endParaRPr>
          </a:p>
        </p:txBody>
      </p:sp>
      <p:sp>
        <p:nvSpPr>
          <p:cNvPr id="50" name="Google Shape;104;p4">
            <a:extLst>
              <a:ext uri="{FF2B5EF4-FFF2-40B4-BE49-F238E27FC236}">
                <a16:creationId xmlns:a16="http://schemas.microsoft.com/office/drawing/2014/main" id="{45324BAA-4FCF-CFB0-9651-938F142F1C70}"/>
              </a:ext>
            </a:extLst>
          </p:cNvPr>
          <p:cNvSpPr txBox="1"/>
          <p:nvPr/>
        </p:nvSpPr>
        <p:spPr>
          <a:xfrm>
            <a:off x="5470369" y="2764498"/>
            <a:ext cx="2247748" cy="430887"/>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Quoted and traded on a Regulated Exchange.</a:t>
            </a:r>
            <a:endParaRPr sz="1400">
              <a:latin typeface="+mj-lt"/>
            </a:endParaRPr>
          </a:p>
        </p:txBody>
      </p:sp>
      <p:sp>
        <p:nvSpPr>
          <p:cNvPr id="51" name="Google Shape;105;p4">
            <a:extLst>
              <a:ext uri="{FF2B5EF4-FFF2-40B4-BE49-F238E27FC236}">
                <a16:creationId xmlns:a16="http://schemas.microsoft.com/office/drawing/2014/main" id="{B51E0143-5E87-5565-5528-819274DBD14B}"/>
              </a:ext>
            </a:extLst>
          </p:cNvPr>
          <p:cNvSpPr txBox="1"/>
          <p:nvPr/>
        </p:nvSpPr>
        <p:spPr>
          <a:xfrm>
            <a:off x="1583491" y="3412576"/>
            <a:ext cx="1358100" cy="2616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b="1">
                <a:solidFill>
                  <a:srgbClr val="A70101"/>
                </a:solidFill>
                <a:latin typeface="+mj-lt"/>
                <a:ea typeface="Lato"/>
                <a:cs typeface="Lato"/>
                <a:sym typeface="Lato"/>
              </a:rPr>
              <a:t>Market Regulation</a:t>
            </a:r>
            <a:endParaRPr sz="1400">
              <a:solidFill>
                <a:srgbClr val="A70101"/>
              </a:solidFill>
              <a:latin typeface="+mj-lt"/>
            </a:endParaRPr>
          </a:p>
        </p:txBody>
      </p:sp>
      <p:sp>
        <p:nvSpPr>
          <p:cNvPr id="52" name="Google Shape;106;p4">
            <a:extLst>
              <a:ext uri="{FF2B5EF4-FFF2-40B4-BE49-F238E27FC236}">
                <a16:creationId xmlns:a16="http://schemas.microsoft.com/office/drawing/2014/main" id="{9F730B96-5456-F86F-1CA9-AD96F8C379E8}"/>
              </a:ext>
            </a:extLst>
          </p:cNvPr>
          <p:cNvSpPr txBox="1"/>
          <p:nvPr/>
        </p:nvSpPr>
        <p:spPr>
          <a:xfrm>
            <a:off x="2942017" y="3406959"/>
            <a:ext cx="2153400" cy="2616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Not regulated.</a:t>
            </a:r>
            <a:endParaRPr sz="1400">
              <a:latin typeface="+mj-lt"/>
            </a:endParaRPr>
          </a:p>
        </p:txBody>
      </p:sp>
      <p:sp>
        <p:nvSpPr>
          <p:cNvPr id="53" name="Google Shape;107;p4">
            <a:extLst>
              <a:ext uri="{FF2B5EF4-FFF2-40B4-BE49-F238E27FC236}">
                <a16:creationId xmlns:a16="http://schemas.microsoft.com/office/drawing/2014/main" id="{6CFBB7E5-5CC1-1D97-B390-48F8D5D63706}"/>
              </a:ext>
            </a:extLst>
          </p:cNvPr>
          <p:cNvSpPr txBox="1"/>
          <p:nvPr/>
        </p:nvSpPr>
        <p:spPr>
          <a:xfrm>
            <a:off x="5470369" y="3395950"/>
            <a:ext cx="2268300" cy="4308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Government regulated market – Monetary Authority of Singapore.</a:t>
            </a:r>
            <a:endParaRPr sz="1400">
              <a:latin typeface="+mj-lt"/>
            </a:endParaRPr>
          </a:p>
        </p:txBody>
      </p:sp>
      <p:sp>
        <p:nvSpPr>
          <p:cNvPr id="54" name="Google Shape;108;p4">
            <a:extLst>
              <a:ext uri="{FF2B5EF4-FFF2-40B4-BE49-F238E27FC236}">
                <a16:creationId xmlns:a16="http://schemas.microsoft.com/office/drawing/2014/main" id="{61D55041-FD00-4326-B7C1-DCAFEB144207}"/>
              </a:ext>
            </a:extLst>
          </p:cNvPr>
          <p:cNvSpPr txBox="1"/>
          <p:nvPr/>
        </p:nvSpPr>
        <p:spPr>
          <a:xfrm>
            <a:off x="1583490" y="3862001"/>
            <a:ext cx="1467421" cy="261594"/>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b="1">
                <a:solidFill>
                  <a:srgbClr val="A70101"/>
                </a:solidFill>
                <a:latin typeface="+mj-lt"/>
                <a:ea typeface="Lato"/>
                <a:cs typeface="Lato"/>
                <a:sym typeface="Lato"/>
              </a:rPr>
              <a:t>Credit Guarantee</a:t>
            </a:r>
            <a:endParaRPr sz="1400">
              <a:solidFill>
                <a:srgbClr val="A70101"/>
              </a:solidFill>
              <a:latin typeface="+mj-lt"/>
            </a:endParaRPr>
          </a:p>
        </p:txBody>
      </p:sp>
      <p:sp>
        <p:nvSpPr>
          <p:cNvPr id="55" name="Google Shape;109;p4">
            <a:extLst>
              <a:ext uri="{FF2B5EF4-FFF2-40B4-BE49-F238E27FC236}">
                <a16:creationId xmlns:a16="http://schemas.microsoft.com/office/drawing/2014/main" id="{D55D36C4-0FA0-C5AF-43EB-9FF7965BBE1B}"/>
              </a:ext>
            </a:extLst>
          </p:cNvPr>
          <p:cNvSpPr txBox="1"/>
          <p:nvPr/>
        </p:nvSpPr>
        <p:spPr>
          <a:xfrm>
            <a:off x="2942017" y="3856384"/>
            <a:ext cx="2359800" cy="2616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None – Direct bilateral negotiation.</a:t>
            </a:r>
            <a:endParaRPr sz="1400">
              <a:latin typeface="+mj-lt"/>
            </a:endParaRPr>
          </a:p>
        </p:txBody>
      </p:sp>
      <p:sp>
        <p:nvSpPr>
          <p:cNvPr id="56" name="Google Shape;110;p4">
            <a:extLst>
              <a:ext uri="{FF2B5EF4-FFF2-40B4-BE49-F238E27FC236}">
                <a16:creationId xmlns:a16="http://schemas.microsoft.com/office/drawing/2014/main" id="{30BF554D-F042-E8B9-052B-CE0EAF298C8B}"/>
              </a:ext>
            </a:extLst>
          </p:cNvPr>
          <p:cNvSpPr txBox="1"/>
          <p:nvPr/>
        </p:nvSpPr>
        <p:spPr>
          <a:xfrm>
            <a:off x="5470369" y="3856133"/>
            <a:ext cx="2268300" cy="2616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Clearing house.</a:t>
            </a:r>
            <a:endParaRPr sz="1400">
              <a:latin typeface="+mj-lt"/>
            </a:endParaRPr>
          </a:p>
        </p:txBody>
      </p:sp>
      <p:sp>
        <p:nvSpPr>
          <p:cNvPr id="57" name="Google Shape;111;p4">
            <a:extLst>
              <a:ext uri="{FF2B5EF4-FFF2-40B4-BE49-F238E27FC236}">
                <a16:creationId xmlns:a16="http://schemas.microsoft.com/office/drawing/2014/main" id="{F01B009F-D308-CFC4-A126-C5DB278ED59E}"/>
              </a:ext>
            </a:extLst>
          </p:cNvPr>
          <p:cNvSpPr txBox="1"/>
          <p:nvPr/>
        </p:nvSpPr>
        <p:spPr>
          <a:xfrm>
            <a:off x="1583501" y="4222833"/>
            <a:ext cx="1342800" cy="2616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b="1">
                <a:solidFill>
                  <a:srgbClr val="A70101"/>
                </a:solidFill>
                <a:latin typeface="+mj-lt"/>
                <a:ea typeface="Lato"/>
                <a:cs typeface="Lato"/>
                <a:sym typeface="Lato"/>
              </a:rPr>
              <a:t>Counterparty Risk</a:t>
            </a:r>
            <a:endParaRPr sz="1400">
              <a:solidFill>
                <a:srgbClr val="A70101"/>
              </a:solidFill>
              <a:latin typeface="+mj-lt"/>
            </a:endParaRPr>
          </a:p>
        </p:txBody>
      </p:sp>
      <p:sp>
        <p:nvSpPr>
          <p:cNvPr id="58" name="Google Shape;112;p4">
            <a:extLst>
              <a:ext uri="{FF2B5EF4-FFF2-40B4-BE49-F238E27FC236}">
                <a16:creationId xmlns:a16="http://schemas.microsoft.com/office/drawing/2014/main" id="{34F5186F-97AD-8FC4-495D-E1F43D233AFD}"/>
              </a:ext>
            </a:extLst>
          </p:cNvPr>
          <p:cNvSpPr txBox="1"/>
          <p:nvPr/>
        </p:nvSpPr>
        <p:spPr>
          <a:xfrm>
            <a:off x="2942017" y="4217211"/>
            <a:ext cx="2174100" cy="2616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Bilateral counterparty risk.</a:t>
            </a:r>
            <a:endParaRPr sz="1400">
              <a:latin typeface="+mj-lt"/>
            </a:endParaRPr>
          </a:p>
        </p:txBody>
      </p:sp>
      <p:sp>
        <p:nvSpPr>
          <p:cNvPr id="59" name="Google Shape;113;p4">
            <a:extLst>
              <a:ext uri="{FF2B5EF4-FFF2-40B4-BE49-F238E27FC236}">
                <a16:creationId xmlns:a16="http://schemas.microsoft.com/office/drawing/2014/main" id="{4B72F6C1-9D61-C7E8-3053-4FDECA716681}"/>
              </a:ext>
            </a:extLst>
          </p:cNvPr>
          <p:cNvSpPr txBox="1"/>
          <p:nvPr/>
        </p:nvSpPr>
        <p:spPr>
          <a:xfrm>
            <a:off x="5470376" y="4206211"/>
            <a:ext cx="2268300" cy="3936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dirty="0">
                <a:latin typeface="+mj-lt"/>
                <a:ea typeface="Lato"/>
                <a:cs typeface="Lato"/>
                <a:sym typeface="Lato"/>
              </a:rPr>
              <a:t>Counterparty risk mitigated by centralized clearing.</a:t>
            </a:r>
            <a:endParaRPr sz="1400" dirty="0">
              <a:latin typeface="+mj-lt"/>
            </a:endParaRPr>
          </a:p>
        </p:txBody>
      </p:sp>
      <p:sp>
        <p:nvSpPr>
          <p:cNvPr id="60" name="Google Shape;114;p4">
            <a:extLst>
              <a:ext uri="{FF2B5EF4-FFF2-40B4-BE49-F238E27FC236}">
                <a16:creationId xmlns:a16="http://schemas.microsoft.com/office/drawing/2014/main" id="{40C2A068-4C26-249E-F9F6-22388CD78E65}"/>
              </a:ext>
            </a:extLst>
          </p:cNvPr>
          <p:cNvSpPr/>
          <p:nvPr/>
        </p:nvSpPr>
        <p:spPr>
          <a:xfrm>
            <a:off x="1530520" y="4317970"/>
            <a:ext cx="89100" cy="89100"/>
          </a:xfrm>
          <a:prstGeom prst="ellipse">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A70101"/>
              </a:solidFill>
              <a:latin typeface="+mj-lt"/>
            </a:endParaRPr>
          </a:p>
        </p:txBody>
      </p:sp>
      <p:sp>
        <p:nvSpPr>
          <p:cNvPr id="61" name="Google Shape;115;p4">
            <a:extLst>
              <a:ext uri="{FF2B5EF4-FFF2-40B4-BE49-F238E27FC236}">
                <a16:creationId xmlns:a16="http://schemas.microsoft.com/office/drawing/2014/main" id="{EEA25ED8-5400-3950-1F8A-A700892F0532}"/>
              </a:ext>
            </a:extLst>
          </p:cNvPr>
          <p:cNvSpPr/>
          <p:nvPr/>
        </p:nvSpPr>
        <p:spPr>
          <a:xfrm>
            <a:off x="1530520" y="3501175"/>
            <a:ext cx="89100" cy="89100"/>
          </a:xfrm>
          <a:prstGeom prst="ellipse">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A70101"/>
              </a:solidFill>
              <a:latin typeface="+mj-lt"/>
            </a:endParaRPr>
          </a:p>
        </p:txBody>
      </p:sp>
      <p:sp>
        <p:nvSpPr>
          <p:cNvPr id="62" name="Google Shape;116;p4">
            <a:extLst>
              <a:ext uri="{FF2B5EF4-FFF2-40B4-BE49-F238E27FC236}">
                <a16:creationId xmlns:a16="http://schemas.microsoft.com/office/drawing/2014/main" id="{179CC369-811B-FA51-CEEA-EEDDA20BEC1D}"/>
              </a:ext>
            </a:extLst>
          </p:cNvPr>
          <p:cNvSpPr/>
          <p:nvPr/>
        </p:nvSpPr>
        <p:spPr>
          <a:xfrm>
            <a:off x="1530444" y="2860291"/>
            <a:ext cx="89156" cy="89156"/>
          </a:xfrm>
          <a:prstGeom prst="ellipse">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A70101"/>
              </a:solidFill>
              <a:latin typeface="+mj-lt"/>
            </a:endParaRPr>
          </a:p>
        </p:txBody>
      </p:sp>
      <p:sp>
        <p:nvSpPr>
          <p:cNvPr id="63" name="Google Shape;117;p4">
            <a:extLst>
              <a:ext uri="{FF2B5EF4-FFF2-40B4-BE49-F238E27FC236}">
                <a16:creationId xmlns:a16="http://schemas.microsoft.com/office/drawing/2014/main" id="{EDC2D150-026A-18A7-AF0A-7450CE140987}"/>
              </a:ext>
            </a:extLst>
          </p:cNvPr>
          <p:cNvSpPr/>
          <p:nvPr/>
        </p:nvSpPr>
        <p:spPr>
          <a:xfrm>
            <a:off x="1524357" y="2215983"/>
            <a:ext cx="89156" cy="89156"/>
          </a:xfrm>
          <a:prstGeom prst="ellipse">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A70101"/>
              </a:solidFill>
              <a:latin typeface="+mj-lt"/>
            </a:endParaRPr>
          </a:p>
        </p:txBody>
      </p:sp>
      <p:sp>
        <p:nvSpPr>
          <p:cNvPr id="64" name="Google Shape;118;p4">
            <a:extLst>
              <a:ext uri="{FF2B5EF4-FFF2-40B4-BE49-F238E27FC236}">
                <a16:creationId xmlns:a16="http://schemas.microsoft.com/office/drawing/2014/main" id="{E763FEB8-C064-599B-C43C-6851BE13DD8F}"/>
              </a:ext>
            </a:extLst>
          </p:cNvPr>
          <p:cNvSpPr/>
          <p:nvPr/>
        </p:nvSpPr>
        <p:spPr>
          <a:xfrm>
            <a:off x="1524357" y="1232129"/>
            <a:ext cx="89156" cy="89156"/>
          </a:xfrm>
          <a:prstGeom prst="ellipse">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A70101"/>
              </a:solidFill>
              <a:latin typeface="+mj-lt"/>
            </a:endParaRPr>
          </a:p>
        </p:txBody>
      </p:sp>
      <p:sp>
        <p:nvSpPr>
          <p:cNvPr id="65" name="Google Shape;119;p4">
            <a:extLst>
              <a:ext uri="{FF2B5EF4-FFF2-40B4-BE49-F238E27FC236}">
                <a16:creationId xmlns:a16="http://schemas.microsoft.com/office/drawing/2014/main" id="{A0DD91EA-B320-63CD-95B0-C4D1547D1B10}"/>
              </a:ext>
            </a:extLst>
          </p:cNvPr>
          <p:cNvSpPr/>
          <p:nvPr/>
        </p:nvSpPr>
        <p:spPr>
          <a:xfrm>
            <a:off x="5458084" y="881752"/>
            <a:ext cx="2166627" cy="216749"/>
          </a:xfrm>
          <a:prstGeom prst="round2SameRect">
            <a:avLst>
              <a:gd name="adj1" fmla="val 16667"/>
              <a:gd name="adj2" fmla="val 0"/>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mj-lt"/>
            </a:endParaRPr>
          </a:p>
        </p:txBody>
      </p:sp>
      <p:cxnSp>
        <p:nvCxnSpPr>
          <p:cNvPr id="66" name="Google Shape;120;p4">
            <a:extLst>
              <a:ext uri="{FF2B5EF4-FFF2-40B4-BE49-F238E27FC236}">
                <a16:creationId xmlns:a16="http://schemas.microsoft.com/office/drawing/2014/main" id="{74DD9F15-EB3D-7D19-5C8E-F1467A337427}"/>
              </a:ext>
            </a:extLst>
          </p:cNvPr>
          <p:cNvCxnSpPr/>
          <p:nvPr/>
        </p:nvCxnSpPr>
        <p:spPr>
          <a:xfrm>
            <a:off x="1405225" y="1094414"/>
            <a:ext cx="6206806" cy="0"/>
          </a:xfrm>
          <a:prstGeom prst="straightConnector1">
            <a:avLst/>
          </a:prstGeom>
          <a:noFill/>
          <a:ln w="12700" cap="flat" cmpd="sng">
            <a:solidFill>
              <a:srgbClr val="A70101"/>
            </a:solidFill>
            <a:prstDash val="solid"/>
            <a:round/>
            <a:headEnd type="none" w="sm" len="sm"/>
            <a:tailEnd type="none" w="sm" len="sm"/>
          </a:ln>
        </p:spPr>
      </p:cxnSp>
      <p:sp>
        <p:nvSpPr>
          <p:cNvPr id="67" name="Google Shape;121;p4">
            <a:extLst>
              <a:ext uri="{FF2B5EF4-FFF2-40B4-BE49-F238E27FC236}">
                <a16:creationId xmlns:a16="http://schemas.microsoft.com/office/drawing/2014/main" id="{636A1061-4A0D-1BF6-99FB-F6AEA0EE0746}"/>
              </a:ext>
            </a:extLst>
          </p:cNvPr>
          <p:cNvSpPr/>
          <p:nvPr/>
        </p:nvSpPr>
        <p:spPr>
          <a:xfrm>
            <a:off x="2949391" y="880682"/>
            <a:ext cx="2166627" cy="216749"/>
          </a:xfrm>
          <a:prstGeom prst="round2SameRect">
            <a:avLst>
              <a:gd name="adj1" fmla="val 16667"/>
              <a:gd name="adj2" fmla="val 0"/>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mj-lt"/>
            </a:endParaRPr>
          </a:p>
        </p:txBody>
      </p:sp>
      <p:sp>
        <p:nvSpPr>
          <p:cNvPr id="68" name="Google Shape;122;p4">
            <a:extLst>
              <a:ext uri="{FF2B5EF4-FFF2-40B4-BE49-F238E27FC236}">
                <a16:creationId xmlns:a16="http://schemas.microsoft.com/office/drawing/2014/main" id="{FDF7690F-10BB-9B1F-AAB9-46B6F5091C0C}"/>
              </a:ext>
            </a:extLst>
          </p:cNvPr>
          <p:cNvSpPr txBox="1"/>
          <p:nvPr/>
        </p:nvSpPr>
        <p:spPr>
          <a:xfrm>
            <a:off x="3780071" y="849232"/>
            <a:ext cx="505267" cy="276999"/>
          </a:xfrm>
          <a:prstGeom prst="rect">
            <a:avLst/>
          </a:prstGeom>
          <a:noFill/>
          <a:ln>
            <a:noFill/>
          </a:ln>
        </p:spPr>
        <p:txBody>
          <a:bodyPr spcFirstLastPara="1" wrap="square" lIns="91425" tIns="45700" rIns="91425" bIns="45700" anchor="t" anchorCtr="0">
            <a:noAutofit/>
          </a:bodyPr>
          <a:lstStyle/>
          <a:p>
            <a:pPr>
              <a:buClr>
                <a:srgbClr val="000000"/>
              </a:buClr>
              <a:buSzPts val="1200"/>
            </a:pPr>
            <a:r>
              <a:rPr lang="en" sz="1200" b="1">
                <a:solidFill>
                  <a:schemeClr val="lt1"/>
                </a:solidFill>
                <a:latin typeface="+mj-lt"/>
                <a:ea typeface="Lato"/>
                <a:cs typeface="Lato"/>
                <a:sym typeface="Lato"/>
              </a:rPr>
              <a:t>OTC</a:t>
            </a:r>
            <a:endParaRPr sz="1400">
              <a:latin typeface="+mj-lt"/>
            </a:endParaRPr>
          </a:p>
        </p:txBody>
      </p:sp>
      <p:sp>
        <p:nvSpPr>
          <p:cNvPr id="69" name="Google Shape;123;p4">
            <a:extLst>
              <a:ext uri="{FF2B5EF4-FFF2-40B4-BE49-F238E27FC236}">
                <a16:creationId xmlns:a16="http://schemas.microsoft.com/office/drawing/2014/main" id="{FA230C79-82B0-B3B9-519A-71B97C7AD347}"/>
              </a:ext>
            </a:extLst>
          </p:cNvPr>
          <p:cNvSpPr txBox="1"/>
          <p:nvPr/>
        </p:nvSpPr>
        <p:spPr>
          <a:xfrm>
            <a:off x="5833511" y="857606"/>
            <a:ext cx="1415772" cy="276999"/>
          </a:xfrm>
          <a:prstGeom prst="rect">
            <a:avLst/>
          </a:prstGeom>
          <a:noFill/>
          <a:ln>
            <a:noFill/>
          </a:ln>
        </p:spPr>
        <p:txBody>
          <a:bodyPr spcFirstLastPara="1" wrap="square" lIns="91425" tIns="45700" rIns="91425" bIns="45700" anchor="t" anchorCtr="0">
            <a:noAutofit/>
          </a:bodyPr>
          <a:lstStyle/>
          <a:p>
            <a:pPr algn="ctr">
              <a:buClr>
                <a:srgbClr val="000000"/>
              </a:buClr>
              <a:buSzPts val="1200"/>
            </a:pPr>
            <a:r>
              <a:rPr lang="en" sz="1200" b="1" dirty="0">
                <a:solidFill>
                  <a:schemeClr val="lt1"/>
                </a:solidFill>
                <a:latin typeface="+mj-lt"/>
                <a:ea typeface="Lato"/>
                <a:cs typeface="Lato"/>
                <a:sym typeface="Lato"/>
              </a:rPr>
              <a:t>Futures Contracts</a:t>
            </a:r>
            <a:endParaRPr sz="1400" dirty="0">
              <a:latin typeface="+mj-lt"/>
            </a:endParaRPr>
          </a:p>
        </p:txBody>
      </p:sp>
      <p:cxnSp>
        <p:nvCxnSpPr>
          <p:cNvPr id="70" name="Google Shape;124;p4">
            <a:extLst>
              <a:ext uri="{FF2B5EF4-FFF2-40B4-BE49-F238E27FC236}">
                <a16:creationId xmlns:a16="http://schemas.microsoft.com/office/drawing/2014/main" id="{415C857B-E22D-46F2-62EA-0F5E4EF4EA61}"/>
              </a:ext>
            </a:extLst>
          </p:cNvPr>
          <p:cNvCxnSpPr/>
          <p:nvPr/>
        </p:nvCxnSpPr>
        <p:spPr>
          <a:xfrm>
            <a:off x="1405225" y="2099952"/>
            <a:ext cx="6206806" cy="0"/>
          </a:xfrm>
          <a:prstGeom prst="straightConnector1">
            <a:avLst/>
          </a:prstGeom>
          <a:noFill/>
          <a:ln w="12700" cap="flat" cmpd="sng">
            <a:solidFill>
              <a:srgbClr val="A70101"/>
            </a:solidFill>
            <a:prstDash val="dot"/>
            <a:round/>
            <a:headEnd type="none" w="sm" len="sm"/>
            <a:tailEnd type="none" w="sm" len="sm"/>
          </a:ln>
        </p:spPr>
      </p:cxnSp>
      <p:cxnSp>
        <p:nvCxnSpPr>
          <p:cNvPr id="71" name="Google Shape;125;p4">
            <a:extLst>
              <a:ext uri="{FF2B5EF4-FFF2-40B4-BE49-F238E27FC236}">
                <a16:creationId xmlns:a16="http://schemas.microsoft.com/office/drawing/2014/main" id="{DD99BB06-20D0-F067-D574-B4FEE5A107C1}"/>
              </a:ext>
            </a:extLst>
          </p:cNvPr>
          <p:cNvCxnSpPr/>
          <p:nvPr/>
        </p:nvCxnSpPr>
        <p:spPr>
          <a:xfrm>
            <a:off x="1405225" y="2750909"/>
            <a:ext cx="6206806" cy="0"/>
          </a:xfrm>
          <a:prstGeom prst="straightConnector1">
            <a:avLst/>
          </a:prstGeom>
          <a:noFill/>
          <a:ln w="12700" cap="flat" cmpd="sng">
            <a:solidFill>
              <a:srgbClr val="A70101"/>
            </a:solidFill>
            <a:prstDash val="dot"/>
            <a:round/>
            <a:headEnd type="none" w="sm" len="sm"/>
            <a:tailEnd type="none" w="sm" len="sm"/>
          </a:ln>
        </p:spPr>
      </p:cxnSp>
      <p:cxnSp>
        <p:nvCxnSpPr>
          <p:cNvPr id="72" name="Google Shape;126;p4">
            <a:extLst>
              <a:ext uri="{FF2B5EF4-FFF2-40B4-BE49-F238E27FC236}">
                <a16:creationId xmlns:a16="http://schemas.microsoft.com/office/drawing/2014/main" id="{778DD535-57FE-6103-B29C-1DCCC7E099F3}"/>
              </a:ext>
            </a:extLst>
          </p:cNvPr>
          <p:cNvCxnSpPr/>
          <p:nvPr/>
        </p:nvCxnSpPr>
        <p:spPr>
          <a:xfrm>
            <a:off x="1405225" y="3385144"/>
            <a:ext cx="6206700" cy="0"/>
          </a:xfrm>
          <a:prstGeom prst="straightConnector1">
            <a:avLst/>
          </a:prstGeom>
          <a:noFill/>
          <a:ln w="12700" cap="flat" cmpd="sng">
            <a:solidFill>
              <a:srgbClr val="A70101"/>
            </a:solidFill>
            <a:prstDash val="dot"/>
            <a:round/>
            <a:headEnd type="none" w="sm" len="sm"/>
            <a:tailEnd type="none" w="sm" len="sm"/>
          </a:ln>
        </p:spPr>
      </p:cxnSp>
      <p:cxnSp>
        <p:nvCxnSpPr>
          <p:cNvPr id="73" name="Google Shape;127;p4">
            <a:extLst>
              <a:ext uri="{FF2B5EF4-FFF2-40B4-BE49-F238E27FC236}">
                <a16:creationId xmlns:a16="http://schemas.microsoft.com/office/drawing/2014/main" id="{8B84DE97-8BEC-A910-5988-4109D6199846}"/>
              </a:ext>
            </a:extLst>
          </p:cNvPr>
          <p:cNvCxnSpPr/>
          <p:nvPr/>
        </p:nvCxnSpPr>
        <p:spPr>
          <a:xfrm>
            <a:off x="1405225" y="3833573"/>
            <a:ext cx="6206700" cy="0"/>
          </a:xfrm>
          <a:prstGeom prst="straightConnector1">
            <a:avLst/>
          </a:prstGeom>
          <a:noFill/>
          <a:ln w="12700" cap="flat" cmpd="sng">
            <a:solidFill>
              <a:srgbClr val="A70101"/>
            </a:solidFill>
            <a:prstDash val="dot"/>
            <a:round/>
            <a:headEnd type="none" w="sm" len="sm"/>
            <a:tailEnd type="none" w="sm" len="sm"/>
          </a:ln>
        </p:spPr>
      </p:cxnSp>
      <p:cxnSp>
        <p:nvCxnSpPr>
          <p:cNvPr id="74" name="Google Shape;128;p4">
            <a:extLst>
              <a:ext uri="{FF2B5EF4-FFF2-40B4-BE49-F238E27FC236}">
                <a16:creationId xmlns:a16="http://schemas.microsoft.com/office/drawing/2014/main" id="{655002E0-D921-2F4E-6FDB-404B6DB5C7DB}"/>
              </a:ext>
            </a:extLst>
          </p:cNvPr>
          <p:cNvCxnSpPr/>
          <p:nvPr/>
        </p:nvCxnSpPr>
        <p:spPr>
          <a:xfrm>
            <a:off x="1405225" y="4153747"/>
            <a:ext cx="6206700" cy="0"/>
          </a:xfrm>
          <a:prstGeom prst="straightConnector1">
            <a:avLst/>
          </a:prstGeom>
          <a:noFill/>
          <a:ln w="12700" cap="flat" cmpd="sng">
            <a:solidFill>
              <a:srgbClr val="A70101"/>
            </a:solidFill>
            <a:prstDash val="dot"/>
            <a:round/>
            <a:headEnd type="none" w="sm" len="sm"/>
            <a:tailEnd type="none" w="sm" len="sm"/>
          </a:ln>
        </p:spPr>
      </p:cxnSp>
      <p:cxnSp>
        <p:nvCxnSpPr>
          <p:cNvPr id="75" name="Google Shape;129;p4">
            <a:extLst>
              <a:ext uri="{FF2B5EF4-FFF2-40B4-BE49-F238E27FC236}">
                <a16:creationId xmlns:a16="http://schemas.microsoft.com/office/drawing/2014/main" id="{8FA39EB9-C008-186B-4C6E-3B9C5C5D7547}"/>
              </a:ext>
            </a:extLst>
          </p:cNvPr>
          <p:cNvCxnSpPr/>
          <p:nvPr/>
        </p:nvCxnSpPr>
        <p:spPr>
          <a:xfrm>
            <a:off x="1405225" y="4631211"/>
            <a:ext cx="6206700" cy="0"/>
          </a:xfrm>
          <a:prstGeom prst="straightConnector1">
            <a:avLst/>
          </a:prstGeom>
          <a:noFill/>
          <a:ln w="12700" cap="flat" cmpd="sng">
            <a:solidFill>
              <a:srgbClr val="A70101"/>
            </a:solidFill>
            <a:prstDash val="solid"/>
            <a:round/>
            <a:headEnd type="none" w="sm" len="sm"/>
            <a:tailEnd type="none" w="sm" len="sm"/>
          </a:ln>
        </p:spPr>
      </p:cxnSp>
      <p:sp>
        <p:nvSpPr>
          <p:cNvPr id="76" name="Google Shape;130;p4">
            <a:extLst>
              <a:ext uri="{FF2B5EF4-FFF2-40B4-BE49-F238E27FC236}">
                <a16:creationId xmlns:a16="http://schemas.microsoft.com/office/drawing/2014/main" id="{7FC65466-79E1-EF28-2C83-DD632EF7D52D}"/>
              </a:ext>
            </a:extLst>
          </p:cNvPr>
          <p:cNvSpPr/>
          <p:nvPr/>
        </p:nvSpPr>
        <p:spPr>
          <a:xfrm>
            <a:off x="1538912" y="3953716"/>
            <a:ext cx="89100" cy="89100"/>
          </a:xfrm>
          <a:prstGeom prst="ellipse">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A70101"/>
              </a:solidFill>
              <a:latin typeface="+mj-lt"/>
            </a:endParaRPr>
          </a:p>
        </p:txBody>
      </p:sp>
    </p:spTree>
    <p:extLst>
      <p:ext uri="{BB962C8B-B14F-4D97-AF65-F5344CB8AC3E}">
        <p14:creationId xmlns:p14="http://schemas.microsoft.com/office/powerpoint/2010/main" val="3495101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C4A6-FADA-AA9B-B554-28A1886D88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D6965-7773-3C66-1FD2-FC2AC4617D79}"/>
              </a:ext>
            </a:extLst>
          </p:cNvPr>
          <p:cNvSpPr>
            <a:spLocks noGrp="1"/>
          </p:cNvSpPr>
          <p:nvPr>
            <p:ph type="title"/>
          </p:nvPr>
        </p:nvSpPr>
        <p:spPr>
          <a:xfrm>
            <a:off x="381388" y="258153"/>
            <a:ext cx="6543287" cy="295282"/>
          </a:xfrm>
        </p:spPr>
        <p:txBody>
          <a:bodyPr/>
          <a:lstStyle/>
          <a:p>
            <a:r>
              <a:rPr lang="en-US" sz="1800" dirty="0">
                <a:latin typeface="+mj-lt"/>
              </a:rPr>
              <a:t>OTC vs. Futures Contracts</a:t>
            </a:r>
          </a:p>
        </p:txBody>
      </p:sp>
      <p:sp>
        <p:nvSpPr>
          <p:cNvPr id="5" name="Google Shape;316;p28">
            <a:extLst>
              <a:ext uri="{FF2B5EF4-FFF2-40B4-BE49-F238E27FC236}">
                <a16:creationId xmlns:a16="http://schemas.microsoft.com/office/drawing/2014/main" id="{CF4DD3B8-BF91-DA38-91CE-DDB7730A7676}"/>
              </a:ext>
            </a:extLst>
          </p:cNvPr>
          <p:cNvSpPr txBox="1"/>
          <p:nvPr/>
        </p:nvSpPr>
        <p:spPr>
          <a:xfrm>
            <a:off x="7342722" y="6297886"/>
            <a:ext cx="424405" cy="34559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4" name="Google Shape;140;p5">
            <a:extLst>
              <a:ext uri="{FF2B5EF4-FFF2-40B4-BE49-F238E27FC236}">
                <a16:creationId xmlns:a16="http://schemas.microsoft.com/office/drawing/2014/main" id="{F60F0EB6-1330-5D5D-17E7-9CFBD0A9F831}"/>
              </a:ext>
            </a:extLst>
          </p:cNvPr>
          <p:cNvSpPr/>
          <p:nvPr/>
        </p:nvSpPr>
        <p:spPr>
          <a:xfrm>
            <a:off x="5477933" y="1224871"/>
            <a:ext cx="2166627" cy="216749"/>
          </a:xfrm>
          <a:prstGeom prst="round2SameRect">
            <a:avLst>
              <a:gd name="adj1" fmla="val 16667"/>
              <a:gd name="adj2" fmla="val 0"/>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mj-lt"/>
            </a:endParaRPr>
          </a:p>
        </p:txBody>
      </p:sp>
      <p:sp>
        <p:nvSpPr>
          <p:cNvPr id="6" name="Google Shape;141;p5">
            <a:extLst>
              <a:ext uri="{FF2B5EF4-FFF2-40B4-BE49-F238E27FC236}">
                <a16:creationId xmlns:a16="http://schemas.microsoft.com/office/drawing/2014/main" id="{157D973F-7933-7E61-9FC9-B3412B07F701}"/>
              </a:ext>
            </a:extLst>
          </p:cNvPr>
          <p:cNvSpPr/>
          <p:nvPr/>
        </p:nvSpPr>
        <p:spPr>
          <a:xfrm>
            <a:off x="1434077" y="1411039"/>
            <a:ext cx="1512018" cy="2747110"/>
          </a:xfrm>
          <a:prstGeom prst="rect">
            <a:avLst/>
          </a:prstGeom>
          <a:solidFill>
            <a:srgbClr val="F3F3F3"/>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A70101"/>
              </a:solidFill>
              <a:latin typeface="+mj-lt"/>
            </a:endParaRPr>
          </a:p>
        </p:txBody>
      </p:sp>
      <p:sp>
        <p:nvSpPr>
          <p:cNvPr id="8" name="Google Shape;142;p5">
            <a:extLst>
              <a:ext uri="{FF2B5EF4-FFF2-40B4-BE49-F238E27FC236}">
                <a16:creationId xmlns:a16="http://schemas.microsoft.com/office/drawing/2014/main" id="{1B8CDEF7-18EE-44C4-5F01-AB85BB9C7AA0}"/>
              </a:ext>
            </a:extLst>
          </p:cNvPr>
          <p:cNvSpPr txBox="1"/>
          <p:nvPr/>
        </p:nvSpPr>
        <p:spPr>
          <a:xfrm>
            <a:off x="1604784" y="1490113"/>
            <a:ext cx="984735" cy="26161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b="1" dirty="0">
                <a:solidFill>
                  <a:srgbClr val="A70101"/>
                </a:solidFill>
                <a:latin typeface="+mj-lt"/>
                <a:ea typeface="Lato"/>
                <a:cs typeface="Lato"/>
                <a:sym typeface="Lato"/>
              </a:rPr>
              <a:t>Guarantees</a:t>
            </a:r>
            <a:endParaRPr sz="1400" dirty="0">
              <a:solidFill>
                <a:srgbClr val="A70101"/>
              </a:solidFill>
              <a:latin typeface="+mj-lt"/>
            </a:endParaRPr>
          </a:p>
        </p:txBody>
      </p:sp>
      <p:sp>
        <p:nvSpPr>
          <p:cNvPr id="10" name="Google Shape;143;p5">
            <a:extLst>
              <a:ext uri="{FF2B5EF4-FFF2-40B4-BE49-F238E27FC236}">
                <a16:creationId xmlns:a16="http://schemas.microsoft.com/office/drawing/2014/main" id="{C199F902-2A0E-A8A8-3B4F-C1373E41D77B}"/>
              </a:ext>
            </a:extLst>
          </p:cNvPr>
          <p:cNvSpPr txBox="1"/>
          <p:nvPr/>
        </p:nvSpPr>
        <p:spPr>
          <a:xfrm>
            <a:off x="2961642" y="1501122"/>
            <a:ext cx="2181026" cy="600164"/>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Inconsistencies in performance  guarantees.</a:t>
            </a:r>
            <a:endParaRPr sz="1400">
              <a:latin typeface="+mj-lt"/>
            </a:endParaRPr>
          </a:p>
        </p:txBody>
      </p:sp>
      <p:sp>
        <p:nvSpPr>
          <p:cNvPr id="11" name="Google Shape;144;p5">
            <a:extLst>
              <a:ext uri="{FF2B5EF4-FFF2-40B4-BE49-F238E27FC236}">
                <a16:creationId xmlns:a16="http://schemas.microsoft.com/office/drawing/2014/main" id="{B7DBD93E-EBB3-3DDC-7D7D-616C511FB6C9}"/>
              </a:ext>
            </a:extLst>
          </p:cNvPr>
          <p:cNvSpPr txBox="1"/>
          <p:nvPr/>
        </p:nvSpPr>
        <p:spPr>
          <a:xfrm>
            <a:off x="5459920" y="1498992"/>
            <a:ext cx="2181000" cy="9441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Both parties must deposit collateral (margin) and make/receive variation payments based on marked to market values at least daily. </a:t>
            </a:r>
            <a:endParaRPr sz="1400">
              <a:latin typeface="+mj-lt"/>
            </a:endParaRPr>
          </a:p>
        </p:txBody>
      </p:sp>
      <p:sp>
        <p:nvSpPr>
          <p:cNvPr id="14" name="Google Shape;145;p5">
            <a:extLst>
              <a:ext uri="{FF2B5EF4-FFF2-40B4-BE49-F238E27FC236}">
                <a16:creationId xmlns:a16="http://schemas.microsoft.com/office/drawing/2014/main" id="{6DA3D243-C99E-067B-F5B0-64D4268EB7B9}"/>
              </a:ext>
            </a:extLst>
          </p:cNvPr>
          <p:cNvSpPr txBox="1"/>
          <p:nvPr/>
        </p:nvSpPr>
        <p:spPr>
          <a:xfrm>
            <a:off x="1604795" y="2476692"/>
            <a:ext cx="1341300" cy="3936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b="1">
                <a:solidFill>
                  <a:srgbClr val="A70101"/>
                </a:solidFill>
                <a:latin typeface="+mj-lt"/>
                <a:ea typeface="Lato"/>
                <a:cs typeface="Lato"/>
                <a:sym typeface="Lato"/>
              </a:rPr>
              <a:t>Delivery Risk </a:t>
            </a:r>
            <a:endParaRPr sz="1400">
              <a:solidFill>
                <a:srgbClr val="A70101"/>
              </a:solidFill>
              <a:latin typeface="+mj-lt"/>
            </a:endParaRPr>
          </a:p>
        </p:txBody>
      </p:sp>
      <p:sp>
        <p:nvSpPr>
          <p:cNvPr id="15" name="Google Shape;146;p5">
            <a:extLst>
              <a:ext uri="{FF2B5EF4-FFF2-40B4-BE49-F238E27FC236}">
                <a16:creationId xmlns:a16="http://schemas.microsoft.com/office/drawing/2014/main" id="{CB21F637-47D4-4F9B-1D0C-5C87005FB401}"/>
              </a:ext>
            </a:extLst>
          </p:cNvPr>
          <p:cNvSpPr txBox="1"/>
          <p:nvPr/>
        </p:nvSpPr>
        <p:spPr>
          <a:xfrm>
            <a:off x="2961645" y="2463742"/>
            <a:ext cx="2181000" cy="6237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Take or pay</a:t>
            </a:r>
            <a:endParaRPr sz="1100">
              <a:latin typeface="+mj-lt"/>
              <a:ea typeface="Lato"/>
              <a:cs typeface="Lato"/>
              <a:sym typeface="Lato"/>
            </a:endParaRPr>
          </a:p>
          <a:p>
            <a:pPr>
              <a:buClr>
                <a:srgbClr val="000000"/>
              </a:buClr>
              <a:buSzPts val="1100"/>
            </a:pPr>
            <a:r>
              <a:rPr lang="en" sz="1100">
                <a:latin typeface="+mj-lt"/>
                <a:ea typeface="Lato"/>
                <a:cs typeface="Lato"/>
                <a:sym typeface="Lato"/>
              </a:rPr>
              <a:t>Renegotiate with original counterparty</a:t>
            </a:r>
            <a:endParaRPr sz="1100">
              <a:latin typeface="+mj-lt"/>
              <a:ea typeface="Lato"/>
              <a:cs typeface="Lato"/>
              <a:sym typeface="Lato"/>
            </a:endParaRPr>
          </a:p>
          <a:p>
            <a:pPr>
              <a:buClr>
                <a:srgbClr val="000000"/>
              </a:buClr>
              <a:buSzPts val="1100"/>
            </a:pPr>
            <a:endParaRPr sz="1100">
              <a:latin typeface="+mj-lt"/>
              <a:ea typeface="Lato"/>
              <a:cs typeface="Lato"/>
              <a:sym typeface="Lato"/>
            </a:endParaRPr>
          </a:p>
        </p:txBody>
      </p:sp>
      <p:sp>
        <p:nvSpPr>
          <p:cNvPr id="16" name="Google Shape;147;p5">
            <a:extLst>
              <a:ext uri="{FF2B5EF4-FFF2-40B4-BE49-F238E27FC236}">
                <a16:creationId xmlns:a16="http://schemas.microsoft.com/office/drawing/2014/main" id="{D952C13F-C258-0985-6042-EA1A6B61AA21}"/>
              </a:ext>
            </a:extLst>
          </p:cNvPr>
          <p:cNvSpPr txBox="1"/>
          <p:nvPr/>
        </p:nvSpPr>
        <p:spPr>
          <a:xfrm>
            <a:off x="5459909" y="2461603"/>
            <a:ext cx="2181027" cy="769441"/>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Make/take delivery </a:t>
            </a:r>
            <a:endParaRPr sz="1100">
              <a:latin typeface="+mj-lt"/>
              <a:ea typeface="Lato"/>
              <a:cs typeface="Lato"/>
              <a:sym typeface="Lato"/>
            </a:endParaRPr>
          </a:p>
          <a:p>
            <a:pPr>
              <a:buClr>
                <a:srgbClr val="000000"/>
              </a:buClr>
              <a:buSzPts val="1100"/>
            </a:pPr>
            <a:r>
              <a:rPr lang="en" sz="1100">
                <a:latin typeface="+mj-lt"/>
                <a:ea typeface="Lato"/>
                <a:cs typeface="Lato"/>
                <a:sym typeface="Lato"/>
              </a:rPr>
              <a:t>Cover position against a pool of liquidity</a:t>
            </a:r>
            <a:endParaRPr sz="1400">
              <a:latin typeface="+mj-lt"/>
            </a:endParaRPr>
          </a:p>
        </p:txBody>
      </p:sp>
      <p:sp>
        <p:nvSpPr>
          <p:cNvPr id="17" name="Google Shape;148;p5">
            <a:extLst>
              <a:ext uri="{FF2B5EF4-FFF2-40B4-BE49-F238E27FC236}">
                <a16:creationId xmlns:a16="http://schemas.microsoft.com/office/drawing/2014/main" id="{EA599CAC-9EEF-0968-3895-AFCF501F5DD3}"/>
              </a:ext>
            </a:extLst>
          </p:cNvPr>
          <p:cNvSpPr txBox="1"/>
          <p:nvPr/>
        </p:nvSpPr>
        <p:spPr>
          <a:xfrm>
            <a:off x="1619349" y="3272689"/>
            <a:ext cx="1240500" cy="2616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b="1">
                <a:solidFill>
                  <a:srgbClr val="A70101"/>
                </a:solidFill>
                <a:latin typeface="+mj-lt"/>
                <a:ea typeface="Lato"/>
                <a:cs typeface="Lato"/>
                <a:sym typeface="Lato"/>
              </a:rPr>
              <a:t>Maturity/Expiry </a:t>
            </a:r>
            <a:endParaRPr sz="1400">
              <a:solidFill>
                <a:srgbClr val="A70101"/>
              </a:solidFill>
              <a:latin typeface="+mj-lt"/>
            </a:endParaRPr>
          </a:p>
        </p:txBody>
      </p:sp>
      <p:sp>
        <p:nvSpPr>
          <p:cNvPr id="18" name="Google Shape;149;p5">
            <a:extLst>
              <a:ext uri="{FF2B5EF4-FFF2-40B4-BE49-F238E27FC236}">
                <a16:creationId xmlns:a16="http://schemas.microsoft.com/office/drawing/2014/main" id="{C6202745-7153-E449-3257-9DCE811C7CC9}"/>
              </a:ext>
            </a:extLst>
          </p:cNvPr>
          <p:cNvSpPr txBox="1"/>
          <p:nvPr/>
        </p:nvSpPr>
        <p:spPr>
          <a:xfrm>
            <a:off x="2961642" y="3289010"/>
            <a:ext cx="2181000" cy="2616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Bespoke</a:t>
            </a:r>
            <a:endParaRPr sz="1400">
              <a:latin typeface="+mj-lt"/>
            </a:endParaRPr>
          </a:p>
        </p:txBody>
      </p:sp>
      <p:sp>
        <p:nvSpPr>
          <p:cNvPr id="19" name="Google Shape;150;p5">
            <a:extLst>
              <a:ext uri="{FF2B5EF4-FFF2-40B4-BE49-F238E27FC236}">
                <a16:creationId xmlns:a16="http://schemas.microsoft.com/office/drawing/2014/main" id="{5A4A26D5-AC6D-5AFA-B156-03FF193D5E5F}"/>
              </a:ext>
            </a:extLst>
          </p:cNvPr>
          <p:cNvSpPr txBox="1"/>
          <p:nvPr/>
        </p:nvSpPr>
        <p:spPr>
          <a:xfrm>
            <a:off x="5459910" y="3289005"/>
            <a:ext cx="2181000" cy="26160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Standardized</a:t>
            </a:r>
            <a:endParaRPr sz="1400">
              <a:latin typeface="+mj-lt"/>
            </a:endParaRPr>
          </a:p>
        </p:txBody>
      </p:sp>
      <p:sp>
        <p:nvSpPr>
          <p:cNvPr id="20" name="Google Shape;151;p5">
            <a:extLst>
              <a:ext uri="{FF2B5EF4-FFF2-40B4-BE49-F238E27FC236}">
                <a16:creationId xmlns:a16="http://schemas.microsoft.com/office/drawing/2014/main" id="{09FAE711-B546-4BE4-A89F-CA29622C0749}"/>
              </a:ext>
            </a:extLst>
          </p:cNvPr>
          <p:cNvSpPr txBox="1"/>
          <p:nvPr/>
        </p:nvSpPr>
        <p:spPr>
          <a:xfrm>
            <a:off x="1613131" y="3648979"/>
            <a:ext cx="1449256" cy="430887"/>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b="1">
                <a:solidFill>
                  <a:srgbClr val="A70101"/>
                </a:solidFill>
                <a:latin typeface="+mj-lt"/>
                <a:ea typeface="Lato"/>
                <a:cs typeface="Lato"/>
                <a:sym typeface="Lato"/>
              </a:rPr>
              <a:t>Contract Size &amp; Product Specs</a:t>
            </a:r>
            <a:endParaRPr sz="1400">
              <a:solidFill>
                <a:srgbClr val="A70101"/>
              </a:solidFill>
              <a:latin typeface="+mj-lt"/>
            </a:endParaRPr>
          </a:p>
        </p:txBody>
      </p:sp>
      <p:sp>
        <p:nvSpPr>
          <p:cNvPr id="21" name="Google Shape;152;p5">
            <a:extLst>
              <a:ext uri="{FF2B5EF4-FFF2-40B4-BE49-F238E27FC236}">
                <a16:creationId xmlns:a16="http://schemas.microsoft.com/office/drawing/2014/main" id="{01D33364-AB95-EC6D-EF5A-4A8618D4C20D}"/>
              </a:ext>
            </a:extLst>
          </p:cNvPr>
          <p:cNvSpPr txBox="1"/>
          <p:nvPr/>
        </p:nvSpPr>
        <p:spPr>
          <a:xfrm>
            <a:off x="2969240" y="3726306"/>
            <a:ext cx="2181000" cy="32592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Bespoke</a:t>
            </a:r>
            <a:endParaRPr sz="1400">
              <a:latin typeface="+mj-lt"/>
            </a:endParaRPr>
          </a:p>
        </p:txBody>
      </p:sp>
      <p:sp>
        <p:nvSpPr>
          <p:cNvPr id="22" name="Google Shape;153;p5">
            <a:extLst>
              <a:ext uri="{FF2B5EF4-FFF2-40B4-BE49-F238E27FC236}">
                <a16:creationId xmlns:a16="http://schemas.microsoft.com/office/drawing/2014/main" id="{E574AC19-B9D8-AAB9-B315-0BEDFBFCBF15}"/>
              </a:ext>
            </a:extLst>
          </p:cNvPr>
          <p:cNvSpPr txBox="1"/>
          <p:nvPr/>
        </p:nvSpPr>
        <p:spPr>
          <a:xfrm>
            <a:off x="5477933" y="3692201"/>
            <a:ext cx="2201686" cy="261610"/>
          </a:xfrm>
          <a:prstGeom prst="rect">
            <a:avLst/>
          </a:prstGeom>
          <a:noFill/>
          <a:ln>
            <a:noFill/>
          </a:ln>
        </p:spPr>
        <p:txBody>
          <a:bodyPr spcFirstLastPara="1" wrap="square" lIns="91425" tIns="45700" rIns="91425" bIns="45700" anchor="t" anchorCtr="0">
            <a:noAutofit/>
          </a:bodyPr>
          <a:lstStyle/>
          <a:p>
            <a:pPr>
              <a:buClr>
                <a:srgbClr val="000000"/>
              </a:buClr>
              <a:buSzPts val="1100"/>
            </a:pPr>
            <a:r>
              <a:rPr lang="en" sz="1100">
                <a:latin typeface="+mj-lt"/>
                <a:ea typeface="Lato"/>
                <a:cs typeface="Lato"/>
                <a:sym typeface="Lato"/>
              </a:rPr>
              <a:t>Standardized</a:t>
            </a:r>
            <a:endParaRPr sz="1400">
              <a:latin typeface="+mj-lt"/>
            </a:endParaRPr>
          </a:p>
        </p:txBody>
      </p:sp>
      <p:cxnSp>
        <p:nvCxnSpPr>
          <p:cNvPr id="23" name="Google Shape;154;p5">
            <a:extLst>
              <a:ext uri="{FF2B5EF4-FFF2-40B4-BE49-F238E27FC236}">
                <a16:creationId xmlns:a16="http://schemas.microsoft.com/office/drawing/2014/main" id="{DA607B3B-8C92-281E-A329-92CB5EA7B938}"/>
              </a:ext>
            </a:extLst>
          </p:cNvPr>
          <p:cNvCxnSpPr/>
          <p:nvPr/>
        </p:nvCxnSpPr>
        <p:spPr>
          <a:xfrm>
            <a:off x="1434130" y="2443071"/>
            <a:ext cx="6206806" cy="0"/>
          </a:xfrm>
          <a:prstGeom prst="straightConnector1">
            <a:avLst/>
          </a:prstGeom>
          <a:noFill/>
          <a:ln w="12700" cap="flat" cmpd="sng">
            <a:solidFill>
              <a:srgbClr val="A70101"/>
            </a:solidFill>
            <a:prstDash val="dot"/>
            <a:round/>
            <a:headEnd type="none" w="sm" len="sm"/>
            <a:tailEnd type="none" w="sm" len="sm"/>
          </a:ln>
        </p:spPr>
      </p:cxnSp>
      <p:cxnSp>
        <p:nvCxnSpPr>
          <p:cNvPr id="24" name="Google Shape;155;p5">
            <a:extLst>
              <a:ext uri="{FF2B5EF4-FFF2-40B4-BE49-F238E27FC236}">
                <a16:creationId xmlns:a16="http://schemas.microsoft.com/office/drawing/2014/main" id="{DEAA7E6B-0A1E-B37E-0130-4EF11D5F7DA1}"/>
              </a:ext>
            </a:extLst>
          </p:cNvPr>
          <p:cNvCxnSpPr/>
          <p:nvPr/>
        </p:nvCxnSpPr>
        <p:spPr>
          <a:xfrm>
            <a:off x="1434077" y="3175390"/>
            <a:ext cx="6206700" cy="0"/>
          </a:xfrm>
          <a:prstGeom prst="straightConnector1">
            <a:avLst/>
          </a:prstGeom>
          <a:noFill/>
          <a:ln w="12700" cap="flat" cmpd="sng">
            <a:solidFill>
              <a:srgbClr val="A70101"/>
            </a:solidFill>
            <a:prstDash val="dot"/>
            <a:round/>
            <a:headEnd type="none" w="sm" len="sm"/>
            <a:tailEnd type="none" w="sm" len="sm"/>
          </a:ln>
        </p:spPr>
      </p:cxnSp>
      <p:cxnSp>
        <p:nvCxnSpPr>
          <p:cNvPr id="25" name="Google Shape;156;p5">
            <a:extLst>
              <a:ext uri="{FF2B5EF4-FFF2-40B4-BE49-F238E27FC236}">
                <a16:creationId xmlns:a16="http://schemas.microsoft.com/office/drawing/2014/main" id="{554A2DE7-EA8B-072F-0C49-A43C7D54CAC3}"/>
              </a:ext>
            </a:extLst>
          </p:cNvPr>
          <p:cNvCxnSpPr/>
          <p:nvPr/>
        </p:nvCxnSpPr>
        <p:spPr>
          <a:xfrm>
            <a:off x="1434077" y="3628743"/>
            <a:ext cx="6206700" cy="0"/>
          </a:xfrm>
          <a:prstGeom prst="straightConnector1">
            <a:avLst/>
          </a:prstGeom>
          <a:noFill/>
          <a:ln w="12700" cap="flat" cmpd="sng">
            <a:solidFill>
              <a:srgbClr val="A70101"/>
            </a:solidFill>
            <a:prstDash val="dot"/>
            <a:round/>
            <a:headEnd type="none" w="sm" len="sm"/>
            <a:tailEnd type="none" w="sm" len="sm"/>
          </a:ln>
        </p:spPr>
      </p:cxnSp>
      <p:cxnSp>
        <p:nvCxnSpPr>
          <p:cNvPr id="26" name="Google Shape;157;p5">
            <a:extLst>
              <a:ext uri="{FF2B5EF4-FFF2-40B4-BE49-F238E27FC236}">
                <a16:creationId xmlns:a16="http://schemas.microsoft.com/office/drawing/2014/main" id="{33AC8BE1-9982-10CA-173C-AF4007A9AAB1}"/>
              </a:ext>
            </a:extLst>
          </p:cNvPr>
          <p:cNvCxnSpPr/>
          <p:nvPr/>
        </p:nvCxnSpPr>
        <p:spPr>
          <a:xfrm>
            <a:off x="1435942" y="4158154"/>
            <a:ext cx="6206806" cy="0"/>
          </a:xfrm>
          <a:prstGeom prst="straightConnector1">
            <a:avLst/>
          </a:prstGeom>
          <a:noFill/>
          <a:ln w="12700" cap="flat" cmpd="sng">
            <a:solidFill>
              <a:srgbClr val="A70101"/>
            </a:solidFill>
            <a:prstDash val="dot"/>
            <a:round/>
            <a:headEnd type="none" w="sm" len="sm"/>
            <a:tailEnd type="none" w="sm" len="sm"/>
          </a:ln>
        </p:spPr>
      </p:cxnSp>
      <p:cxnSp>
        <p:nvCxnSpPr>
          <p:cNvPr id="27" name="Google Shape;158;p5">
            <a:extLst>
              <a:ext uri="{FF2B5EF4-FFF2-40B4-BE49-F238E27FC236}">
                <a16:creationId xmlns:a16="http://schemas.microsoft.com/office/drawing/2014/main" id="{46263A6D-72BA-CD07-1280-2D65016AD6F7}"/>
              </a:ext>
            </a:extLst>
          </p:cNvPr>
          <p:cNvCxnSpPr/>
          <p:nvPr/>
        </p:nvCxnSpPr>
        <p:spPr>
          <a:xfrm>
            <a:off x="1434130" y="4156893"/>
            <a:ext cx="6206806" cy="0"/>
          </a:xfrm>
          <a:prstGeom prst="straightConnector1">
            <a:avLst/>
          </a:prstGeom>
          <a:noFill/>
          <a:ln w="12700" cap="flat" cmpd="sng">
            <a:solidFill>
              <a:srgbClr val="A70101"/>
            </a:solidFill>
            <a:prstDash val="solid"/>
            <a:round/>
            <a:headEnd type="none" w="sm" len="sm"/>
            <a:tailEnd type="none" w="sm" len="sm"/>
          </a:ln>
        </p:spPr>
      </p:cxnSp>
      <p:cxnSp>
        <p:nvCxnSpPr>
          <p:cNvPr id="28" name="Google Shape;159;p5">
            <a:extLst>
              <a:ext uri="{FF2B5EF4-FFF2-40B4-BE49-F238E27FC236}">
                <a16:creationId xmlns:a16="http://schemas.microsoft.com/office/drawing/2014/main" id="{F898FA64-0B69-3533-CDE9-E62E34AF9E66}"/>
              </a:ext>
            </a:extLst>
          </p:cNvPr>
          <p:cNvCxnSpPr/>
          <p:nvPr/>
        </p:nvCxnSpPr>
        <p:spPr>
          <a:xfrm>
            <a:off x="1434130" y="1437533"/>
            <a:ext cx="6206806" cy="0"/>
          </a:xfrm>
          <a:prstGeom prst="straightConnector1">
            <a:avLst/>
          </a:prstGeom>
          <a:noFill/>
          <a:ln w="12700" cap="flat" cmpd="sng">
            <a:solidFill>
              <a:srgbClr val="A70101"/>
            </a:solidFill>
            <a:prstDash val="solid"/>
            <a:round/>
            <a:headEnd type="none" w="sm" len="sm"/>
            <a:tailEnd type="none" w="sm" len="sm"/>
          </a:ln>
        </p:spPr>
      </p:cxnSp>
      <p:sp>
        <p:nvSpPr>
          <p:cNvPr id="29" name="Google Shape;160;p5">
            <a:extLst>
              <a:ext uri="{FF2B5EF4-FFF2-40B4-BE49-F238E27FC236}">
                <a16:creationId xmlns:a16="http://schemas.microsoft.com/office/drawing/2014/main" id="{A5FC28A4-7E7F-6C75-2C60-0E1863ED289D}"/>
              </a:ext>
            </a:extLst>
          </p:cNvPr>
          <p:cNvSpPr/>
          <p:nvPr/>
        </p:nvSpPr>
        <p:spPr>
          <a:xfrm>
            <a:off x="2969240" y="1223801"/>
            <a:ext cx="2166627" cy="216749"/>
          </a:xfrm>
          <a:prstGeom prst="round2SameRect">
            <a:avLst>
              <a:gd name="adj1" fmla="val 16667"/>
              <a:gd name="adj2" fmla="val 0"/>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mj-lt"/>
            </a:endParaRPr>
          </a:p>
        </p:txBody>
      </p:sp>
      <p:sp>
        <p:nvSpPr>
          <p:cNvPr id="30" name="Google Shape;161;p5">
            <a:extLst>
              <a:ext uri="{FF2B5EF4-FFF2-40B4-BE49-F238E27FC236}">
                <a16:creationId xmlns:a16="http://schemas.microsoft.com/office/drawing/2014/main" id="{DBFA701B-E24C-16EA-756F-59DBE00BFC12}"/>
              </a:ext>
            </a:extLst>
          </p:cNvPr>
          <p:cNvSpPr txBox="1"/>
          <p:nvPr/>
        </p:nvSpPr>
        <p:spPr>
          <a:xfrm>
            <a:off x="3799920" y="1192351"/>
            <a:ext cx="505267" cy="276999"/>
          </a:xfrm>
          <a:prstGeom prst="rect">
            <a:avLst/>
          </a:prstGeom>
          <a:noFill/>
          <a:ln>
            <a:noFill/>
          </a:ln>
        </p:spPr>
        <p:txBody>
          <a:bodyPr spcFirstLastPara="1" wrap="square" lIns="91425" tIns="45700" rIns="91425" bIns="45700" anchor="t" anchorCtr="0">
            <a:noAutofit/>
          </a:bodyPr>
          <a:lstStyle/>
          <a:p>
            <a:pPr>
              <a:buClr>
                <a:srgbClr val="000000"/>
              </a:buClr>
              <a:buSzPts val="1200"/>
            </a:pPr>
            <a:r>
              <a:rPr lang="en" sz="1200" b="1">
                <a:solidFill>
                  <a:schemeClr val="lt1"/>
                </a:solidFill>
                <a:latin typeface="+mj-lt"/>
                <a:ea typeface="Lato"/>
                <a:cs typeface="Lato"/>
                <a:sym typeface="Lato"/>
              </a:rPr>
              <a:t>OTC</a:t>
            </a:r>
            <a:endParaRPr sz="1400">
              <a:latin typeface="+mj-lt"/>
            </a:endParaRPr>
          </a:p>
        </p:txBody>
      </p:sp>
      <p:sp>
        <p:nvSpPr>
          <p:cNvPr id="31" name="Google Shape;162;p5">
            <a:extLst>
              <a:ext uri="{FF2B5EF4-FFF2-40B4-BE49-F238E27FC236}">
                <a16:creationId xmlns:a16="http://schemas.microsoft.com/office/drawing/2014/main" id="{C963C147-8717-0111-95C8-1C15E5E4E606}"/>
              </a:ext>
            </a:extLst>
          </p:cNvPr>
          <p:cNvSpPr txBox="1"/>
          <p:nvPr/>
        </p:nvSpPr>
        <p:spPr>
          <a:xfrm>
            <a:off x="5853360" y="1200725"/>
            <a:ext cx="1415772" cy="276999"/>
          </a:xfrm>
          <a:prstGeom prst="rect">
            <a:avLst/>
          </a:prstGeom>
          <a:noFill/>
          <a:ln>
            <a:noFill/>
          </a:ln>
        </p:spPr>
        <p:txBody>
          <a:bodyPr spcFirstLastPara="1" wrap="square" lIns="91425" tIns="45700" rIns="91425" bIns="45700" anchor="t" anchorCtr="0">
            <a:noAutofit/>
          </a:bodyPr>
          <a:lstStyle/>
          <a:p>
            <a:pPr algn="ctr">
              <a:buClr>
                <a:srgbClr val="000000"/>
              </a:buClr>
              <a:buSzPts val="1200"/>
            </a:pPr>
            <a:r>
              <a:rPr lang="en" sz="1200" b="1">
                <a:solidFill>
                  <a:schemeClr val="lt1"/>
                </a:solidFill>
                <a:latin typeface="+mj-lt"/>
                <a:ea typeface="Lato"/>
                <a:cs typeface="Lato"/>
                <a:sym typeface="Lato"/>
              </a:rPr>
              <a:t>Futures Contracts</a:t>
            </a:r>
            <a:endParaRPr sz="1400">
              <a:latin typeface="+mj-lt"/>
            </a:endParaRPr>
          </a:p>
        </p:txBody>
      </p:sp>
      <p:sp>
        <p:nvSpPr>
          <p:cNvPr id="32" name="Google Shape;163;p5">
            <a:extLst>
              <a:ext uri="{FF2B5EF4-FFF2-40B4-BE49-F238E27FC236}">
                <a16:creationId xmlns:a16="http://schemas.microsoft.com/office/drawing/2014/main" id="{72568D0C-F7CC-8B89-A9CE-B96A36CA4982}"/>
              </a:ext>
            </a:extLst>
          </p:cNvPr>
          <p:cNvSpPr/>
          <p:nvPr/>
        </p:nvSpPr>
        <p:spPr>
          <a:xfrm>
            <a:off x="1550369" y="3759828"/>
            <a:ext cx="89156" cy="89156"/>
          </a:xfrm>
          <a:prstGeom prst="ellipse">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A70101"/>
              </a:solidFill>
              <a:latin typeface="+mj-lt"/>
            </a:endParaRPr>
          </a:p>
        </p:txBody>
      </p:sp>
      <p:sp>
        <p:nvSpPr>
          <p:cNvPr id="33" name="Google Shape;164;p5">
            <a:extLst>
              <a:ext uri="{FF2B5EF4-FFF2-40B4-BE49-F238E27FC236}">
                <a16:creationId xmlns:a16="http://schemas.microsoft.com/office/drawing/2014/main" id="{6E8DE5B6-3051-5C31-EFBD-BCE9FDE93B62}"/>
              </a:ext>
            </a:extLst>
          </p:cNvPr>
          <p:cNvSpPr/>
          <p:nvPr/>
        </p:nvSpPr>
        <p:spPr>
          <a:xfrm>
            <a:off x="1544206" y="3350205"/>
            <a:ext cx="89156" cy="89156"/>
          </a:xfrm>
          <a:prstGeom prst="ellipse">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A70101"/>
              </a:solidFill>
              <a:latin typeface="+mj-lt"/>
            </a:endParaRPr>
          </a:p>
        </p:txBody>
      </p:sp>
      <p:sp>
        <p:nvSpPr>
          <p:cNvPr id="34" name="Google Shape;165;p5">
            <a:extLst>
              <a:ext uri="{FF2B5EF4-FFF2-40B4-BE49-F238E27FC236}">
                <a16:creationId xmlns:a16="http://schemas.microsoft.com/office/drawing/2014/main" id="{285E43D7-4A50-9089-AF74-A4EB39B124CF}"/>
              </a:ext>
            </a:extLst>
          </p:cNvPr>
          <p:cNvSpPr/>
          <p:nvPr/>
        </p:nvSpPr>
        <p:spPr>
          <a:xfrm>
            <a:off x="1544206" y="2568457"/>
            <a:ext cx="89156" cy="89156"/>
          </a:xfrm>
          <a:prstGeom prst="ellipse">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A70101"/>
              </a:solidFill>
              <a:latin typeface="+mj-lt"/>
            </a:endParaRPr>
          </a:p>
        </p:txBody>
      </p:sp>
      <p:sp>
        <p:nvSpPr>
          <p:cNvPr id="35" name="Google Shape;166;p5">
            <a:extLst>
              <a:ext uri="{FF2B5EF4-FFF2-40B4-BE49-F238E27FC236}">
                <a16:creationId xmlns:a16="http://schemas.microsoft.com/office/drawing/2014/main" id="{B3459006-3B05-4883-3B98-42111DA3488C}"/>
              </a:ext>
            </a:extLst>
          </p:cNvPr>
          <p:cNvSpPr/>
          <p:nvPr/>
        </p:nvSpPr>
        <p:spPr>
          <a:xfrm>
            <a:off x="1544206" y="1582167"/>
            <a:ext cx="89156" cy="89156"/>
          </a:xfrm>
          <a:prstGeom prst="ellipse">
            <a:avLst/>
          </a:prstGeom>
          <a:solidFill>
            <a:srgbClr val="A70101"/>
          </a:solidFill>
          <a:ln>
            <a:noFill/>
          </a:ln>
        </p:spPr>
        <p:txBody>
          <a:bodyPr spcFirstLastPara="1" wrap="square" lIns="91425" tIns="45700" rIns="91425" bIns="45700" anchor="ctr" anchorCtr="0">
            <a:noAutofit/>
          </a:bodyPr>
          <a:lstStyle/>
          <a:p>
            <a:pPr algn="ctr">
              <a:buClr>
                <a:srgbClr val="000000"/>
              </a:buClr>
              <a:buSzPts val="1400"/>
            </a:pPr>
            <a:endParaRPr sz="1400">
              <a:solidFill>
                <a:srgbClr val="A70101"/>
              </a:solidFill>
              <a:latin typeface="+mj-lt"/>
            </a:endParaRPr>
          </a:p>
        </p:txBody>
      </p:sp>
    </p:spTree>
    <p:extLst>
      <p:ext uri="{BB962C8B-B14F-4D97-AF65-F5344CB8AC3E}">
        <p14:creationId xmlns:p14="http://schemas.microsoft.com/office/powerpoint/2010/main" val="2711283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website&#10;&#10;AI-generated content may be incorrect.">
            <a:extLst>
              <a:ext uri="{FF2B5EF4-FFF2-40B4-BE49-F238E27FC236}">
                <a16:creationId xmlns:a16="http://schemas.microsoft.com/office/drawing/2014/main" id="{ACE26826-8583-A3AC-625A-BBB80C7E31FA}"/>
              </a:ext>
            </a:extLst>
          </p:cNvPr>
          <p:cNvPicPr>
            <a:picLocks noChangeAspect="1"/>
          </p:cNvPicPr>
          <p:nvPr/>
        </p:nvPicPr>
        <p:blipFill>
          <a:blip r:embed="rId2"/>
          <a:srcRect b="19"/>
          <a:stretch/>
        </p:blipFill>
        <p:spPr>
          <a:xfrm>
            <a:off x="20" y="961"/>
            <a:ext cx="9143980" cy="514253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B7D75-DCDE-2EAA-3BB5-50A1DE5181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49B17-1CC1-BC3C-E7D4-D922786C4666}"/>
              </a:ext>
            </a:extLst>
          </p:cNvPr>
          <p:cNvSpPr>
            <a:spLocks noGrp="1"/>
          </p:cNvSpPr>
          <p:nvPr>
            <p:ph type="title"/>
          </p:nvPr>
        </p:nvSpPr>
        <p:spPr>
          <a:xfrm>
            <a:off x="381388" y="258153"/>
            <a:ext cx="6543287" cy="295282"/>
          </a:xfrm>
        </p:spPr>
        <p:txBody>
          <a:bodyPr/>
          <a:lstStyle/>
          <a:p>
            <a:r>
              <a:rPr lang="en-US" sz="1800" dirty="0">
                <a:latin typeface="+mj-lt"/>
              </a:rPr>
              <a:t>Trading Futures</a:t>
            </a:r>
          </a:p>
        </p:txBody>
      </p:sp>
      <p:sp>
        <p:nvSpPr>
          <p:cNvPr id="5" name="Google Shape;316;p28">
            <a:extLst>
              <a:ext uri="{FF2B5EF4-FFF2-40B4-BE49-F238E27FC236}">
                <a16:creationId xmlns:a16="http://schemas.microsoft.com/office/drawing/2014/main" id="{DDD924C4-D7B3-2FC9-97AC-4D1C9064EC53}"/>
              </a:ext>
            </a:extLst>
          </p:cNvPr>
          <p:cNvSpPr txBox="1"/>
          <p:nvPr/>
        </p:nvSpPr>
        <p:spPr>
          <a:xfrm>
            <a:off x="7342722" y="6297886"/>
            <a:ext cx="424405" cy="34559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7" name="Google Shape;176;p6">
            <a:extLst>
              <a:ext uri="{FF2B5EF4-FFF2-40B4-BE49-F238E27FC236}">
                <a16:creationId xmlns:a16="http://schemas.microsoft.com/office/drawing/2014/main" id="{284587D6-79BD-2936-46A6-232C88837EDB}"/>
              </a:ext>
            </a:extLst>
          </p:cNvPr>
          <p:cNvSpPr/>
          <p:nvPr/>
        </p:nvSpPr>
        <p:spPr>
          <a:xfrm rot="10800000">
            <a:off x="1" y="-9169"/>
            <a:ext cx="3437559" cy="4116145"/>
          </a:xfrm>
          <a:custGeom>
            <a:avLst/>
            <a:gdLst/>
            <a:ahLst/>
            <a:cxnLst/>
            <a:rect l="l" t="t" r="r" b="b"/>
            <a:pathLst>
              <a:path w="3437559" h="4116145" extrusionOk="0">
                <a:moveTo>
                  <a:pt x="2248983" y="0"/>
                </a:moveTo>
                <a:cubicBezTo>
                  <a:pt x="2637133" y="0"/>
                  <a:pt x="3002316" y="98331"/>
                  <a:pt x="3320982" y="271440"/>
                </a:cubicBezTo>
                <a:lnTo>
                  <a:pt x="3437559" y="342263"/>
                </a:lnTo>
                <a:lnTo>
                  <a:pt x="3437559" y="4116145"/>
                </a:lnTo>
                <a:lnTo>
                  <a:pt x="995292" y="4116145"/>
                </a:lnTo>
                <a:lnTo>
                  <a:pt x="991556" y="4113875"/>
                </a:lnTo>
                <a:cubicBezTo>
                  <a:pt x="393322" y="3709717"/>
                  <a:pt x="0" y="3025283"/>
                  <a:pt x="0" y="2248983"/>
                </a:cubicBezTo>
                <a:cubicBezTo>
                  <a:pt x="0" y="1006904"/>
                  <a:pt x="1006904" y="0"/>
                  <a:pt x="2248983" y="0"/>
                </a:cubicBezTo>
                <a:close/>
              </a:path>
            </a:pathLst>
          </a:custGeom>
          <a:solidFill>
            <a:srgbClr val="E60000">
              <a:alpha val="4705"/>
            </a:srgbClr>
          </a:solidFill>
          <a:ln>
            <a:noFill/>
          </a:ln>
        </p:spPr>
        <p:txBody>
          <a:bodyPr spcFirstLastPara="1" wrap="square" lIns="68575" tIns="34275" rIns="68575" bIns="34275" anchor="ctr" anchorCtr="0">
            <a:noAutofit/>
          </a:bodyPr>
          <a:lstStyle/>
          <a:p>
            <a:pPr algn="ctr">
              <a:buClr>
                <a:srgbClr val="000000"/>
              </a:buClr>
              <a:buSzPts val="1800"/>
            </a:pPr>
            <a:endParaRPr sz="1800">
              <a:solidFill>
                <a:srgbClr val="FFFFFF"/>
              </a:solidFill>
              <a:latin typeface="+mj-lt"/>
              <a:ea typeface="Calibri"/>
              <a:cs typeface="Calibri"/>
              <a:sym typeface="Calibri"/>
            </a:endParaRPr>
          </a:p>
        </p:txBody>
      </p:sp>
      <p:sp>
        <p:nvSpPr>
          <p:cNvPr id="9" name="Google Shape;177;p6">
            <a:extLst>
              <a:ext uri="{FF2B5EF4-FFF2-40B4-BE49-F238E27FC236}">
                <a16:creationId xmlns:a16="http://schemas.microsoft.com/office/drawing/2014/main" id="{4D3908F9-30D2-24A5-E12E-801A89D780C7}"/>
              </a:ext>
            </a:extLst>
          </p:cNvPr>
          <p:cNvSpPr/>
          <p:nvPr/>
        </p:nvSpPr>
        <p:spPr>
          <a:xfrm>
            <a:off x="1941458" y="1244000"/>
            <a:ext cx="1491730" cy="2723602"/>
          </a:xfrm>
          <a:custGeom>
            <a:avLst/>
            <a:gdLst/>
            <a:ahLst/>
            <a:cxnLst/>
            <a:rect l="l" t="t" r="r" b="b"/>
            <a:pathLst>
              <a:path w="742154" h="2087051" extrusionOk="0">
                <a:moveTo>
                  <a:pt x="707635" y="0"/>
                </a:moveTo>
                <a:cubicBezTo>
                  <a:pt x="709418" y="19506"/>
                  <a:pt x="815135" y="728893"/>
                  <a:pt x="647499" y="1120379"/>
                </a:cubicBezTo>
                <a:cubicBezTo>
                  <a:pt x="596023" y="1457306"/>
                  <a:pt x="322792" y="1926675"/>
                  <a:pt x="0" y="2087051"/>
                </a:cubicBezTo>
              </a:path>
            </a:pathLst>
          </a:custGeom>
          <a:noFill/>
          <a:ln w="12700" cap="flat" cmpd="sng">
            <a:solidFill>
              <a:srgbClr val="E60000"/>
            </a:solidFill>
            <a:prstDash val="dot"/>
            <a:miter lim="800000"/>
            <a:headEnd type="none" w="sm" len="sm"/>
            <a:tailEnd type="none" w="sm" len="sm"/>
          </a:ln>
        </p:spPr>
        <p:txBody>
          <a:bodyPr spcFirstLastPara="1" wrap="square" lIns="68575" tIns="34275" rIns="68575" bIns="34275" anchor="ctr" anchorCtr="0">
            <a:noAutofit/>
          </a:bodyPr>
          <a:lstStyle/>
          <a:p>
            <a:pPr algn="ctr">
              <a:buClr>
                <a:srgbClr val="000000"/>
              </a:buClr>
              <a:buSzPts val="1800"/>
            </a:pPr>
            <a:endParaRPr sz="1800">
              <a:solidFill>
                <a:srgbClr val="FFFFFF"/>
              </a:solidFill>
              <a:latin typeface="+mj-lt"/>
              <a:ea typeface="Calibri"/>
              <a:cs typeface="Calibri"/>
              <a:sym typeface="Calibri"/>
            </a:endParaRPr>
          </a:p>
        </p:txBody>
      </p:sp>
      <p:sp>
        <p:nvSpPr>
          <p:cNvPr id="12" name="Google Shape;178;p6">
            <a:extLst>
              <a:ext uri="{FF2B5EF4-FFF2-40B4-BE49-F238E27FC236}">
                <a16:creationId xmlns:a16="http://schemas.microsoft.com/office/drawing/2014/main" id="{016796D9-797C-5D92-F96F-5A90F6BDC464}"/>
              </a:ext>
            </a:extLst>
          </p:cNvPr>
          <p:cNvSpPr txBox="1"/>
          <p:nvPr/>
        </p:nvSpPr>
        <p:spPr>
          <a:xfrm>
            <a:off x="1913720" y="3878655"/>
            <a:ext cx="6784606" cy="362100"/>
          </a:xfrm>
          <a:prstGeom prst="rect">
            <a:avLst/>
          </a:prstGeom>
          <a:noFill/>
          <a:ln>
            <a:noFill/>
          </a:ln>
        </p:spPr>
        <p:txBody>
          <a:bodyPr spcFirstLastPara="1" wrap="square" lIns="91425" tIns="91425" rIns="91425" bIns="91425" anchor="t" anchorCtr="0">
            <a:noAutofit/>
          </a:bodyPr>
          <a:lstStyle/>
          <a:p>
            <a:pPr>
              <a:spcAft>
                <a:spcPts val="600"/>
              </a:spcAft>
              <a:buSzPts val="1200"/>
            </a:pPr>
            <a:r>
              <a:rPr lang="en" sz="1200" dirty="0">
                <a:solidFill>
                  <a:srgbClr val="A70101"/>
                </a:solidFill>
                <a:latin typeface="+mj-lt"/>
                <a:ea typeface="Lato"/>
                <a:cs typeface="Lato"/>
                <a:sym typeface="Lato"/>
              </a:rPr>
              <a:t>The appointed FCM will be providing all the open positions and account status on a daily basis.</a:t>
            </a:r>
            <a:endParaRPr sz="1200" dirty="0">
              <a:solidFill>
                <a:srgbClr val="A70101"/>
              </a:solidFill>
              <a:latin typeface="+mj-lt"/>
              <a:ea typeface="Calibri"/>
              <a:cs typeface="Calibri"/>
              <a:sym typeface="Calibri"/>
            </a:endParaRPr>
          </a:p>
        </p:txBody>
      </p:sp>
      <p:sp>
        <p:nvSpPr>
          <p:cNvPr id="36" name="Google Shape;182;p6">
            <a:extLst>
              <a:ext uri="{FF2B5EF4-FFF2-40B4-BE49-F238E27FC236}">
                <a16:creationId xmlns:a16="http://schemas.microsoft.com/office/drawing/2014/main" id="{7E9AB3B9-CDFF-F27C-30E9-8FF18F2C029D}"/>
              </a:ext>
            </a:extLst>
          </p:cNvPr>
          <p:cNvSpPr/>
          <p:nvPr/>
        </p:nvSpPr>
        <p:spPr>
          <a:xfrm>
            <a:off x="1121729" y="1560204"/>
            <a:ext cx="1116000" cy="1116000"/>
          </a:xfrm>
          <a:prstGeom prst="ellipse">
            <a:avLst/>
          </a:prstGeom>
          <a:solidFill>
            <a:srgbClr val="A70101"/>
          </a:solidFill>
          <a:ln>
            <a:noFill/>
          </a:ln>
        </p:spPr>
        <p:txBody>
          <a:bodyPr spcFirstLastPara="1" wrap="square" lIns="68575" tIns="34275" rIns="68575" bIns="34275" anchor="ctr" anchorCtr="0">
            <a:noAutofit/>
          </a:bodyPr>
          <a:lstStyle/>
          <a:p>
            <a:pPr algn="ctr">
              <a:buClr>
                <a:srgbClr val="000000"/>
              </a:buClr>
              <a:buSzPts val="1800"/>
            </a:pPr>
            <a:endParaRPr sz="1800">
              <a:solidFill>
                <a:srgbClr val="FFFFFF"/>
              </a:solidFill>
              <a:latin typeface="+mj-lt"/>
              <a:ea typeface="Calibri"/>
              <a:cs typeface="Calibri"/>
              <a:sym typeface="Calibri"/>
            </a:endParaRPr>
          </a:p>
        </p:txBody>
      </p:sp>
      <p:sp>
        <p:nvSpPr>
          <p:cNvPr id="37" name="Google Shape;183;p6">
            <a:extLst>
              <a:ext uri="{FF2B5EF4-FFF2-40B4-BE49-F238E27FC236}">
                <a16:creationId xmlns:a16="http://schemas.microsoft.com/office/drawing/2014/main" id="{92970949-B3DD-A718-56DA-361BC9BD28EC}"/>
              </a:ext>
            </a:extLst>
          </p:cNvPr>
          <p:cNvSpPr txBox="1"/>
          <p:nvPr/>
        </p:nvSpPr>
        <p:spPr>
          <a:xfrm>
            <a:off x="933451" y="1744437"/>
            <a:ext cx="1492500" cy="888600"/>
          </a:xfrm>
          <a:prstGeom prst="rect">
            <a:avLst/>
          </a:prstGeom>
          <a:noFill/>
          <a:ln>
            <a:noFill/>
          </a:ln>
        </p:spPr>
        <p:txBody>
          <a:bodyPr spcFirstLastPara="1" wrap="square" lIns="91425" tIns="91425" rIns="91425" bIns="91425" anchor="t" anchorCtr="0">
            <a:noAutofit/>
          </a:bodyPr>
          <a:lstStyle/>
          <a:p>
            <a:pPr algn="ctr">
              <a:buClr>
                <a:srgbClr val="000000"/>
              </a:buClr>
              <a:buSzPts val="1800"/>
            </a:pPr>
            <a:r>
              <a:rPr lang="en" sz="1800" b="1" dirty="0">
                <a:solidFill>
                  <a:srgbClr val="FFFFFF"/>
                </a:solidFill>
                <a:latin typeface="+mj-lt"/>
                <a:ea typeface="Lato"/>
                <a:cs typeface="Lato"/>
                <a:sym typeface="Lato"/>
              </a:rPr>
              <a:t>How it Works</a:t>
            </a:r>
            <a:endParaRPr sz="1800" b="1" dirty="0">
              <a:solidFill>
                <a:srgbClr val="FFFFFF"/>
              </a:solidFill>
              <a:latin typeface="+mj-lt"/>
              <a:ea typeface="Lato"/>
              <a:cs typeface="Lato"/>
              <a:sym typeface="Lato"/>
            </a:endParaRPr>
          </a:p>
        </p:txBody>
      </p:sp>
      <p:sp>
        <p:nvSpPr>
          <p:cNvPr id="38" name="Google Shape;184;p6">
            <a:extLst>
              <a:ext uri="{FF2B5EF4-FFF2-40B4-BE49-F238E27FC236}">
                <a16:creationId xmlns:a16="http://schemas.microsoft.com/office/drawing/2014/main" id="{0BCFBB57-FD87-EEDA-2847-CF5AA674EF05}"/>
              </a:ext>
            </a:extLst>
          </p:cNvPr>
          <p:cNvSpPr txBox="1"/>
          <p:nvPr/>
        </p:nvSpPr>
        <p:spPr>
          <a:xfrm>
            <a:off x="3568509" y="1424373"/>
            <a:ext cx="4749600" cy="530700"/>
          </a:xfrm>
          <a:prstGeom prst="rect">
            <a:avLst/>
          </a:prstGeom>
          <a:noFill/>
          <a:ln>
            <a:noFill/>
          </a:ln>
        </p:spPr>
        <p:txBody>
          <a:bodyPr spcFirstLastPara="1" wrap="square" lIns="68575" tIns="34275" rIns="68575" bIns="34275" anchor="t" anchorCtr="0">
            <a:noAutofit/>
          </a:bodyPr>
          <a:lstStyle/>
          <a:p>
            <a:pPr marL="88898" indent="-88898">
              <a:buSzPts val="1000"/>
              <a:buFont typeface="Arial"/>
              <a:buChar char="•"/>
            </a:pPr>
            <a:r>
              <a:rPr lang="en" sz="1000" i="1" dirty="0">
                <a:latin typeface="+mj-lt"/>
                <a:ea typeface="Lato"/>
                <a:cs typeface="Lato"/>
                <a:sym typeface="Lato"/>
              </a:rPr>
              <a:t>Paperwork is required for KYC and account setup.</a:t>
            </a:r>
            <a:endParaRPr sz="1100" dirty="0">
              <a:latin typeface="+mj-lt"/>
            </a:endParaRPr>
          </a:p>
          <a:p>
            <a:pPr marL="88898" indent="-88898">
              <a:buSzPts val="1000"/>
              <a:buFont typeface="Arial"/>
              <a:buChar char="•"/>
            </a:pPr>
            <a:r>
              <a:rPr lang="en" sz="1000" i="1" dirty="0">
                <a:latin typeface="+mj-lt"/>
                <a:ea typeface="Lato"/>
                <a:cs typeface="Lato"/>
                <a:sym typeface="Lato"/>
              </a:rPr>
              <a:t>An agreement for credit facility, initial and variation margins including trading fees with trading terms and conditions.</a:t>
            </a:r>
            <a:endParaRPr sz="1100" dirty="0">
              <a:latin typeface="+mj-lt"/>
            </a:endParaRPr>
          </a:p>
        </p:txBody>
      </p:sp>
      <p:sp>
        <p:nvSpPr>
          <p:cNvPr id="39" name="Google Shape;185;p6">
            <a:extLst>
              <a:ext uri="{FF2B5EF4-FFF2-40B4-BE49-F238E27FC236}">
                <a16:creationId xmlns:a16="http://schemas.microsoft.com/office/drawing/2014/main" id="{E8500B3E-2D2A-CEE1-1C2F-7E1C1B910F4E}"/>
              </a:ext>
            </a:extLst>
          </p:cNvPr>
          <p:cNvSpPr txBox="1"/>
          <p:nvPr/>
        </p:nvSpPr>
        <p:spPr>
          <a:xfrm>
            <a:off x="3483664" y="1032935"/>
            <a:ext cx="5040000" cy="438600"/>
          </a:xfrm>
          <a:prstGeom prst="rect">
            <a:avLst/>
          </a:prstGeom>
          <a:noFill/>
          <a:ln>
            <a:noFill/>
          </a:ln>
        </p:spPr>
        <p:txBody>
          <a:bodyPr spcFirstLastPara="1" wrap="square" lIns="68575" tIns="34275" rIns="68575" bIns="34275" anchor="t" anchorCtr="0">
            <a:noAutofit/>
          </a:bodyPr>
          <a:lstStyle/>
          <a:p>
            <a:pPr>
              <a:buClr>
                <a:srgbClr val="000000"/>
              </a:buClr>
              <a:buSzPts val="1200"/>
            </a:pPr>
            <a:r>
              <a:rPr lang="en" sz="1200" dirty="0">
                <a:solidFill>
                  <a:srgbClr val="A70101"/>
                </a:solidFill>
                <a:latin typeface="+mj-lt"/>
                <a:ea typeface="Lato"/>
                <a:cs typeface="Lato"/>
                <a:sym typeface="Lato"/>
              </a:rPr>
              <a:t>Onboard with a Future Commission Merchant (FCM) or Clearing Member of Abaxx Exchange.</a:t>
            </a:r>
            <a:endParaRPr sz="1200" dirty="0">
              <a:solidFill>
                <a:srgbClr val="A70101"/>
              </a:solidFill>
              <a:latin typeface="+mj-lt"/>
              <a:ea typeface="Calibri"/>
              <a:cs typeface="Calibri"/>
              <a:sym typeface="Calibri"/>
            </a:endParaRPr>
          </a:p>
        </p:txBody>
      </p:sp>
      <p:sp>
        <p:nvSpPr>
          <p:cNvPr id="40" name="Google Shape;186;p6">
            <a:extLst>
              <a:ext uri="{FF2B5EF4-FFF2-40B4-BE49-F238E27FC236}">
                <a16:creationId xmlns:a16="http://schemas.microsoft.com/office/drawing/2014/main" id="{DA1BC3D8-2EED-F8D2-46D1-A04BABCDA0C4}"/>
              </a:ext>
            </a:extLst>
          </p:cNvPr>
          <p:cNvSpPr txBox="1"/>
          <p:nvPr/>
        </p:nvSpPr>
        <p:spPr>
          <a:xfrm>
            <a:off x="3562204" y="2099563"/>
            <a:ext cx="4251300" cy="253800"/>
          </a:xfrm>
          <a:prstGeom prst="rect">
            <a:avLst/>
          </a:prstGeom>
          <a:noFill/>
          <a:ln>
            <a:noFill/>
          </a:ln>
        </p:spPr>
        <p:txBody>
          <a:bodyPr spcFirstLastPara="1" wrap="square" lIns="68575" tIns="34275" rIns="68575" bIns="34275" anchor="t" anchorCtr="0">
            <a:noAutofit/>
          </a:bodyPr>
          <a:lstStyle/>
          <a:p>
            <a:pPr>
              <a:buClr>
                <a:srgbClr val="000000"/>
              </a:buClr>
              <a:buSzPts val="1200"/>
            </a:pPr>
            <a:r>
              <a:rPr lang="en" sz="1200" dirty="0">
                <a:solidFill>
                  <a:srgbClr val="A70101"/>
                </a:solidFill>
                <a:latin typeface="+mj-lt"/>
                <a:ea typeface="Lato"/>
                <a:cs typeface="Lato"/>
                <a:sym typeface="Lato"/>
              </a:rPr>
              <a:t>Place </a:t>
            </a:r>
            <a:r>
              <a:rPr lang="en" sz="1200" b="1" u="sng" dirty="0">
                <a:solidFill>
                  <a:srgbClr val="A70101"/>
                </a:solidFill>
                <a:latin typeface="+mj-lt"/>
                <a:ea typeface="Lato"/>
                <a:cs typeface="Lato"/>
                <a:sym typeface="Lato"/>
              </a:rPr>
              <a:t>BUY</a:t>
            </a:r>
            <a:r>
              <a:rPr lang="en" sz="1200" b="1" dirty="0">
                <a:solidFill>
                  <a:srgbClr val="A70101"/>
                </a:solidFill>
                <a:latin typeface="+mj-lt"/>
                <a:ea typeface="Lato"/>
                <a:cs typeface="Lato"/>
                <a:sym typeface="Lato"/>
              </a:rPr>
              <a:t> or </a:t>
            </a:r>
            <a:r>
              <a:rPr lang="en" sz="1200" b="1" u="sng" dirty="0">
                <a:solidFill>
                  <a:srgbClr val="A70101"/>
                </a:solidFill>
                <a:latin typeface="+mj-lt"/>
                <a:ea typeface="Lato"/>
                <a:cs typeface="Lato"/>
                <a:sym typeface="Lato"/>
              </a:rPr>
              <a:t>SELL</a:t>
            </a:r>
            <a:r>
              <a:rPr lang="en" sz="1200" b="1" dirty="0">
                <a:solidFill>
                  <a:srgbClr val="A70101"/>
                </a:solidFill>
                <a:latin typeface="+mj-lt"/>
                <a:ea typeface="Lato"/>
                <a:cs typeface="Lato"/>
                <a:sym typeface="Lato"/>
              </a:rPr>
              <a:t> </a:t>
            </a:r>
            <a:r>
              <a:rPr lang="en" sz="1200" dirty="0">
                <a:solidFill>
                  <a:srgbClr val="A70101"/>
                </a:solidFill>
                <a:latin typeface="+mj-lt"/>
                <a:ea typeface="Lato"/>
                <a:cs typeface="Lato"/>
                <a:sym typeface="Lato"/>
              </a:rPr>
              <a:t>orders once account is set-up.</a:t>
            </a:r>
            <a:endParaRPr sz="1200" dirty="0">
              <a:solidFill>
                <a:srgbClr val="A70101"/>
              </a:solidFill>
              <a:latin typeface="+mj-lt"/>
              <a:ea typeface="Calibri"/>
              <a:cs typeface="Calibri"/>
              <a:sym typeface="Calibri"/>
            </a:endParaRPr>
          </a:p>
        </p:txBody>
      </p:sp>
      <p:sp>
        <p:nvSpPr>
          <p:cNvPr id="41" name="Google Shape;188;p6">
            <a:extLst>
              <a:ext uri="{FF2B5EF4-FFF2-40B4-BE49-F238E27FC236}">
                <a16:creationId xmlns:a16="http://schemas.microsoft.com/office/drawing/2014/main" id="{7B499D7E-4011-72FF-2115-CEC57D739C59}"/>
              </a:ext>
            </a:extLst>
          </p:cNvPr>
          <p:cNvSpPr txBox="1"/>
          <p:nvPr/>
        </p:nvSpPr>
        <p:spPr>
          <a:xfrm>
            <a:off x="3466166" y="2731342"/>
            <a:ext cx="4251300" cy="223200"/>
          </a:xfrm>
          <a:prstGeom prst="rect">
            <a:avLst/>
          </a:prstGeom>
          <a:noFill/>
          <a:ln>
            <a:noFill/>
          </a:ln>
        </p:spPr>
        <p:txBody>
          <a:bodyPr spcFirstLastPara="1" wrap="square" lIns="68575" tIns="34275" rIns="68575" bIns="34275" anchor="t" anchorCtr="0">
            <a:noAutofit/>
          </a:bodyPr>
          <a:lstStyle/>
          <a:p>
            <a:pPr marL="88898" lvl="1" indent="-88898">
              <a:buSzPts val="1000"/>
              <a:buFont typeface="Arial"/>
              <a:buChar char="•"/>
            </a:pPr>
            <a:r>
              <a:rPr lang="en" sz="1000" i="1">
                <a:latin typeface="+mj-lt"/>
                <a:ea typeface="Lato"/>
                <a:cs typeface="Lato"/>
                <a:sym typeface="Lato"/>
              </a:rPr>
              <a:t>Initial margin is typically 7-10% of trade notional.</a:t>
            </a:r>
            <a:endParaRPr sz="1000" i="1">
              <a:latin typeface="+mj-lt"/>
              <a:ea typeface="Calibri"/>
              <a:cs typeface="Calibri"/>
              <a:sym typeface="Calibri"/>
            </a:endParaRPr>
          </a:p>
        </p:txBody>
      </p:sp>
      <p:sp>
        <p:nvSpPr>
          <p:cNvPr id="42" name="Google Shape;189;p6">
            <a:extLst>
              <a:ext uri="{FF2B5EF4-FFF2-40B4-BE49-F238E27FC236}">
                <a16:creationId xmlns:a16="http://schemas.microsoft.com/office/drawing/2014/main" id="{6AD471E4-0854-88A2-E075-E1555A43515B}"/>
              </a:ext>
            </a:extLst>
          </p:cNvPr>
          <p:cNvSpPr txBox="1"/>
          <p:nvPr/>
        </p:nvSpPr>
        <p:spPr>
          <a:xfrm>
            <a:off x="3059873" y="3060659"/>
            <a:ext cx="5381100" cy="438600"/>
          </a:xfrm>
          <a:prstGeom prst="rect">
            <a:avLst/>
          </a:prstGeom>
          <a:noFill/>
          <a:ln>
            <a:noFill/>
          </a:ln>
        </p:spPr>
        <p:txBody>
          <a:bodyPr spcFirstLastPara="1" wrap="square" lIns="68575" tIns="34275" rIns="68575" bIns="34275" anchor="t" anchorCtr="0">
            <a:noAutofit/>
          </a:bodyPr>
          <a:lstStyle/>
          <a:p>
            <a:pPr>
              <a:buClr>
                <a:srgbClr val="000000"/>
              </a:buClr>
              <a:buSzPts val="1200"/>
            </a:pPr>
            <a:r>
              <a:rPr lang="en" sz="1200" dirty="0">
                <a:solidFill>
                  <a:srgbClr val="A70101"/>
                </a:solidFill>
                <a:latin typeface="+mj-lt"/>
                <a:ea typeface="Lato"/>
                <a:cs typeface="Lato"/>
                <a:sym typeface="Lato"/>
              </a:rPr>
              <a:t>There will be a daily Mark to Market for all the positions placed with the Exchange at End of Day trading.  </a:t>
            </a:r>
            <a:endParaRPr sz="1200" dirty="0">
              <a:solidFill>
                <a:srgbClr val="A70101"/>
              </a:solidFill>
              <a:latin typeface="+mj-lt"/>
              <a:ea typeface="Calibri"/>
              <a:cs typeface="Calibri"/>
              <a:sym typeface="Calibri"/>
            </a:endParaRPr>
          </a:p>
        </p:txBody>
      </p:sp>
      <p:sp>
        <p:nvSpPr>
          <p:cNvPr id="44" name="Google Shape;191;p6">
            <a:extLst>
              <a:ext uri="{FF2B5EF4-FFF2-40B4-BE49-F238E27FC236}">
                <a16:creationId xmlns:a16="http://schemas.microsoft.com/office/drawing/2014/main" id="{CF03DCFD-885A-531C-92C2-54ECB0EC04BD}"/>
              </a:ext>
            </a:extLst>
          </p:cNvPr>
          <p:cNvSpPr/>
          <p:nvPr/>
        </p:nvSpPr>
        <p:spPr>
          <a:xfrm>
            <a:off x="1661945" y="3855203"/>
            <a:ext cx="274320" cy="274320"/>
          </a:xfrm>
          <a:prstGeom prst="ellipse">
            <a:avLst/>
          </a:prstGeom>
          <a:solidFill>
            <a:srgbClr val="A70101"/>
          </a:solidFill>
          <a:ln>
            <a:noFill/>
          </a:ln>
        </p:spPr>
        <p:txBody>
          <a:bodyPr spcFirstLastPara="1" wrap="square" lIns="68575" tIns="34275" rIns="68575" bIns="34275" anchor="ctr" anchorCtr="0">
            <a:noAutofit/>
          </a:bodyPr>
          <a:lstStyle/>
          <a:p>
            <a:pPr algn="ctr">
              <a:buClr>
                <a:srgbClr val="000000"/>
              </a:buClr>
              <a:buSzPts val="1800"/>
            </a:pPr>
            <a:r>
              <a:rPr lang="en-US" sz="1300" dirty="0">
                <a:solidFill>
                  <a:srgbClr val="FFFFFF"/>
                </a:solidFill>
                <a:latin typeface="+mj-lt"/>
                <a:ea typeface="Calibri"/>
                <a:cs typeface="Calibri"/>
                <a:sym typeface="Calibri"/>
              </a:rPr>
              <a:t>5</a:t>
            </a:r>
            <a:endParaRPr sz="1300" dirty="0">
              <a:solidFill>
                <a:srgbClr val="FFFFFF"/>
              </a:solidFill>
              <a:latin typeface="+mj-lt"/>
              <a:ea typeface="Calibri"/>
              <a:cs typeface="Calibri"/>
              <a:sym typeface="Calibri"/>
            </a:endParaRPr>
          </a:p>
        </p:txBody>
      </p:sp>
      <p:sp>
        <p:nvSpPr>
          <p:cNvPr id="47" name="Google Shape;194;p6">
            <a:extLst>
              <a:ext uri="{FF2B5EF4-FFF2-40B4-BE49-F238E27FC236}">
                <a16:creationId xmlns:a16="http://schemas.microsoft.com/office/drawing/2014/main" id="{55131833-20F9-340B-F32D-3C1EDCB857D6}"/>
              </a:ext>
            </a:extLst>
          </p:cNvPr>
          <p:cNvSpPr/>
          <p:nvPr/>
        </p:nvSpPr>
        <p:spPr>
          <a:xfrm>
            <a:off x="2772570" y="3134309"/>
            <a:ext cx="274320" cy="274320"/>
          </a:xfrm>
          <a:prstGeom prst="ellipse">
            <a:avLst/>
          </a:prstGeom>
          <a:solidFill>
            <a:srgbClr val="A70101"/>
          </a:solidFill>
          <a:ln>
            <a:noFill/>
          </a:ln>
        </p:spPr>
        <p:txBody>
          <a:bodyPr spcFirstLastPara="1" wrap="square" lIns="68575" tIns="34275" rIns="68575" bIns="34275" anchor="ctr" anchorCtr="0">
            <a:noAutofit/>
          </a:bodyPr>
          <a:lstStyle/>
          <a:p>
            <a:pPr algn="ctr">
              <a:buClr>
                <a:srgbClr val="000000"/>
              </a:buClr>
              <a:buSzPts val="1800"/>
            </a:pPr>
            <a:r>
              <a:rPr lang="en-US" sz="1300" dirty="0">
                <a:solidFill>
                  <a:srgbClr val="FFFFFF"/>
                </a:solidFill>
                <a:latin typeface="+mj-lt"/>
                <a:ea typeface="Calibri"/>
                <a:cs typeface="Calibri"/>
                <a:sym typeface="Calibri"/>
              </a:rPr>
              <a:t>4</a:t>
            </a:r>
            <a:endParaRPr sz="1300" dirty="0">
              <a:solidFill>
                <a:srgbClr val="FFFFFF"/>
              </a:solidFill>
              <a:latin typeface="+mj-lt"/>
              <a:ea typeface="Calibri"/>
              <a:cs typeface="Calibri"/>
              <a:sym typeface="Calibri"/>
            </a:endParaRPr>
          </a:p>
        </p:txBody>
      </p:sp>
      <p:sp>
        <p:nvSpPr>
          <p:cNvPr id="50" name="Google Shape;197;p6">
            <a:extLst>
              <a:ext uri="{FF2B5EF4-FFF2-40B4-BE49-F238E27FC236}">
                <a16:creationId xmlns:a16="http://schemas.microsoft.com/office/drawing/2014/main" id="{FD2B8C6A-7F2B-90D1-0B2D-75CB76AE9963}"/>
              </a:ext>
            </a:extLst>
          </p:cNvPr>
          <p:cNvSpPr/>
          <p:nvPr/>
        </p:nvSpPr>
        <p:spPr>
          <a:xfrm>
            <a:off x="3147997" y="2540900"/>
            <a:ext cx="274320" cy="274320"/>
          </a:xfrm>
          <a:prstGeom prst="ellipse">
            <a:avLst/>
          </a:prstGeom>
          <a:solidFill>
            <a:srgbClr val="A70101"/>
          </a:solidFill>
          <a:ln>
            <a:noFill/>
          </a:ln>
        </p:spPr>
        <p:txBody>
          <a:bodyPr spcFirstLastPara="1" wrap="square" lIns="68575" tIns="34275" rIns="68575" bIns="34275" anchor="ctr" anchorCtr="0">
            <a:noAutofit/>
          </a:bodyPr>
          <a:lstStyle/>
          <a:p>
            <a:pPr algn="ctr">
              <a:buClr>
                <a:srgbClr val="000000"/>
              </a:buClr>
              <a:buSzPts val="1800"/>
            </a:pPr>
            <a:r>
              <a:rPr lang="en-US" sz="1300" dirty="0">
                <a:solidFill>
                  <a:srgbClr val="FFFFFF"/>
                </a:solidFill>
                <a:latin typeface="+mj-lt"/>
                <a:ea typeface="Calibri"/>
                <a:cs typeface="Calibri"/>
                <a:sym typeface="Calibri"/>
              </a:rPr>
              <a:t>3</a:t>
            </a:r>
            <a:endParaRPr sz="1300" dirty="0">
              <a:solidFill>
                <a:srgbClr val="FFFFFF"/>
              </a:solidFill>
              <a:latin typeface="+mj-lt"/>
              <a:ea typeface="Calibri"/>
              <a:cs typeface="Calibri"/>
              <a:sym typeface="Calibri"/>
            </a:endParaRPr>
          </a:p>
        </p:txBody>
      </p:sp>
      <p:sp>
        <p:nvSpPr>
          <p:cNvPr id="53" name="Google Shape;200;p6">
            <a:extLst>
              <a:ext uri="{FF2B5EF4-FFF2-40B4-BE49-F238E27FC236}">
                <a16:creationId xmlns:a16="http://schemas.microsoft.com/office/drawing/2014/main" id="{EC3A0DB2-45D9-7690-7022-F353C328650F}"/>
              </a:ext>
            </a:extLst>
          </p:cNvPr>
          <p:cNvSpPr/>
          <p:nvPr/>
        </p:nvSpPr>
        <p:spPr>
          <a:xfrm>
            <a:off x="3286306" y="2107537"/>
            <a:ext cx="274320" cy="274320"/>
          </a:xfrm>
          <a:prstGeom prst="ellipse">
            <a:avLst/>
          </a:prstGeom>
          <a:solidFill>
            <a:srgbClr val="A70101"/>
          </a:solidFill>
          <a:ln>
            <a:noFill/>
          </a:ln>
        </p:spPr>
        <p:txBody>
          <a:bodyPr spcFirstLastPara="1" wrap="square" lIns="68575" tIns="34275" rIns="68575" bIns="34275" anchor="ctr" anchorCtr="0">
            <a:noAutofit/>
          </a:bodyPr>
          <a:lstStyle/>
          <a:p>
            <a:pPr algn="ctr">
              <a:buClr>
                <a:srgbClr val="000000"/>
              </a:buClr>
              <a:buSzPts val="1800"/>
            </a:pPr>
            <a:r>
              <a:rPr lang="en-US" sz="1300" dirty="0">
                <a:solidFill>
                  <a:srgbClr val="FFFFFF"/>
                </a:solidFill>
                <a:latin typeface="+mj-lt"/>
                <a:ea typeface="Calibri"/>
                <a:cs typeface="Calibri"/>
                <a:sym typeface="Calibri"/>
              </a:rPr>
              <a:t>2</a:t>
            </a:r>
            <a:endParaRPr sz="1300" dirty="0">
              <a:solidFill>
                <a:srgbClr val="FFFFFF"/>
              </a:solidFill>
              <a:latin typeface="+mj-lt"/>
              <a:ea typeface="Calibri"/>
              <a:cs typeface="Calibri"/>
              <a:sym typeface="Calibri"/>
            </a:endParaRPr>
          </a:p>
        </p:txBody>
      </p:sp>
      <p:sp>
        <p:nvSpPr>
          <p:cNvPr id="56" name="Google Shape;203;p6">
            <a:extLst>
              <a:ext uri="{FF2B5EF4-FFF2-40B4-BE49-F238E27FC236}">
                <a16:creationId xmlns:a16="http://schemas.microsoft.com/office/drawing/2014/main" id="{18AE68B1-6BC2-D57F-76C4-08ACD4CD82B6}"/>
              </a:ext>
            </a:extLst>
          </p:cNvPr>
          <p:cNvSpPr/>
          <p:nvPr/>
        </p:nvSpPr>
        <p:spPr>
          <a:xfrm>
            <a:off x="3204249" y="1107106"/>
            <a:ext cx="274320" cy="274320"/>
          </a:xfrm>
          <a:prstGeom prst="ellipse">
            <a:avLst/>
          </a:prstGeom>
          <a:solidFill>
            <a:srgbClr val="A70101"/>
          </a:solidFill>
          <a:ln>
            <a:noFill/>
          </a:ln>
        </p:spPr>
        <p:txBody>
          <a:bodyPr spcFirstLastPara="1" wrap="square" lIns="68575" tIns="34275" rIns="68575" bIns="34275" anchor="ctr" anchorCtr="0">
            <a:noAutofit/>
          </a:bodyPr>
          <a:lstStyle/>
          <a:p>
            <a:pPr algn="ctr">
              <a:buClr>
                <a:srgbClr val="000000"/>
              </a:buClr>
              <a:buSzPts val="1800"/>
            </a:pPr>
            <a:r>
              <a:rPr lang="en-US" sz="1300" dirty="0">
                <a:solidFill>
                  <a:srgbClr val="FFFFFF"/>
                </a:solidFill>
                <a:latin typeface="+mj-lt"/>
                <a:ea typeface="Calibri"/>
                <a:cs typeface="Calibri"/>
                <a:sym typeface="Calibri"/>
              </a:rPr>
              <a:t>1</a:t>
            </a:r>
            <a:endParaRPr sz="1300" dirty="0">
              <a:solidFill>
                <a:srgbClr val="FFFFFF"/>
              </a:solidFill>
              <a:latin typeface="+mj-lt"/>
              <a:ea typeface="Calibri"/>
              <a:cs typeface="Calibri"/>
              <a:sym typeface="Calibri"/>
            </a:endParaRPr>
          </a:p>
        </p:txBody>
      </p:sp>
      <p:sp>
        <p:nvSpPr>
          <p:cNvPr id="58" name="Google Shape;205;p6">
            <a:extLst>
              <a:ext uri="{FF2B5EF4-FFF2-40B4-BE49-F238E27FC236}">
                <a16:creationId xmlns:a16="http://schemas.microsoft.com/office/drawing/2014/main" id="{8E943389-7644-5129-CA9E-52562AF437EE}"/>
              </a:ext>
            </a:extLst>
          </p:cNvPr>
          <p:cNvSpPr txBox="1"/>
          <p:nvPr/>
        </p:nvSpPr>
        <p:spPr>
          <a:xfrm>
            <a:off x="3047264" y="3451744"/>
            <a:ext cx="5061900" cy="376800"/>
          </a:xfrm>
          <a:prstGeom prst="rect">
            <a:avLst/>
          </a:prstGeom>
          <a:noFill/>
          <a:ln>
            <a:noFill/>
          </a:ln>
        </p:spPr>
        <p:txBody>
          <a:bodyPr spcFirstLastPara="1" wrap="square" lIns="68575" tIns="34275" rIns="68575" bIns="34275" anchor="t" anchorCtr="0">
            <a:noAutofit/>
          </a:bodyPr>
          <a:lstStyle/>
          <a:p>
            <a:pPr marL="88898" indent="-88898">
              <a:buSzPts val="1000"/>
              <a:buFont typeface="Arial"/>
              <a:buChar char="•"/>
            </a:pPr>
            <a:r>
              <a:rPr lang="en" sz="1000" i="1">
                <a:latin typeface="+mj-lt"/>
                <a:ea typeface="Lato"/>
                <a:cs typeface="Lato"/>
                <a:sym typeface="Lato"/>
              </a:rPr>
              <a:t>Will be used to calculate the </a:t>
            </a:r>
            <a:r>
              <a:rPr lang="en" sz="1000" b="1" i="1" u="sng">
                <a:latin typeface="+mj-lt"/>
                <a:ea typeface="Lato"/>
                <a:cs typeface="Lato"/>
                <a:sym typeface="Lato"/>
              </a:rPr>
              <a:t>Variation / Mark-to-Market Margin </a:t>
            </a:r>
            <a:r>
              <a:rPr lang="en" sz="1000" i="1">
                <a:latin typeface="+mj-lt"/>
                <a:ea typeface="Lato"/>
                <a:cs typeface="Lato"/>
                <a:sym typeface="Lato"/>
              </a:rPr>
              <a:t>against the minimum maintenance margin amount.</a:t>
            </a:r>
            <a:endParaRPr sz="1000" i="1">
              <a:latin typeface="+mj-lt"/>
              <a:ea typeface="Calibri"/>
              <a:cs typeface="Calibri"/>
              <a:sym typeface="Calibri"/>
            </a:endParaRPr>
          </a:p>
        </p:txBody>
      </p:sp>
      <p:sp>
        <p:nvSpPr>
          <p:cNvPr id="59" name="Google Shape;187;p6">
            <a:extLst>
              <a:ext uri="{FF2B5EF4-FFF2-40B4-BE49-F238E27FC236}">
                <a16:creationId xmlns:a16="http://schemas.microsoft.com/office/drawing/2014/main" id="{D67C50A1-3E96-B0E1-89BF-A77C0CEF5D84}"/>
              </a:ext>
            </a:extLst>
          </p:cNvPr>
          <p:cNvSpPr txBox="1"/>
          <p:nvPr/>
        </p:nvSpPr>
        <p:spPr>
          <a:xfrm>
            <a:off x="3447999" y="2513794"/>
            <a:ext cx="5485200" cy="253800"/>
          </a:xfrm>
          <a:prstGeom prst="rect">
            <a:avLst/>
          </a:prstGeom>
          <a:noFill/>
          <a:ln>
            <a:noFill/>
          </a:ln>
        </p:spPr>
        <p:txBody>
          <a:bodyPr spcFirstLastPara="1" wrap="square" lIns="68575" tIns="34275" rIns="68575" bIns="34275" anchor="t" anchorCtr="0">
            <a:noAutofit/>
          </a:bodyPr>
          <a:lstStyle/>
          <a:p>
            <a:pPr>
              <a:buClr>
                <a:srgbClr val="000000"/>
              </a:buClr>
              <a:buSzPts val="1200"/>
            </a:pPr>
            <a:r>
              <a:rPr lang="en" sz="1200" dirty="0">
                <a:solidFill>
                  <a:srgbClr val="A70101"/>
                </a:solidFill>
                <a:latin typeface="+mj-lt"/>
                <a:ea typeface="Lato"/>
                <a:cs typeface="Lato"/>
                <a:sym typeface="Lato"/>
              </a:rPr>
              <a:t>When order is </a:t>
            </a:r>
            <a:r>
              <a:rPr lang="en" sz="1200" b="1" u="sng" dirty="0">
                <a:solidFill>
                  <a:srgbClr val="A70101"/>
                </a:solidFill>
                <a:latin typeface="+mj-lt"/>
                <a:ea typeface="Lato"/>
                <a:cs typeface="Lato"/>
                <a:sym typeface="Lato"/>
              </a:rPr>
              <a:t>MATCHED</a:t>
            </a:r>
            <a:r>
              <a:rPr lang="en" sz="1200" dirty="0">
                <a:solidFill>
                  <a:srgbClr val="A70101"/>
                </a:solidFill>
                <a:latin typeface="+mj-lt"/>
                <a:ea typeface="Lato"/>
                <a:cs typeface="Lato"/>
                <a:sym typeface="Lato"/>
              </a:rPr>
              <a:t>, an </a:t>
            </a:r>
            <a:r>
              <a:rPr lang="en" sz="1200" b="1" dirty="0">
                <a:solidFill>
                  <a:srgbClr val="A70101"/>
                </a:solidFill>
                <a:latin typeface="+mj-lt"/>
                <a:ea typeface="Lato"/>
                <a:cs typeface="Lato"/>
                <a:sym typeface="Lato"/>
              </a:rPr>
              <a:t>Initial Margin</a:t>
            </a:r>
            <a:r>
              <a:rPr lang="en" sz="1200" dirty="0">
                <a:solidFill>
                  <a:srgbClr val="A70101"/>
                </a:solidFill>
                <a:latin typeface="+mj-lt"/>
                <a:ea typeface="Lato"/>
                <a:cs typeface="Lato"/>
                <a:sym typeface="Lato"/>
              </a:rPr>
              <a:t> will be required to be posted.</a:t>
            </a:r>
            <a:endParaRPr sz="1200" b="1" dirty="0">
              <a:solidFill>
                <a:srgbClr val="A70101"/>
              </a:solidFill>
              <a:latin typeface="+mj-lt"/>
              <a:ea typeface="Lato"/>
              <a:cs typeface="Lato"/>
              <a:sym typeface="Lato"/>
            </a:endParaRPr>
          </a:p>
        </p:txBody>
      </p:sp>
    </p:spTree>
    <p:extLst>
      <p:ext uri="{BB962C8B-B14F-4D97-AF65-F5344CB8AC3E}">
        <p14:creationId xmlns:p14="http://schemas.microsoft.com/office/powerpoint/2010/main" val="2054617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A5DF-71FD-4812-BDD9-FCF3E910FE57}"/>
              </a:ext>
            </a:extLst>
          </p:cNvPr>
          <p:cNvSpPr>
            <a:spLocks noGrp="1"/>
          </p:cNvSpPr>
          <p:nvPr>
            <p:ph type="title"/>
          </p:nvPr>
        </p:nvSpPr>
        <p:spPr>
          <a:xfrm>
            <a:off x="381388" y="247643"/>
            <a:ext cx="3478912" cy="295282"/>
          </a:xfrm>
        </p:spPr>
        <p:txBody>
          <a:bodyPr/>
          <a:lstStyle/>
          <a:p>
            <a:r>
              <a:rPr lang="en-US" sz="1800" dirty="0">
                <a:latin typeface="Lato" panose="020F0502020204030203" pitchFamily="34" charset="0"/>
                <a:ea typeface="Lato" panose="020F0502020204030203" pitchFamily="34" charset="0"/>
                <a:cs typeface="Lato" panose="020F0502020204030203" pitchFamily="34" charset="0"/>
              </a:rPr>
              <a:t>Agenda</a:t>
            </a:r>
            <a:endParaRPr lang="en-CA" sz="18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12" name="Table 2">
            <a:extLst>
              <a:ext uri="{FF2B5EF4-FFF2-40B4-BE49-F238E27FC236}">
                <a16:creationId xmlns:a16="http://schemas.microsoft.com/office/drawing/2014/main" id="{897ED8AA-1F50-4805-BAAD-3ECC1DD17C70}"/>
              </a:ext>
            </a:extLst>
          </p:cNvPr>
          <p:cNvGraphicFramePr>
            <a:graphicFrameLocks noGrp="1"/>
          </p:cNvGraphicFramePr>
          <p:nvPr>
            <p:extLst>
              <p:ext uri="{D42A27DB-BD31-4B8C-83A1-F6EECF244321}">
                <p14:modId xmlns:p14="http://schemas.microsoft.com/office/powerpoint/2010/main" val="2217729598"/>
              </p:ext>
            </p:extLst>
          </p:nvPr>
        </p:nvGraphicFramePr>
        <p:xfrm>
          <a:off x="381385" y="953577"/>
          <a:ext cx="6681054" cy="2829385"/>
        </p:xfrm>
        <a:graphic>
          <a:graphicData uri="http://schemas.openxmlformats.org/drawingml/2006/table">
            <a:tbl>
              <a:tblPr firstRow="1" bandRow="1">
                <a:tableStyleId>{793D81CF-94F2-401A-BA57-92F5A7B2D0C5}</a:tableStyleId>
              </a:tblPr>
              <a:tblGrid>
                <a:gridCol w="752588">
                  <a:extLst>
                    <a:ext uri="{9D8B030D-6E8A-4147-A177-3AD203B41FA5}">
                      <a16:colId xmlns:a16="http://schemas.microsoft.com/office/drawing/2014/main" val="2786325296"/>
                    </a:ext>
                  </a:extLst>
                </a:gridCol>
                <a:gridCol w="1910763">
                  <a:extLst>
                    <a:ext uri="{9D8B030D-6E8A-4147-A177-3AD203B41FA5}">
                      <a16:colId xmlns:a16="http://schemas.microsoft.com/office/drawing/2014/main" val="1116620484"/>
                    </a:ext>
                  </a:extLst>
                </a:gridCol>
                <a:gridCol w="4017703">
                  <a:extLst>
                    <a:ext uri="{9D8B030D-6E8A-4147-A177-3AD203B41FA5}">
                      <a16:colId xmlns:a16="http://schemas.microsoft.com/office/drawing/2014/main" val="1692248385"/>
                    </a:ext>
                  </a:extLst>
                </a:gridCol>
              </a:tblGrid>
              <a:tr h="678691">
                <a:tc>
                  <a:txBody>
                    <a:bodyPr/>
                    <a:lstStyle/>
                    <a:p>
                      <a:pPr algn="l"/>
                      <a:r>
                        <a:rPr lang="en-CA" sz="2400" b="1" dirty="0">
                          <a:solidFill>
                            <a:srgbClr val="A70101"/>
                          </a:solidFill>
                          <a:latin typeface="Lato" panose="020F0502020204030203" pitchFamily="34" charset="0"/>
                          <a:ea typeface="Lato" panose="020F0502020204030203" pitchFamily="34" charset="0"/>
                          <a:cs typeface="Lato" panose="020F0502020204030203" pitchFamily="34" charset="0"/>
                        </a:rPr>
                        <a:t>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40000"/>
                          <a:lumOff val="6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Introduction</a:t>
                      </a:r>
                      <a:endParaRPr lang="en-CA" sz="1400" b="0" dirty="0">
                        <a:solidFill>
                          <a:schemeClr val="bg2"/>
                        </a:solidFill>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40000"/>
                          <a:lumOff val="6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spcAft>
                          <a:spcPts val="300"/>
                        </a:spcAft>
                      </a:pPr>
                      <a:endParaRPr lang="en-CA" sz="11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40000"/>
                          <a:lumOff val="60000"/>
                        </a:schemeClr>
                      </a:solid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69661"/>
                  </a:ext>
                </a:extLst>
              </a:tr>
              <a:tr h="709587">
                <a:tc>
                  <a:txBody>
                    <a:bodyPr/>
                    <a:lstStyle/>
                    <a:p>
                      <a:pPr algn="l"/>
                      <a:r>
                        <a:rPr lang="en-US" sz="24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rPr>
                        <a:t>02</a:t>
                      </a:r>
                      <a:endParaRPr lang="en-CA" sz="2400" b="1" dirty="0">
                        <a:solidFill>
                          <a:srgbClr val="A70101"/>
                        </a:solidFill>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40000"/>
                          <a:lumOff val="60000"/>
                        </a:schemeClr>
                      </a:solidFill>
                      <a:prstDash val="lgDash"/>
                      <a:round/>
                      <a:headEnd type="none" w="med" len="med"/>
                      <a:tailEnd type="none" w="med" len="med"/>
                    </a:lnT>
                    <a:lnB w="12700" cap="flat" cmpd="sng" algn="ctr">
                      <a:solidFill>
                        <a:schemeClr val="tx1">
                          <a:lumMod val="40000"/>
                          <a:lumOff val="6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Abaxx Product Overview and Battery Metals Deep Dive</a:t>
                      </a:r>
                      <a:endParaRPr lang="en-CA" sz="1400" b="0" dirty="0">
                        <a:solidFill>
                          <a:schemeClr val="bg2"/>
                        </a:solidFill>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40000"/>
                          <a:lumOff val="60000"/>
                        </a:schemeClr>
                      </a:solidFill>
                      <a:prstDash val="lgDash"/>
                      <a:round/>
                      <a:headEnd type="none" w="med" len="med"/>
                      <a:tailEnd type="none" w="med" len="med"/>
                    </a:lnT>
                    <a:lnB w="12700" cap="flat" cmpd="sng" algn="ctr">
                      <a:solidFill>
                        <a:schemeClr val="tx1">
                          <a:lumMod val="40000"/>
                          <a:lumOff val="6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300"/>
                        </a:spcAft>
                        <a:buClr>
                          <a:srgbClr val="000000"/>
                        </a:buClr>
                        <a:buSzTx/>
                        <a:buFont typeface="Arial"/>
                        <a:buNone/>
                        <a:tabLst/>
                        <a:defRPr/>
                      </a:pPr>
                      <a:endParaRPr lang="en-CA" sz="11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40000"/>
                          <a:lumOff val="60000"/>
                        </a:schemeClr>
                      </a:solidFill>
                      <a:prstDash val="lgDash"/>
                      <a:round/>
                      <a:headEnd type="none" w="med" len="med"/>
                      <a:tailEnd type="none" w="med" len="med"/>
                    </a:lnT>
                    <a:lnB w="12700" cap="flat" cmpd="sng" algn="ctr">
                      <a:solidFill>
                        <a:schemeClr val="tx1">
                          <a:lumMod val="40000"/>
                          <a:lumOff val="60000"/>
                        </a:schemeClr>
                      </a:solid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628295"/>
                  </a:ext>
                </a:extLst>
              </a:tr>
              <a:tr h="709587">
                <a:tc>
                  <a:txBody>
                    <a:bodyPr/>
                    <a:lstStyle/>
                    <a:p>
                      <a:pPr algn="l"/>
                      <a:r>
                        <a:rPr lang="en-US" sz="2400" b="1" dirty="0">
                          <a:solidFill>
                            <a:srgbClr val="A70101"/>
                          </a:solidFill>
                          <a:latin typeface="Lato" panose="020F0502020204030203" pitchFamily="34" charset="0"/>
                          <a:ea typeface="Lato" panose="020F0502020204030203" pitchFamily="34" charset="0"/>
                          <a:cs typeface="Lato" panose="020F0502020204030203" pitchFamily="34" charset="0"/>
                        </a:rPr>
                        <a:t>03</a:t>
                      </a:r>
                      <a:endParaRPr lang="en-CA" sz="2400" b="1" dirty="0">
                        <a:solidFill>
                          <a:srgbClr val="A70101"/>
                        </a:solidFill>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40000"/>
                          <a:lumOff val="60000"/>
                        </a:schemeClr>
                      </a:solidFill>
                      <a:prstDash val="lgDash"/>
                      <a:round/>
                      <a:headEnd type="none" w="med" len="med"/>
                      <a:tailEnd type="none" w="med" len="med"/>
                    </a:lnT>
                    <a:lnB w="12700" cap="flat" cmpd="sng" algn="ctr">
                      <a:solidFill>
                        <a:schemeClr val="tx1">
                          <a:lumMod val="40000"/>
                          <a:lumOff val="6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Steps to Accessing </a:t>
                      </a:r>
                    </a:p>
                    <a:p>
                      <a:pPr>
                        <a:spcAft>
                          <a:spcPts val="0"/>
                        </a:spcAft>
                      </a:pPr>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our Markets </a:t>
                      </a:r>
                      <a:endParaRPr lang="en-CA" sz="1400" b="0" dirty="0">
                        <a:solidFill>
                          <a:schemeClr val="bg2"/>
                        </a:solidFill>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40000"/>
                          <a:lumOff val="60000"/>
                        </a:schemeClr>
                      </a:solidFill>
                      <a:prstDash val="lgDash"/>
                      <a:round/>
                      <a:headEnd type="none" w="med" len="med"/>
                      <a:tailEnd type="none" w="med" len="med"/>
                    </a:lnT>
                    <a:lnB w="12700" cap="flat" cmpd="sng" algn="ctr">
                      <a:solidFill>
                        <a:schemeClr val="tx1">
                          <a:lumMod val="40000"/>
                          <a:lumOff val="60000"/>
                        </a:scheme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p>
                      <a:pPr>
                        <a:spcAft>
                          <a:spcPts val="300"/>
                        </a:spcAft>
                      </a:pPr>
                      <a:endParaRPr lang="en-CA" sz="11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40000"/>
                          <a:lumOff val="60000"/>
                        </a:schemeClr>
                      </a:solidFill>
                      <a:prstDash val="lgDash"/>
                      <a:round/>
                      <a:headEnd type="none" w="med" len="med"/>
                      <a:tailEnd type="none" w="med" len="med"/>
                    </a:lnT>
                    <a:lnB w="12700" cap="flat" cmpd="sng" algn="ctr">
                      <a:solidFill>
                        <a:schemeClr val="tx1">
                          <a:lumMod val="40000"/>
                          <a:lumOff val="60000"/>
                        </a:schemeClr>
                      </a:solid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877120"/>
                  </a:ext>
                </a:extLst>
              </a:tr>
              <a:tr h="709587">
                <a:tc>
                  <a:txBody>
                    <a:bodyPr/>
                    <a:lstStyle/>
                    <a:p>
                      <a:pPr algn="l"/>
                      <a:r>
                        <a:rPr lang="en-US" sz="2400" b="1" dirty="0">
                          <a:solidFill>
                            <a:srgbClr val="A70101"/>
                          </a:solidFill>
                          <a:latin typeface="Lato" panose="020F0502020204030203" pitchFamily="34" charset="0"/>
                          <a:ea typeface="Lato" panose="020F0502020204030203" pitchFamily="34" charset="0"/>
                          <a:cs typeface="Lato" panose="020F0502020204030203" pitchFamily="34" charset="0"/>
                        </a:rPr>
                        <a:t>04</a:t>
                      </a:r>
                      <a:endParaRPr lang="en-CA" sz="2400" b="1" dirty="0">
                        <a:solidFill>
                          <a:srgbClr val="A70101"/>
                        </a:solidFill>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40000"/>
                          <a:lumOff val="60000"/>
                        </a:schemeClr>
                      </a:solidFill>
                      <a:prstDash val="lgDash"/>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n-US" sz="1400" b="0" dirty="0">
                          <a:solidFill>
                            <a:schemeClr val="bg2"/>
                          </a:solidFill>
                          <a:latin typeface="Lato" panose="020F0502020204030203" pitchFamily="34" charset="0"/>
                          <a:ea typeface="Lato" panose="020F0502020204030203" pitchFamily="34" charset="0"/>
                          <a:cs typeface="Lato" panose="020F0502020204030203" pitchFamily="34" charset="0"/>
                        </a:rPr>
                        <a:t>Q&amp;A</a:t>
                      </a:r>
                      <a:endParaRPr lang="en-CA" sz="1400" b="0" dirty="0">
                        <a:solidFill>
                          <a:schemeClr val="bg2"/>
                        </a:solidFill>
                        <a:latin typeface="Lato" panose="020F0502020204030203" pitchFamily="34" charset="0"/>
                        <a:ea typeface="Lato" panose="020F0502020204030203" pitchFamily="34" charset="0"/>
                        <a:cs typeface="Lato" panose="020F050202020403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40000"/>
                          <a:lumOff val="60000"/>
                        </a:schemeClr>
                      </a:solidFill>
                      <a:prstDash val="lgDash"/>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300"/>
                        </a:spcAft>
                        <a:buClr>
                          <a:srgbClr val="000000"/>
                        </a:buClr>
                        <a:buSzTx/>
                        <a:buFont typeface="Arial"/>
                        <a:buNone/>
                        <a:tabLst/>
                        <a:defRPr/>
                      </a:pPr>
                      <a:endParaRPr kumimoji="0" lang="en-CA" sz="1100" b="0" i="0" u="none" strike="noStrike" kern="0" cap="none" spc="0" normalizeH="0" baseline="0" noProof="0" dirty="0">
                        <a:ln>
                          <a:noFill/>
                        </a:ln>
                        <a:solidFill>
                          <a:srgbClr val="050A19"/>
                        </a:solidFill>
                        <a:effectLst/>
                        <a:uLnTx/>
                        <a:uFillTx/>
                        <a:latin typeface="Lato" panose="020F0502020204030203" pitchFamily="34" charset="0"/>
                        <a:ea typeface="Lato" panose="020F0502020204030203" pitchFamily="34" charset="0"/>
                        <a:cs typeface="Lato" panose="020F0502020204030203" pitchFamily="34" charset="0"/>
                        <a:sym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40000"/>
                          <a:lumOff val="60000"/>
                        </a:schemeClr>
                      </a:solidFill>
                      <a:prstDash val="lgDash"/>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2488978"/>
                  </a:ext>
                </a:extLst>
              </a:tr>
            </a:tbl>
          </a:graphicData>
        </a:graphic>
      </p:graphicFrame>
      <p:pic>
        <p:nvPicPr>
          <p:cNvPr id="6" name="Picture 3">
            <a:extLst>
              <a:ext uri="{FF2B5EF4-FFF2-40B4-BE49-F238E27FC236}">
                <a16:creationId xmlns:a16="http://schemas.microsoft.com/office/drawing/2014/main" id="{68988DF2-8493-3189-33B9-886BF7DE9E39}"/>
              </a:ext>
            </a:extLst>
          </p:cNvPr>
          <p:cNvPicPr>
            <a:picLocks noChangeAspect="1"/>
          </p:cNvPicPr>
          <p:nvPr/>
        </p:nvPicPr>
        <p:blipFill rotWithShape="1">
          <a:blip r:embed="rId3"/>
          <a:srcRect t="67466"/>
          <a:stretch/>
        </p:blipFill>
        <p:spPr>
          <a:xfrm>
            <a:off x="5594578" y="-4763"/>
            <a:ext cx="3665177" cy="1192425"/>
          </a:xfrm>
          <a:prstGeom prst="rect">
            <a:avLst/>
          </a:prstGeom>
        </p:spPr>
      </p:pic>
      <p:pic>
        <p:nvPicPr>
          <p:cNvPr id="7" name="Picture 4">
            <a:extLst>
              <a:ext uri="{FF2B5EF4-FFF2-40B4-BE49-F238E27FC236}">
                <a16:creationId xmlns:a16="http://schemas.microsoft.com/office/drawing/2014/main" id="{102D5084-D1BE-2C9C-C7C7-FF490A57C18C}"/>
              </a:ext>
            </a:extLst>
          </p:cNvPr>
          <p:cNvPicPr>
            <a:picLocks noChangeAspect="1"/>
          </p:cNvPicPr>
          <p:nvPr/>
        </p:nvPicPr>
        <p:blipFill rotWithShape="1">
          <a:blip r:embed="rId4"/>
          <a:srcRect r="32252"/>
          <a:stretch/>
        </p:blipFill>
        <p:spPr>
          <a:xfrm>
            <a:off x="7795385" y="1506488"/>
            <a:ext cx="1362904" cy="2011736"/>
          </a:xfrm>
          <a:prstGeom prst="rect">
            <a:avLst/>
          </a:prstGeom>
        </p:spPr>
      </p:pic>
      <p:pic>
        <p:nvPicPr>
          <p:cNvPr id="8" name="Picture 5">
            <a:extLst>
              <a:ext uri="{FF2B5EF4-FFF2-40B4-BE49-F238E27FC236}">
                <a16:creationId xmlns:a16="http://schemas.microsoft.com/office/drawing/2014/main" id="{8474BFFF-1687-E936-5CA7-BF2C2B37E109}"/>
              </a:ext>
            </a:extLst>
          </p:cNvPr>
          <p:cNvPicPr>
            <a:picLocks noChangeAspect="1"/>
          </p:cNvPicPr>
          <p:nvPr/>
        </p:nvPicPr>
        <p:blipFill>
          <a:blip r:embed="rId5"/>
          <a:srcRect/>
          <a:stretch>
            <a:fillRect/>
          </a:stretch>
        </p:blipFill>
        <p:spPr>
          <a:xfrm>
            <a:off x="5225143" y="3758102"/>
            <a:ext cx="3161620" cy="1385398"/>
          </a:xfrm>
          <a:prstGeom prst="rect">
            <a:avLst/>
          </a:prstGeom>
        </p:spPr>
      </p:pic>
    </p:spTree>
    <p:extLst>
      <p:ext uri="{BB962C8B-B14F-4D97-AF65-F5344CB8AC3E}">
        <p14:creationId xmlns:p14="http://schemas.microsoft.com/office/powerpoint/2010/main" val="213659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2"/>
          <p:cNvSpPr txBox="1"/>
          <p:nvPr/>
        </p:nvSpPr>
        <p:spPr>
          <a:xfrm>
            <a:off x="459538" y="2013591"/>
            <a:ext cx="6505800" cy="9351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600"/>
              </a:spcBef>
              <a:spcAft>
                <a:spcPts val="0"/>
              </a:spcAft>
              <a:buNone/>
            </a:pPr>
            <a:r>
              <a:rPr lang="en-US" sz="2800" dirty="0">
                <a:solidFill>
                  <a:schemeClr val="bg2"/>
                </a:solidFill>
                <a:latin typeface="Lato" panose="020F0502020204030203" pitchFamily="34" charset="0"/>
                <a:ea typeface="Lato" panose="020F0502020204030203" pitchFamily="34" charset="0"/>
                <a:cs typeface="Lato" panose="020F0502020204030203" pitchFamily="34" charset="0"/>
                <a:sym typeface="Lato"/>
              </a:rPr>
              <a:t>Introduction</a:t>
            </a:r>
            <a:endParaRPr sz="140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Lato"/>
            </a:endParaRPr>
          </a:p>
        </p:txBody>
      </p:sp>
      <p:pic>
        <p:nvPicPr>
          <p:cNvPr id="244" name="Google Shape;61;p14">
            <a:extLst>
              <a:ext uri="{FF2B5EF4-FFF2-40B4-BE49-F238E27FC236}">
                <a16:creationId xmlns:a16="http://schemas.microsoft.com/office/drawing/2014/main" id="{E25F7026-6895-9841-1779-43CE5403668C}"/>
              </a:ext>
            </a:extLst>
          </p:cNvPr>
          <p:cNvPicPr preferRelativeResize="0"/>
          <p:nvPr/>
        </p:nvPicPr>
        <p:blipFill rotWithShape="1">
          <a:blip r:embed="rId3">
            <a:alphaModFix/>
          </a:blip>
          <a:srcRect t="219" b="209"/>
          <a:stretch/>
        </p:blipFill>
        <p:spPr>
          <a:xfrm>
            <a:off x="8450116" y="4860560"/>
            <a:ext cx="535726" cy="150485"/>
          </a:xfrm>
          <a:prstGeom prst="rect">
            <a:avLst/>
          </a:prstGeom>
          <a:noFill/>
          <a:ln>
            <a:noFill/>
          </a:ln>
        </p:spPr>
      </p:pic>
      <p:cxnSp>
        <p:nvCxnSpPr>
          <p:cNvPr id="249" name="Straight Connector 248">
            <a:extLst>
              <a:ext uri="{FF2B5EF4-FFF2-40B4-BE49-F238E27FC236}">
                <a16:creationId xmlns:a16="http://schemas.microsoft.com/office/drawing/2014/main" id="{F015753D-479B-9486-47B8-AC3BF63D8284}"/>
              </a:ext>
            </a:extLst>
          </p:cNvPr>
          <p:cNvCxnSpPr>
            <a:cxnSpLocks/>
          </p:cNvCxnSpPr>
          <p:nvPr/>
        </p:nvCxnSpPr>
        <p:spPr>
          <a:xfrm>
            <a:off x="335560" y="1655004"/>
            <a:ext cx="0" cy="1652274"/>
          </a:xfrm>
          <a:prstGeom prst="line">
            <a:avLst/>
          </a:prstGeom>
          <a:ln w="38100">
            <a:solidFill>
              <a:srgbClr val="A701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762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87A6A-0558-1BB7-1F3F-25A62DB6C7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6C5D55-2F5D-37D3-2FD5-7FC36EAE05C9}"/>
              </a:ext>
            </a:extLst>
          </p:cNvPr>
          <p:cNvSpPr>
            <a:spLocks noGrp="1"/>
          </p:cNvSpPr>
          <p:nvPr>
            <p:ph type="title"/>
          </p:nvPr>
        </p:nvSpPr>
        <p:spPr>
          <a:xfrm>
            <a:off x="381388" y="247643"/>
            <a:ext cx="3478912" cy="295282"/>
          </a:xfrm>
        </p:spPr>
        <p:txBody>
          <a:bodyPr/>
          <a:lstStyle/>
          <a:p>
            <a:r>
              <a:rPr lang="en-US" sz="1800" dirty="0">
                <a:latin typeface="Lato" panose="020F0502020204030203" pitchFamily="34" charset="0"/>
                <a:ea typeface="Lato" panose="020F0502020204030203" pitchFamily="34" charset="0"/>
                <a:cs typeface="Lato" panose="020F0502020204030203" pitchFamily="34" charset="0"/>
              </a:rPr>
              <a:t>Welcome to Abaxx!</a:t>
            </a:r>
            <a:endParaRPr lang="en-CA" sz="1800" dirty="0">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0848B1BB-6093-8D54-2A8F-0481E82FDB01}"/>
              </a:ext>
            </a:extLst>
          </p:cNvPr>
          <p:cNvSpPr txBox="1"/>
          <p:nvPr/>
        </p:nvSpPr>
        <p:spPr>
          <a:xfrm>
            <a:off x="381389" y="743416"/>
            <a:ext cx="8193994" cy="4190763"/>
          </a:xfrm>
          <a:prstGeom prst="rect">
            <a:avLst/>
          </a:prstGeom>
          <a:noFill/>
        </p:spPr>
        <p:txBody>
          <a:bodyPr wrap="square" rtlCol="0">
            <a:spAutoFit/>
          </a:bodyPr>
          <a:lstStyle/>
          <a:p>
            <a:pPr marL="0" marR="0">
              <a:lnSpc>
                <a:spcPct val="150000"/>
              </a:lnSpc>
              <a:spcBef>
                <a:spcPts val="0"/>
              </a:spcBef>
              <a:spcAft>
                <a:spcPts val="0"/>
              </a:spcAft>
            </a:pPr>
            <a:r>
              <a:rPr lang="en-US" sz="1200" b="1" dirty="0">
                <a:solidFill>
                  <a:srgbClr val="A70101"/>
                </a:solidFill>
                <a:effectLst/>
                <a:latin typeface="Lato" panose="020F0502020204030203" pitchFamily="34" charset="0"/>
                <a:ea typeface="Lato" panose="020F0502020204030203" pitchFamily="34" charset="0"/>
                <a:cs typeface="Lato" panose="020F0502020204030203" pitchFamily="34" charset="0"/>
              </a:rPr>
              <a:t>Our mission is to build Smarter Markets</a:t>
            </a:r>
          </a:p>
          <a:p>
            <a:pPr marL="460375" lvl="2" indent="-230188">
              <a:lnSpc>
                <a:spcPct val="150000"/>
              </a:lnSpc>
              <a:buFont typeface="Arial" panose="020B0604020202020204" pitchFamily="34" charset="0"/>
              <a:buChar char="•"/>
            </a:pPr>
            <a:r>
              <a:rPr lang="en-US" sz="1100" dirty="0">
                <a:latin typeface="Lato" panose="020F0502020204030203" pitchFamily="34" charset="0"/>
                <a:ea typeface="Lato" panose="020F0502020204030203" pitchFamily="34" charset="0"/>
                <a:cs typeface="Lato" panose="020F0502020204030203" pitchFamily="34" charset="0"/>
              </a:rPr>
              <a:t>M</a:t>
            </a:r>
            <a:r>
              <a:rPr lang="en-US" sz="1100" dirty="0">
                <a:effectLst/>
                <a:latin typeface="Lato" panose="020F0502020204030203" pitchFamily="34" charset="0"/>
                <a:ea typeface="Lato" panose="020F0502020204030203" pitchFamily="34" charset="0"/>
                <a:cs typeface="Lato" panose="020F0502020204030203" pitchFamily="34" charset="0"/>
              </a:rPr>
              <a:t>arkets empowered by better financial technology and market infrastructure to address our biggest challenges, including the energy transition</a:t>
            </a:r>
          </a:p>
          <a:p>
            <a:pPr marL="457200" marR="0">
              <a:lnSpc>
                <a:spcPct val="150000"/>
              </a:lnSpc>
              <a:spcBef>
                <a:spcPts val="0"/>
              </a:spcBef>
              <a:spcAft>
                <a:spcPts val="0"/>
              </a:spcAft>
            </a:pPr>
            <a:r>
              <a:rPr lang="en-US" sz="1100" dirty="0">
                <a:effectLst/>
                <a:latin typeface="Lato" panose="020F0502020204030203" pitchFamily="34" charset="0"/>
                <a:ea typeface="Lato" panose="020F0502020204030203" pitchFamily="34" charset="0"/>
                <a:cs typeface="Lato" panose="020F0502020204030203" pitchFamily="34" charset="0"/>
              </a:rPr>
              <a:t> </a:t>
            </a:r>
          </a:p>
          <a:p>
            <a:pPr marL="0" marR="0">
              <a:lnSpc>
                <a:spcPct val="150000"/>
              </a:lnSpc>
              <a:spcBef>
                <a:spcPts val="0"/>
              </a:spcBef>
              <a:spcAft>
                <a:spcPts val="0"/>
              </a:spcAft>
            </a:pPr>
            <a:r>
              <a:rPr lang="en-US" sz="1200" b="1" dirty="0">
                <a:solidFill>
                  <a:srgbClr val="A70101"/>
                </a:solidFill>
                <a:effectLst/>
                <a:latin typeface="Lato" panose="020F0502020204030203" pitchFamily="34" charset="0"/>
                <a:ea typeface="Lato" panose="020F0502020204030203" pitchFamily="34" charset="0"/>
                <a:cs typeface="Lato" panose="020F0502020204030203" pitchFamily="34" charset="0"/>
              </a:rPr>
              <a:t>Introducing Abaxx Exchange and Abaxx Clearing</a:t>
            </a:r>
          </a:p>
          <a:p>
            <a:pPr marL="460375" lvl="2" indent="-230188">
              <a:lnSpc>
                <a:spcPct val="150000"/>
              </a:lnSpc>
              <a:buFont typeface="Arial" panose="020B0604020202020204" pitchFamily="34" charset="0"/>
              <a:buChar char="•"/>
            </a:pPr>
            <a:r>
              <a:rPr lang="en-US" sz="1100" dirty="0">
                <a:effectLst/>
                <a:latin typeface="Lato" panose="020F0502020204030203" pitchFamily="34" charset="0"/>
                <a:ea typeface="Lato" panose="020F0502020204030203" pitchFamily="34" charset="0"/>
                <a:cs typeface="Lato" panose="020F0502020204030203" pitchFamily="34" charset="0"/>
              </a:rPr>
              <a:t>Abaxx Commodity Futures Exchange and Clearinghouse </a:t>
            </a:r>
            <a:r>
              <a:rPr lang="en-US" sz="1100" dirty="0">
                <a:latin typeface="Lato" panose="020F0502020204030203" pitchFamily="34" charset="0"/>
                <a:ea typeface="Lato" panose="020F0502020204030203" pitchFamily="34" charset="0"/>
                <a:cs typeface="Lato" panose="020F0502020204030203" pitchFamily="34" charset="0"/>
              </a:rPr>
              <a:t>is based in Singapore where trading commenced on June 28, 2024. Contracts available at launch included a suite of 3 physically-deliverable LNG Futures and 2 Voluntary Carbon Markets Futures followed by our Nickel Sulphate Singapore Futures which launched on January 10, 2025 and 3 regional Lithium Carbonate futures contracts available for trading as of March 7, 2025</a:t>
            </a:r>
          </a:p>
          <a:p>
            <a:pPr marL="460375" lvl="2" indent="-230188">
              <a:lnSpc>
                <a:spcPct val="150000"/>
              </a:lnSpc>
              <a:buFont typeface="Arial" panose="020B0604020202020204" pitchFamily="34" charset="0"/>
              <a:buChar char="•"/>
            </a:pPr>
            <a:r>
              <a:rPr lang="en-US" sz="1100" dirty="0">
                <a:latin typeface="Lato" panose="020F0502020204030203" pitchFamily="34" charset="0"/>
                <a:ea typeface="Lato" panose="020F0502020204030203" pitchFamily="34" charset="0"/>
                <a:cs typeface="Lato" panose="020F0502020204030203" pitchFamily="34" charset="0"/>
              </a:rPr>
              <a:t>Recognized and regulated by the Monetary Authority of Singapore as an RMO and ACH, Abaxx Exchange is focused on providing better benchmark futures contracts and risk management tools for today’s commodities markets</a:t>
            </a:r>
          </a:p>
          <a:p>
            <a:pPr marL="0" marR="0">
              <a:lnSpc>
                <a:spcPct val="150000"/>
              </a:lnSpc>
              <a:spcBef>
                <a:spcPts val="0"/>
              </a:spcBef>
              <a:spcAft>
                <a:spcPts val="0"/>
              </a:spcAft>
            </a:pPr>
            <a:endParaRPr lang="en-US" sz="1100" b="1" dirty="0">
              <a:effectLst/>
              <a:latin typeface="Lato" panose="020F0502020204030203" pitchFamily="34" charset="0"/>
              <a:ea typeface="Lato" panose="020F0502020204030203" pitchFamily="34" charset="0"/>
              <a:cs typeface="Lato" panose="020F0502020204030203" pitchFamily="34" charset="0"/>
            </a:endParaRPr>
          </a:p>
          <a:p>
            <a:pPr marL="0" marR="0">
              <a:lnSpc>
                <a:spcPct val="150000"/>
              </a:lnSpc>
              <a:spcBef>
                <a:spcPts val="0"/>
              </a:spcBef>
              <a:spcAft>
                <a:spcPts val="0"/>
              </a:spcAft>
            </a:pPr>
            <a:r>
              <a:rPr lang="en-US" sz="1200" b="1" dirty="0">
                <a:solidFill>
                  <a:srgbClr val="A70101"/>
                </a:solidFill>
                <a:effectLst/>
                <a:latin typeface="Lato" panose="020F0502020204030203" pitchFamily="34" charset="0"/>
                <a:ea typeface="Lato" panose="020F0502020204030203" pitchFamily="34" charset="0"/>
                <a:cs typeface="Lato" panose="020F0502020204030203" pitchFamily="34" charset="0"/>
              </a:rPr>
              <a:t>Providing centrally-cleared, physically-deliverable commodity futures</a:t>
            </a:r>
          </a:p>
          <a:p>
            <a:pPr marL="460375" lvl="2" indent="-230188">
              <a:lnSpc>
                <a:spcPct val="150000"/>
              </a:lnSpc>
              <a:buFont typeface="Arial" panose="020B0604020202020204" pitchFamily="34" charset="0"/>
              <a:buChar char="•"/>
            </a:pPr>
            <a:r>
              <a:rPr lang="en-US" sz="1100" dirty="0">
                <a:latin typeface="Lato" panose="020F0502020204030203" pitchFamily="34" charset="0"/>
                <a:ea typeface="Lato" panose="020F0502020204030203" pitchFamily="34" charset="0"/>
                <a:cs typeface="Lato" panose="020F0502020204030203" pitchFamily="34" charset="0"/>
              </a:rPr>
              <a:t>Our existing product suite includes LNG, Carbon, Nickel Sulphate and Lithium Carbonate to be soon followed by new solutions for Gold and Copper. These contracts and our product slate will evolve and grow over time with the commercial needs of the marketplace</a:t>
            </a:r>
          </a:p>
        </p:txBody>
      </p:sp>
    </p:spTree>
    <p:extLst>
      <p:ext uri="{BB962C8B-B14F-4D97-AF65-F5344CB8AC3E}">
        <p14:creationId xmlns:p14="http://schemas.microsoft.com/office/powerpoint/2010/main" val="3859982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29">
            <a:extLst>
              <a:ext uri="{FF2B5EF4-FFF2-40B4-BE49-F238E27FC236}">
                <a16:creationId xmlns:a16="http://schemas.microsoft.com/office/drawing/2014/main" id="{6719785E-BC4F-81FC-9BDC-853517B673B5}"/>
              </a:ext>
            </a:extLst>
          </p:cNvPr>
          <p:cNvSpPr/>
          <p:nvPr/>
        </p:nvSpPr>
        <p:spPr>
          <a:xfrm>
            <a:off x="6400800" y="732915"/>
            <a:ext cx="2379109" cy="4010536"/>
          </a:xfrm>
          <a:custGeom>
            <a:avLst/>
            <a:gdLst/>
            <a:ahLst/>
            <a:cxnLst/>
            <a:rect l="l" t="t" r="r" b="b"/>
            <a:pathLst>
              <a:path w="1206783" h="2234772">
                <a:moveTo>
                  <a:pt x="0" y="0"/>
                </a:moveTo>
                <a:lnTo>
                  <a:pt x="1206783" y="0"/>
                </a:lnTo>
                <a:lnTo>
                  <a:pt x="1206783" y="2234772"/>
                </a:lnTo>
                <a:lnTo>
                  <a:pt x="0" y="2234772"/>
                </a:lnTo>
                <a:close/>
              </a:path>
            </a:pathLst>
          </a:custGeom>
          <a:solidFill>
            <a:srgbClr val="EEEEEE"/>
          </a:solid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CA" sz="9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2" name="Title 1">
            <a:extLst>
              <a:ext uri="{FF2B5EF4-FFF2-40B4-BE49-F238E27FC236}">
                <a16:creationId xmlns:a16="http://schemas.microsoft.com/office/drawing/2014/main" id="{C8AAA5DF-71FD-4812-BDD9-FCF3E910FE57}"/>
              </a:ext>
            </a:extLst>
          </p:cNvPr>
          <p:cNvSpPr>
            <a:spLocks noGrp="1"/>
          </p:cNvSpPr>
          <p:nvPr>
            <p:ph type="title"/>
          </p:nvPr>
        </p:nvSpPr>
        <p:spPr>
          <a:xfrm>
            <a:off x="381388" y="247643"/>
            <a:ext cx="3478912" cy="295282"/>
          </a:xfrm>
        </p:spPr>
        <p:txBody>
          <a:bodyPr/>
          <a:lstStyle/>
          <a:p>
            <a:r>
              <a:rPr lang="en-US" sz="1800" dirty="0">
                <a:latin typeface="Lato" panose="020F0502020204030203" pitchFamily="34" charset="0"/>
                <a:ea typeface="Lato" panose="020F0502020204030203" pitchFamily="34" charset="0"/>
                <a:cs typeface="Lato" panose="020F0502020204030203" pitchFamily="34" charset="0"/>
              </a:rPr>
              <a:t>Leadership Team</a:t>
            </a:r>
            <a:endParaRPr lang="en-CA" sz="1800" dirty="0">
              <a:latin typeface="Lato" panose="020F0502020204030203" pitchFamily="34" charset="0"/>
              <a:ea typeface="Lato" panose="020F0502020204030203" pitchFamily="34" charset="0"/>
              <a:cs typeface="Lato" panose="020F0502020204030203" pitchFamily="34" charset="0"/>
            </a:endParaRPr>
          </a:p>
        </p:txBody>
      </p:sp>
      <p:sp>
        <p:nvSpPr>
          <p:cNvPr id="103" name="TextBox 30">
            <a:extLst>
              <a:ext uri="{FF2B5EF4-FFF2-40B4-BE49-F238E27FC236}">
                <a16:creationId xmlns:a16="http://schemas.microsoft.com/office/drawing/2014/main" id="{32904D75-594A-E1F3-FA3E-8E3280001BD8}"/>
              </a:ext>
            </a:extLst>
          </p:cNvPr>
          <p:cNvSpPr txBox="1"/>
          <p:nvPr/>
        </p:nvSpPr>
        <p:spPr>
          <a:xfrm>
            <a:off x="6400800" y="818383"/>
            <a:ext cx="1602392" cy="1373188"/>
          </a:xfrm>
          <a:prstGeom prst="rect">
            <a:avLst/>
          </a:prstGeom>
        </p:spPr>
        <p:txBody>
          <a:bodyPr lIns="25400" tIns="25400" rIns="25400" bIns="25400" rtlCol="0" anchor="ctr"/>
          <a:lstStyle/>
          <a:p>
            <a:pPr marL="0" marR="0" lvl="0" indent="0" algn="ctr" defTabSz="457223" rtl="0" eaLnBrk="1" fontAlgn="auto" latinLnBrk="0" hangingPunct="1">
              <a:lnSpc>
                <a:spcPts val="1102"/>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04" name="AutoShape 31">
            <a:extLst>
              <a:ext uri="{FF2B5EF4-FFF2-40B4-BE49-F238E27FC236}">
                <a16:creationId xmlns:a16="http://schemas.microsoft.com/office/drawing/2014/main" id="{42C64B14-2ED9-89BF-5541-05A026525A0B}"/>
              </a:ext>
            </a:extLst>
          </p:cNvPr>
          <p:cNvSpPr/>
          <p:nvPr/>
        </p:nvSpPr>
        <p:spPr>
          <a:xfrm rot="-5400000">
            <a:off x="6186850" y="1187577"/>
            <a:ext cx="626111" cy="0"/>
          </a:xfrm>
          <a:prstGeom prst="line">
            <a:avLst/>
          </a:prstGeom>
          <a:ln w="19050" cap="flat">
            <a:solidFill>
              <a:srgbClr val="A70101"/>
            </a:solidFill>
            <a:prstDash val="solid"/>
            <a:headEnd type="none" w="sm" len="sm"/>
            <a:tailEnd type="none" w="sm" len="sm"/>
          </a:ln>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CA" sz="9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05" name="AutoShape 32">
            <a:extLst>
              <a:ext uri="{FF2B5EF4-FFF2-40B4-BE49-F238E27FC236}">
                <a16:creationId xmlns:a16="http://schemas.microsoft.com/office/drawing/2014/main" id="{0308FF7C-4C2C-43D7-63F6-4826DA07D6D6}"/>
              </a:ext>
            </a:extLst>
          </p:cNvPr>
          <p:cNvSpPr/>
          <p:nvPr/>
        </p:nvSpPr>
        <p:spPr>
          <a:xfrm rot="-5400000">
            <a:off x="6196375" y="1957253"/>
            <a:ext cx="626111" cy="0"/>
          </a:xfrm>
          <a:prstGeom prst="line">
            <a:avLst/>
          </a:prstGeom>
          <a:ln w="19050" cap="flat">
            <a:solidFill>
              <a:srgbClr val="A70101"/>
            </a:solidFill>
            <a:prstDash val="solid"/>
            <a:headEnd type="none" w="sm" len="sm"/>
            <a:tailEnd type="none" w="sm" len="sm"/>
          </a:ln>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CA" sz="9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06" name="AutoShape 33">
            <a:extLst>
              <a:ext uri="{FF2B5EF4-FFF2-40B4-BE49-F238E27FC236}">
                <a16:creationId xmlns:a16="http://schemas.microsoft.com/office/drawing/2014/main" id="{840AF7E4-A553-EF68-FC5C-9FEF1C2C81C2}"/>
              </a:ext>
            </a:extLst>
          </p:cNvPr>
          <p:cNvSpPr/>
          <p:nvPr/>
        </p:nvSpPr>
        <p:spPr>
          <a:xfrm rot="-5400000">
            <a:off x="6205900" y="2754696"/>
            <a:ext cx="626111" cy="0"/>
          </a:xfrm>
          <a:prstGeom prst="line">
            <a:avLst/>
          </a:prstGeom>
          <a:ln w="19050" cap="flat">
            <a:solidFill>
              <a:srgbClr val="A70101"/>
            </a:solidFill>
            <a:prstDash val="solid"/>
            <a:headEnd type="none" w="sm" len="sm"/>
            <a:tailEnd type="none" w="sm" len="sm"/>
          </a:ln>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CA" sz="9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grpSp>
        <p:nvGrpSpPr>
          <p:cNvPr id="107" name="Group 106">
            <a:extLst>
              <a:ext uri="{FF2B5EF4-FFF2-40B4-BE49-F238E27FC236}">
                <a16:creationId xmlns:a16="http://schemas.microsoft.com/office/drawing/2014/main" id="{FF6DE40C-806E-E12B-3E11-652C7F168620}"/>
              </a:ext>
            </a:extLst>
          </p:cNvPr>
          <p:cNvGrpSpPr/>
          <p:nvPr/>
        </p:nvGrpSpPr>
        <p:grpSpPr>
          <a:xfrm>
            <a:off x="6518954" y="3340356"/>
            <a:ext cx="1826100" cy="941094"/>
            <a:chOff x="13119115" y="7030874"/>
            <a:chExt cx="4459736" cy="2298358"/>
          </a:xfrm>
        </p:grpSpPr>
        <p:pic>
          <p:nvPicPr>
            <p:cNvPr id="108" name="Picture 34">
              <a:extLst>
                <a:ext uri="{FF2B5EF4-FFF2-40B4-BE49-F238E27FC236}">
                  <a16:creationId xmlns:a16="http://schemas.microsoft.com/office/drawing/2014/main" id="{81AD3B78-E76F-4633-CB3F-39EAB8D93C4D}"/>
                </a:ext>
              </a:extLst>
            </p:cNvPr>
            <p:cNvPicPr>
              <a:picLocks noChangeAspect="1"/>
            </p:cNvPicPr>
            <p:nvPr/>
          </p:nvPicPr>
          <p:blipFill>
            <a:blip r:embed="rId3"/>
            <a:srcRect/>
            <a:stretch>
              <a:fillRect/>
            </a:stretch>
          </p:blipFill>
          <p:spPr>
            <a:xfrm>
              <a:off x="13155021" y="7030874"/>
              <a:ext cx="676114" cy="676114"/>
            </a:xfrm>
            <a:prstGeom prst="rect">
              <a:avLst/>
            </a:prstGeom>
          </p:spPr>
        </p:pic>
        <p:pic>
          <p:nvPicPr>
            <p:cNvPr id="109" name="Picture 35">
              <a:extLst>
                <a:ext uri="{FF2B5EF4-FFF2-40B4-BE49-F238E27FC236}">
                  <a16:creationId xmlns:a16="http://schemas.microsoft.com/office/drawing/2014/main" id="{0941EE3A-D95B-D20C-4CBF-04B2AD6D5D86}"/>
                </a:ext>
              </a:extLst>
            </p:cNvPr>
            <p:cNvPicPr>
              <a:picLocks noChangeAspect="1"/>
            </p:cNvPicPr>
            <p:nvPr/>
          </p:nvPicPr>
          <p:blipFill>
            <a:blip r:embed="rId4"/>
            <a:srcRect/>
            <a:stretch>
              <a:fillRect/>
            </a:stretch>
          </p:blipFill>
          <p:spPr>
            <a:xfrm>
              <a:off x="13959722" y="7195395"/>
              <a:ext cx="1175582" cy="249122"/>
            </a:xfrm>
            <a:prstGeom prst="rect">
              <a:avLst/>
            </a:prstGeom>
          </p:spPr>
        </p:pic>
        <p:pic>
          <p:nvPicPr>
            <p:cNvPr id="110" name="Picture 36">
              <a:extLst>
                <a:ext uri="{FF2B5EF4-FFF2-40B4-BE49-F238E27FC236}">
                  <a16:creationId xmlns:a16="http://schemas.microsoft.com/office/drawing/2014/main" id="{BE1E1B79-3A19-37D7-488B-35D50B466F63}"/>
                </a:ext>
              </a:extLst>
            </p:cNvPr>
            <p:cNvPicPr>
              <a:picLocks noChangeAspect="1"/>
            </p:cNvPicPr>
            <p:nvPr/>
          </p:nvPicPr>
          <p:blipFill>
            <a:blip r:embed="rId5"/>
            <a:srcRect/>
            <a:stretch>
              <a:fillRect/>
            </a:stretch>
          </p:blipFill>
          <p:spPr>
            <a:xfrm>
              <a:off x="16308589" y="7157569"/>
              <a:ext cx="1270262" cy="385313"/>
            </a:xfrm>
            <a:prstGeom prst="rect">
              <a:avLst/>
            </a:prstGeom>
          </p:spPr>
        </p:pic>
        <p:pic>
          <p:nvPicPr>
            <p:cNvPr id="111" name="Picture 37">
              <a:extLst>
                <a:ext uri="{FF2B5EF4-FFF2-40B4-BE49-F238E27FC236}">
                  <a16:creationId xmlns:a16="http://schemas.microsoft.com/office/drawing/2014/main" id="{042F55D5-BB55-314E-0B5D-7B5B400318DF}"/>
                </a:ext>
              </a:extLst>
            </p:cNvPr>
            <p:cNvPicPr>
              <a:picLocks noChangeAspect="1"/>
            </p:cNvPicPr>
            <p:nvPr/>
          </p:nvPicPr>
          <p:blipFill>
            <a:blip r:embed="rId6"/>
            <a:srcRect/>
            <a:stretch>
              <a:fillRect/>
            </a:stretch>
          </p:blipFill>
          <p:spPr>
            <a:xfrm>
              <a:off x="15354920" y="7130987"/>
              <a:ext cx="734052" cy="468598"/>
            </a:xfrm>
            <a:prstGeom prst="rect">
              <a:avLst/>
            </a:prstGeom>
          </p:spPr>
        </p:pic>
        <p:pic>
          <p:nvPicPr>
            <p:cNvPr id="112" name="Picture 38">
              <a:extLst>
                <a:ext uri="{FF2B5EF4-FFF2-40B4-BE49-F238E27FC236}">
                  <a16:creationId xmlns:a16="http://schemas.microsoft.com/office/drawing/2014/main" id="{A2086D94-9EEC-75E4-2CD3-7C3282D634B4}"/>
                </a:ext>
              </a:extLst>
            </p:cNvPr>
            <p:cNvPicPr>
              <a:picLocks noChangeAspect="1"/>
            </p:cNvPicPr>
            <p:nvPr/>
          </p:nvPicPr>
          <p:blipFill>
            <a:blip r:embed="rId7"/>
            <a:srcRect/>
            <a:stretch>
              <a:fillRect/>
            </a:stretch>
          </p:blipFill>
          <p:spPr>
            <a:xfrm>
              <a:off x="13166497" y="7897605"/>
              <a:ext cx="719839" cy="210685"/>
            </a:xfrm>
            <a:prstGeom prst="rect">
              <a:avLst/>
            </a:prstGeom>
          </p:spPr>
        </p:pic>
        <p:pic>
          <p:nvPicPr>
            <p:cNvPr id="113" name="Picture 39">
              <a:extLst>
                <a:ext uri="{FF2B5EF4-FFF2-40B4-BE49-F238E27FC236}">
                  <a16:creationId xmlns:a16="http://schemas.microsoft.com/office/drawing/2014/main" id="{B443B651-4819-7CA4-DCF5-4EC6F84C55A9}"/>
                </a:ext>
              </a:extLst>
            </p:cNvPr>
            <p:cNvPicPr>
              <a:picLocks noChangeAspect="1"/>
            </p:cNvPicPr>
            <p:nvPr/>
          </p:nvPicPr>
          <p:blipFill>
            <a:blip r:embed="rId8"/>
            <a:srcRect/>
            <a:stretch>
              <a:fillRect/>
            </a:stretch>
          </p:blipFill>
          <p:spPr>
            <a:xfrm>
              <a:off x="14297830" y="7849769"/>
              <a:ext cx="1640754" cy="252521"/>
            </a:xfrm>
            <a:prstGeom prst="rect">
              <a:avLst/>
            </a:prstGeom>
          </p:spPr>
        </p:pic>
        <p:pic>
          <p:nvPicPr>
            <p:cNvPr id="114" name="Picture 40">
              <a:extLst>
                <a:ext uri="{FF2B5EF4-FFF2-40B4-BE49-F238E27FC236}">
                  <a16:creationId xmlns:a16="http://schemas.microsoft.com/office/drawing/2014/main" id="{301A6929-E676-1A2A-0596-4A0283813B9C}"/>
                </a:ext>
              </a:extLst>
            </p:cNvPr>
            <p:cNvPicPr>
              <a:picLocks noChangeAspect="1"/>
            </p:cNvPicPr>
            <p:nvPr/>
          </p:nvPicPr>
          <p:blipFill>
            <a:blip r:embed="rId9"/>
            <a:srcRect/>
            <a:stretch>
              <a:fillRect/>
            </a:stretch>
          </p:blipFill>
          <p:spPr>
            <a:xfrm>
              <a:off x="16608814" y="7811547"/>
              <a:ext cx="754964" cy="347284"/>
            </a:xfrm>
            <a:prstGeom prst="rect">
              <a:avLst/>
            </a:prstGeom>
          </p:spPr>
        </p:pic>
        <p:pic>
          <p:nvPicPr>
            <p:cNvPr id="115" name="Picture 42">
              <a:extLst>
                <a:ext uri="{FF2B5EF4-FFF2-40B4-BE49-F238E27FC236}">
                  <a16:creationId xmlns:a16="http://schemas.microsoft.com/office/drawing/2014/main" id="{E5B327AF-9593-49F8-D370-4ECF9EEC9337}"/>
                </a:ext>
              </a:extLst>
            </p:cNvPr>
            <p:cNvPicPr>
              <a:picLocks noChangeAspect="1"/>
            </p:cNvPicPr>
            <p:nvPr/>
          </p:nvPicPr>
          <p:blipFill>
            <a:blip r:embed="rId10"/>
            <a:srcRect l="18978" r="12946"/>
            <a:stretch>
              <a:fillRect/>
            </a:stretch>
          </p:blipFill>
          <p:spPr>
            <a:xfrm>
              <a:off x="13119115" y="8298789"/>
              <a:ext cx="1534442" cy="296782"/>
            </a:xfrm>
            <a:prstGeom prst="rect">
              <a:avLst/>
            </a:prstGeom>
          </p:spPr>
        </p:pic>
        <p:pic>
          <p:nvPicPr>
            <p:cNvPr id="116" name="Picture 43">
              <a:extLst>
                <a:ext uri="{FF2B5EF4-FFF2-40B4-BE49-F238E27FC236}">
                  <a16:creationId xmlns:a16="http://schemas.microsoft.com/office/drawing/2014/main" id="{B91A24FB-8659-A0F0-7725-F0F062A51BD6}"/>
                </a:ext>
              </a:extLst>
            </p:cNvPr>
            <p:cNvPicPr>
              <a:picLocks noChangeAspect="1"/>
            </p:cNvPicPr>
            <p:nvPr/>
          </p:nvPicPr>
          <p:blipFill>
            <a:blip r:embed="rId11"/>
            <a:srcRect/>
            <a:stretch>
              <a:fillRect/>
            </a:stretch>
          </p:blipFill>
          <p:spPr>
            <a:xfrm>
              <a:off x="14969498" y="8361664"/>
              <a:ext cx="764023" cy="429764"/>
            </a:xfrm>
            <a:prstGeom prst="rect">
              <a:avLst/>
            </a:prstGeom>
          </p:spPr>
        </p:pic>
        <p:pic>
          <p:nvPicPr>
            <p:cNvPr id="117" name="Picture 44">
              <a:extLst>
                <a:ext uri="{FF2B5EF4-FFF2-40B4-BE49-F238E27FC236}">
                  <a16:creationId xmlns:a16="http://schemas.microsoft.com/office/drawing/2014/main" id="{4827B369-C53F-A7C0-4837-158699227EF9}"/>
                </a:ext>
              </a:extLst>
            </p:cNvPr>
            <p:cNvPicPr>
              <a:picLocks noChangeAspect="1"/>
            </p:cNvPicPr>
            <p:nvPr/>
          </p:nvPicPr>
          <p:blipFill>
            <a:blip r:embed="rId12"/>
            <a:srcRect/>
            <a:stretch>
              <a:fillRect/>
            </a:stretch>
          </p:blipFill>
          <p:spPr>
            <a:xfrm>
              <a:off x="16175964" y="8312139"/>
              <a:ext cx="1264828" cy="632414"/>
            </a:xfrm>
            <a:prstGeom prst="rect">
              <a:avLst/>
            </a:prstGeom>
          </p:spPr>
        </p:pic>
        <p:pic>
          <p:nvPicPr>
            <p:cNvPr id="118" name="Picture 45">
              <a:extLst>
                <a:ext uri="{FF2B5EF4-FFF2-40B4-BE49-F238E27FC236}">
                  <a16:creationId xmlns:a16="http://schemas.microsoft.com/office/drawing/2014/main" id="{851C3153-F5A7-5C23-79E5-F4F90BBED071}"/>
                </a:ext>
              </a:extLst>
            </p:cNvPr>
            <p:cNvPicPr>
              <a:picLocks noChangeAspect="1"/>
            </p:cNvPicPr>
            <p:nvPr/>
          </p:nvPicPr>
          <p:blipFill>
            <a:blip r:embed="rId13"/>
            <a:srcRect/>
            <a:stretch>
              <a:fillRect/>
            </a:stretch>
          </p:blipFill>
          <p:spPr>
            <a:xfrm>
              <a:off x="13166497" y="8716999"/>
              <a:ext cx="1087417" cy="598079"/>
            </a:xfrm>
            <a:prstGeom prst="rect">
              <a:avLst/>
            </a:prstGeom>
          </p:spPr>
        </p:pic>
        <p:pic>
          <p:nvPicPr>
            <p:cNvPr id="119" name="Picture 46">
              <a:extLst>
                <a:ext uri="{FF2B5EF4-FFF2-40B4-BE49-F238E27FC236}">
                  <a16:creationId xmlns:a16="http://schemas.microsoft.com/office/drawing/2014/main" id="{162F4EFC-F41F-4DA4-9255-42A1D67D300C}"/>
                </a:ext>
              </a:extLst>
            </p:cNvPr>
            <p:cNvPicPr>
              <a:picLocks noChangeAspect="1"/>
            </p:cNvPicPr>
            <p:nvPr/>
          </p:nvPicPr>
          <p:blipFill>
            <a:blip r:embed="rId14"/>
            <a:srcRect/>
            <a:stretch>
              <a:fillRect/>
            </a:stretch>
          </p:blipFill>
          <p:spPr>
            <a:xfrm>
              <a:off x="14581276" y="8932296"/>
              <a:ext cx="1073863" cy="340909"/>
            </a:xfrm>
            <a:prstGeom prst="rect">
              <a:avLst/>
            </a:prstGeom>
          </p:spPr>
        </p:pic>
        <p:pic>
          <p:nvPicPr>
            <p:cNvPr id="120" name="Picture 47">
              <a:extLst>
                <a:ext uri="{FF2B5EF4-FFF2-40B4-BE49-F238E27FC236}">
                  <a16:creationId xmlns:a16="http://schemas.microsoft.com/office/drawing/2014/main" id="{5BB3E364-3E1C-9826-A36D-3E56F9851A9D}"/>
                </a:ext>
              </a:extLst>
            </p:cNvPr>
            <p:cNvPicPr>
              <a:picLocks noChangeAspect="1"/>
            </p:cNvPicPr>
            <p:nvPr/>
          </p:nvPicPr>
          <p:blipFill>
            <a:blip r:embed="rId15"/>
            <a:srcRect/>
            <a:stretch>
              <a:fillRect/>
            </a:stretch>
          </p:blipFill>
          <p:spPr>
            <a:xfrm>
              <a:off x="15761217" y="9062997"/>
              <a:ext cx="1726937" cy="266235"/>
            </a:xfrm>
            <a:prstGeom prst="rect">
              <a:avLst/>
            </a:prstGeom>
          </p:spPr>
        </p:pic>
      </p:grpSp>
      <p:sp>
        <p:nvSpPr>
          <p:cNvPr id="1034" name="TextBox 61">
            <a:extLst>
              <a:ext uri="{FF2B5EF4-FFF2-40B4-BE49-F238E27FC236}">
                <a16:creationId xmlns:a16="http://schemas.microsoft.com/office/drawing/2014/main" id="{1D850562-5A2E-A8AD-0108-6C294D81E3D5}"/>
              </a:ext>
            </a:extLst>
          </p:cNvPr>
          <p:cNvSpPr txBox="1"/>
          <p:nvPr/>
        </p:nvSpPr>
        <p:spPr>
          <a:xfrm>
            <a:off x="6638609" y="989115"/>
            <a:ext cx="1464783" cy="187231"/>
          </a:xfrm>
          <a:prstGeom prst="rect">
            <a:avLst/>
          </a:prstGeom>
        </p:spPr>
        <p:txBody>
          <a:bodyPr wrap="square" lIns="0" tIns="0" rIns="0" bIns="0" rtlCol="0" anchor="t">
            <a:spAutoFit/>
          </a:bodyPr>
          <a:lstStyle/>
          <a:p>
            <a:pPr marL="0" marR="0" lvl="0" indent="0" algn="l" defTabSz="457223" rtl="0" eaLnBrk="1" fontAlgn="auto" latinLnBrk="0" hangingPunct="1">
              <a:lnSpc>
                <a:spcPts val="1375"/>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100+ years</a:t>
            </a:r>
          </a:p>
        </p:txBody>
      </p:sp>
      <p:sp>
        <p:nvSpPr>
          <p:cNvPr id="1035" name="TextBox 62">
            <a:extLst>
              <a:ext uri="{FF2B5EF4-FFF2-40B4-BE49-F238E27FC236}">
                <a16:creationId xmlns:a16="http://schemas.microsoft.com/office/drawing/2014/main" id="{C0C97EBC-E756-684C-6372-FBD82497BC39}"/>
              </a:ext>
            </a:extLst>
          </p:cNvPr>
          <p:cNvSpPr txBox="1"/>
          <p:nvPr/>
        </p:nvSpPr>
        <p:spPr>
          <a:xfrm>
            <a:off x="6616385" y="1746617"/>
            <a:ext cx="343294" cy="187231"/>
          </a:xfrm>
          <a:prstGeom prst="rect">
            <a:avLst/>
          </a:prstGeom>
        </p:spPr>
        <p:txBody>
          <a:bodyPr wrap="square" lIns="0" tIns="0" rIns="0" bIns="0" rtlCol="0" anchor="t">
            <a:spAutoFit/>
          </a:bodyPr>
          <a:lstStyle/>
          <a:p>
            <a:pPr marL="0" marR="0" lvl="0" indent="0" algn="ctr" defTabSz="457223" rtl="0" eaLnBrk="1" fontAlgn="auto" latinLnBrk="0" hangingPunct="1">
              <a:lnSpc>
                <a:spcPts val="1377"/>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10</a:t>
            </a:r>
          </a:p>
        </p:txBody>
      </p:sp>
      <p:sp>
        <p:nvSpPr>
          <p:cNvPr id="1036" name="TextBox 63">
            <a:extLst>
              <a:ext uri="{FF2B5EF4-FFF2-40B4-BE49-F238E27FC236}">
                <a16:creationId xmlns:a16="http://schemas.microsoft.com/office/drawing/2014/main" id="{5B995DC1-FD25-13B6-7913-A7FC183DCFF2}"/>
              </a:ext>
            </a:extLst>
          </p:cNvPr>
          <p:cNvSpPr txBox="1"/>
          <p:nvPr/>
        </p:nvSpPr>
        <p:spPr>
          <a:xfrm>
            <a:off x="6638610" y="1227924"/>
            <a:ext cx="1933891" cy="206851"/>
          </a:xfrm>
          <a:prstGeom prst="rect">
            <a:avLst/>
          </a:prstGeom>
        </p:spPr>
        <p:txBody>
          <a:bodyPr wrap="square" lIns="0" tIns="0" rIns="0" bIns="0" rtlCol="0" anchor="t">
            <a:spAutoFit/>
          </a:bodyPr>
          <a:lstStyle/>
          <a:p>
            <a:pPr marL="0" marR="0" lvl="0" indent="0" algn="l" defTabSz="457223" rtl="0" eaLnBrk="1" fontAlgn="auto" latinLnBrk="0" hangingPunct="1">
              <a:lnSpc>
                <a:spcPts val="845"/>
              </a:lnSpc>
              <a:spcBef>
                <a:spcPts val="0"/>
              </a:spcBef>
              <a:spcAft>
                <a:spcPts val="0"/>
              </a:spcAft>
              <a:buClrTx/>
              <a:buSzTx/>
              <a:buFont typeface="Arial"/>
              <a:buNone/>
              <a:tabLst/>
              <a:defRPr/>
            </a:pPr>
            <a:r>
              <a:rPr kumimoji="0" lang="en-US" sz="9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of exchanges, commodity markets and risk management experience</a:t>
            </a:r>
          </a:p>
        </p:txBody>
      </p:sp>
      <p:sp>
        <p:nvSpPr>
          <p:cNvPr id="1037" name="TextBox 64">
            <a:extLst>
              <a:ext uri="{FF2B5EF4-FFF2-40B4-BE49-F238E27FC236}">
                <a16:creationId xmlns:a16="http://schemas.microsoft.com/office/drawing/2014/main" id="{E2785CBA-D8FE-C576-8EDD-EC934CC809C6}"/>
              </a:ext>
            </a:extLst>
          </p:cNvPr>
          <p:cNvSpPr txBox="1"/>
          <p:nvPr/>
        </p:nvSpPr>
        <p:spPr>
          <a:xfrm>
            <a:off x="6622866" y="1985491"/>
            <a:ext cx="2102035" cy="206851"/>
          </a:xfrm>
          <a:prstGeom prst="rect">
            <a:avLst/>
          </a:prstGeom>
        </p:spPr>
        <p:txBody>
          <a:bodyPr wrap="square" lIns="0" tIns="0" rIns="0" bIns="0" rtlCol="0" anchor="t">
            <a:spAutoFit/>
          </a:bodyPr>
          <a:lstStyle/>
          <a:p>
            <a:pPr marL="0" marR="0" lvl="0" indent="0" algn="l" defTabSz="457223" rtl="0" eaLnBrk="1" fontAlgn="auto" latinLnBrk="0" hangingPunct="1">
              <a:lnSpc>
                <a:spcPts val="845"/>
              </a:lnSpc>
              <a:spcBef>
                <a:spcPts val="0"/>
              </a:spcBef>
              <a:spcAft>
                <a:spcPts val="0"/>
              </a:spcAft>
              <a:buClrTx/>
              <a:buSzTx/>
              <a:buFont typeface="Arial"/>
              <a:buNone/>
              <a:tabLst/>
              <a:defRPr/>
            </a:pPr>
            <a:r>
              <a:rPr kumimoji="0" lang="en-US" sz="9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 of exchange and clearing platforms Abaxx executives helped launch </a:t>
            </a:r>
          </a:p>
        </p:txBody>
      </p:sp>
      <p:sp>
        <p:nvSpPr>
          <p:cNvPr id="1038" name="TextBox 65">
            <a:extLst>
              <a:ext uri="{FF2B5EF4-FFF2-40B4-BE49-F238E27FC236}">
                <a16:creationId xmlns:a16="http://schemas.microsoft.com/office/drawing/2014/main" id="{A81970E7-497D-3524-E64E-D14ED50D142C}"/>
              </a:ext>
            </a:extLst>
          </p:cNvPr>
          <p:cNvSpPr txBox="1"/>
          <p:nvPr/>
        </p:nvSpPr>
        <p:spPr>
          <a:xfrm>
            <a:off x="6622866" y="2650657"/>
            <a:ext cx="1466854" cy="187231"/>
          </a:xfrm>
          <a:prstGeom prst="rect">
            <a:avLst/>
          </a:prstGeom>
        </p:spPr>
        <p:txBody>
          <a:bodyPr wrap="square" lIns="0" tIns="0" rIns="0" bIns="0" rtlCol="0" anchor="t">
            <a:spAutoFit/>
          </a:bodyPr>
          <a:lstStyle/>
          <a:p>
            <a:pPr marL="0" marR="0" lvl="0" indent="0" algn="l" defTabSz="457223" rtl="0" eaLnBrk="1" fontAlgn="auto" latinLnBrk="0" hangingPunct="1">
              <a:lnSpc>
                <a:spcPts val="1377"/>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120+ years</a:t>
            </a:r>
          </a:p>
        </p:txBody>
      </p:sp>
      <p:sp>
        <p:nvSpPr>
          <p:cNvPr id="1039" name="TextBox 66">
            <a:extLst>
              <a:ext uri="{FF2B5EF4-FFF2-40B4-BE49-F238E27FC236}">
                <a16:creationId xmlns:a16="http://schemas.microsoft.com/office/drawing/2014/main" id="{9589A5E3-C431-793C-F620-A8221E43DBC6}"/>
              </a:ext>
            </a:extLst>
          </p:cNvPr>
          <p:cNvSpPr txBox="1"/>
          <p:nvPr/>
        </p:nvSpPr>
        <p:spPr>
          <a:xfrm>
            <a:off x="6622865" y="2877121"/>
            <a:ext cx="2047377" cy="106119"/>
          </a:xfrm>
          <a:prstGeom prst="rect">
            <a:avLst/>
          </a:prstGeom>
        </p:spPr>
        <p:txBody>
          <a:bodyPr lIns="0" tIns="0" rIns="0" bIns="0" rtlCol="0" anchor="t">
            <a:spAutoFit/>
          </a:bodyPr>
          <a:lstStyle/>
          <a:p>
            <a:pPr marL="0" marR="0" lvl="0" indent="0" algn="l" defTabSz="457223" rtl="0" eaLnBrk="1" fontAlgn="auto" latinLnBrk="0" hangingPunct="1">
              <a:lnSpc>
                <a:spcPts val="845"/>
              </a:lnSpc>
              <a:spcBef>
                <a:spcPts val="0"/>
              </a:spcBef>
              <a:spcAft>
                <a:spcPts val="0"/>
              </a:spcAft>
              <a:buClrTx/>
              <a:buSzTx/>
              <a:buFont typeface="Arial"/>
              <a:buNone/>
              <a:tabLst/>
              <a:defRPr/>
            </a:pPr>
            <a:r>
              <a:rPr kumimoji="0" lang="en-US" sz="9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combined leadership experience</a:t>
            </a:r>
          </a:p>
        </p:txBody>
      </p:sp>
      <p:sp>
        <p:nvSpPr>
          <p:cNvPr id="1040" name="TextBox 67">
            <a:extLst>
              <a:ext uri="{FF2B5EF4-FFF2-40B4-BE49-F238E27FC236}">
                <a16:creationId xmlns:a16="http://schemas.microsoft.com/office/drawing/2014/main" id="{7215CE62-4ED0-FCCB-2210-1A5220C5A381}"/>
              </a:ext>
            </a:extLst>
          </p:cNvPr>
          <p:cNvSpPr txBox="1"/>
          <p:nvPr/>
        </p:nvSpPr>
        <p:spPr>
          <a:xfrm>
            <a:off x="6540161" y="4591050"/>
            <a:ext cx="2047377" cy="103105"/>
          </a:xfrm>
          <a:prstGeom prst="rect">
            <a:avLst/>
          </a:prstGeom>
        </p:spPr>
        <p:txBody>
          <a:bodyPr lIns="0" tIns="0" rIns="0" bIns="0" rtlCol="0" anchor="t">
            <a:spAutoFit/>
          </a:bodyPr>
          <a:lstStyle/>
          <a:p>
            <a:pPr marL="0" marR="0" lvl="0" indent="0" algn="ctr" defTabSz="457223" rtl="0" eaLnBrk="1" fontAlgn="auto" latinLnBrk="0" hangingPunct="1">
              <a:lnSpc>
                <a:spcPts val="845"/>
              </a:lnSpc>
              <a:spcBef>
                <a:spcPts val="0"/>
              </a:spcBef>
              <a:spcAft>
                <a:spcPts val="0"/>
              </a:spcAft>
              <a:buClrTx/>
              <a:buSzTx/>
              <a:buFont typeface="Arial"/>
              <a:buNone/>
              <a:tabLst/>
              <a:defRPr/>
            </a:pPr>
            <a:r>
              <a:rPr kumimoji="0" lang="en-US" sz="900" b="0" i="1" u="none" strike="noStrike" kern="1200" cap="none" spc="0" normalizeH="0" baseline="0" noProof="0" dirty="0">
                <a:ln>
                  <a:noFill/>
                </a:ln>
                <a:solidFill>
                  <a:prstClr val="white">
                    <a:lumMod val="50000"/>
                  </a:prstClr>
                </a:solidFill>
                <a:effectLst/>
                <a:uLnTx/>
                <a:uFillTx/>
                <a:latin typeface="Lato" panose="020F0502020204030203" pitchFamily="34" charset="0"/>
                <a:ea typeface="Lato" panose="020F0502020204030203" pitchFamily="34" charset="0"/>
                <a:cs typeface="Lato" panose="020F0502020204030203" pitchFamily="34" charset="0"/>
                <a:sym typeface="Arial"/>
              </a:rPr>
              <a:t>Select prior management experience</a:t>
            </a:r>
          </a:p>
        </p:txBody>
      </p:sp>
      <p:sp>
        <p:nvSpPr>
          <p:cNvPr id="121" name="Freeform 5">
            <a:extLst>
              <a:ext uri="{FF2B5EF4-FFF2-40B4-BE49-F238E27FC236}">
                <a16:creationId xmlns:a16="http://schemas.microsoft.com/office/drawing/2014/main" id="{99B8995B-7B49-C2A9-8F37-8838B500BC81}"/>
              </a:ext>
            </a:extLst>
          </p:cNvPr>
          <p:cNvSpPr/>
          <p:nvPr/>
        </p:nvSpPr>
        <p:spPr>
          <a:xfrm>
            <a:off x="473952" y="780674"/>
            <a:ext cx="612648" cy="613708"/>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6"/>
            <a:stretch>
              <a:fillRect l="-279" r="-279"/>
            </a:stretch>
          </a:blipFill>
          <a:ln w="12700">
            <a:solidFill>
              <a:srgbClr val="A70101"/>
            </a:solidFill>
          </a:ln>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CA" sz="9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22" name="TextBox 53">
            <a:extLst>
              <a:ext uri="{FF2B5EF4-FFF2-40B4-BE49-F238E27FC236}">
                <a16:creationId xmlns:a16="http://schemas.microsoft.com/office/drawing/2014/main" id="{63D62692-84BB-A78D-1681-769C72F2AA6B}"/>
              </a:ext>
            </a:extLst>
          </p:cNvPr>
          <p:cNvSpPr txBox="1"/>
          <p:nvPr/>
        </p:nvSpPr>
        <p:spPr>
          <a:xfrm>
            <a:off x="1198987" y="982338"/>
            <a:ext cx="1093139" cy="319062"/>
          </a:xfrm>
          <a:prstGeom prst="rect">
            <a:avLst/>
          </a:prstGeom>
        </p:spPr>
        <p:txBody>
          <a:bodyPr wrap="square" lIns="0" tIns="0" rIns="0" bIns="0" rtlCol="0" anchor="t">
            <a:spAutoFit/>
          </a:bodyPr>
          <a:lstStyle/>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Nancy Seah</a:t>
            </a:r>
          </a:p>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Managing Director</a:t>
            </a:r>
          </a:p>
        </p:txBody>
      </p:sp>
      <p:sp>
        <p:nvSpPr>
          <p:cNvPr id="123" name="Freeform 8">
            <a:extLst>
              <a:ext uri="{FF2B5EF4-FFF2-40B4-BE49-F238E27FC236}">
                <a16:creationId xmlns:a16="http://schemas.microsoft.com/office/drawing/2014/main" id="{E09E5447-74FC-C6E5-9285-C850D328E880}"/>
              </a:ext>
            </a:extLst>
          </p:cNvPr>
          <p:cNvSpPr/>
          <p:nvPr/>
        </p:nvSpPr>
        <p:spPr>
          <a:xfrm>
            <a:off x="473952" y="1470061"/>
            <a:ext cx="612648" cy="613708"/>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7"/>
            <a:stretch>
              <a:fillRect l="223" r="223"/>
            </a:stretch>
          </a:blipFill>
          <a:ln w="12700">
            <a:solidFill>
              <a:srgbClr val="A70101"/>
            </a:solidFill>
          </a:ln>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CA" sz="9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24" name="TextBox 54">
            <a:extLst>
              <a:ext uri="{FF2B5EF4-FFF2-40B4-BE49-F238E27FC236}">
                <a16:creationId xmlns:a16="http://schemas.microsoft.com/office/drawing/2014/main" id="{74814139-BC0D-356D-65BE-4AF45F8310D7}"/>
              </a:ext>
            </a:extLst>
          </p:cNvPr>
          <p:cNvSpPr txBox="1"/>
          <p:nvPr/>
        </p:nvSpPr>
        <p:spPr>
          <a:xfrm>
            <a:off x="1198987" y="1636332"/>
            <a:ext cx="1042530" cy="319062"/>
          </a:xfrm>
          <a:prstGeom prst="rect">
            <a:avLst/>
          </a:prstGeom>
        </p:spPr>
        <p:txBody>
          <a:bodyPr wrap="square" lIns="0" tIns="0" rIns="0" bIns="0" rtlCol="0" anchor="t">
            <a:spAutoFit/>
          </a:bodyPr>
          <a:lstStyle/>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Dan McElduff</a:t>
            </a:r>
          </a:p>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President</a:t>
            </a:r>
          </a:p>
        </p:txBody>
      </p:sp>
      <p:sp>
        <p:nvSpPr>
          <p:cNvPr id="127" name="Freeform 14">
            <a:extLst>
              <a:ext uri="{FF2B5EF4-FFF2-40B4-BE49-F238E27FC236}">
                <a16:creationId xmlns:a16="http://schemas.microsoft.com/office/drawing/2014/main" id="{76A57D54-F4F6-CCA6-A719-EFC0010A4D33}"/>
              </a:ext>
            </a:extLst>
          </p:cNvPr>
          <p:cNvSpPr/>
          <p:nvPr/>
        </p:nvSpPr>
        <p:spPr>
          <a:xfrm>
            <a:off x="469746" y="2848835"/>
            <a:ext cx="612648" cy="613708"/>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8"/>
            <a:stretch>
              <a:fillRect l="223" t="-8538" r="223" b="-22858"/>
            </a:stretch>
          </a:blipFill>
          <a:ln w="12700">
            <a:solidFill>
              <a:srgbClr val="A70101"/>
            </a:solidFill>
          </a:ln>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CA" sz="9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024" name="TextBox 56">
            <a:extLst>
              <a:ext uri="{FF2B5EF4-FFF2-40B4-BE49-F238E27FC236}">
                <a16:creationId xmlns:a16="http://schemas.microsoft.com/office/drawing/2014/main" id="{87D3D7D1-2CE3-E7AC-9FB9-C49C0322578A}"/>
              </a:ext>
            </a:extLst>
          </p:cNvPr>
          <p:cNvSpPr txBox="1"/>
          <p:nvPr/>
        </p:nvSpPr>
        <p:spPr>
          <a:xfrm>
            <a:off x="1198987" y="2975903"/>
            <a:ext cx="1123984" cy="319062"/>
          </a:xfrm>
          <a:prstGeom prst="rect">
            <a:avLst/>
          </a:prstGeom>
        </p:spPr>
        <p:txBody>
          <a:bodyPr wrap="square" lIns="0" tIns="0" rIns="0" bIns="0" rtlCol="0" anchor="t">
            <a:spAutoFit/>
          </a:bodyPr>
          <a:lstStyle/>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Lawrence Foo</a:t>
            </a:r>
          </a:p>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General Counsel</a:t>
            </a:r>
          </a:p>
        </p:txBody>
      </p:sp>
      <p:sp>
        <p:nvSpPr>
          <p:cNvPr id="1025" name="Freeform 17">
            <a:extLst>
              <a:ext uri="{FF2B5EF4-FFF2-40B4-BE49-F238E27FC236}">
                <a16:creationId xmlns:a16="http://schemas.microsoft.com/office/drawing/2014/main" id="{68F61C12-4B22-6A9D-48CE-A90E1D01B580}"/>
              </a:ext>
            </a:extLst>
          </p:cNvPr>
          <p:cNvSpPr>
            <a:spLocks/>
          </p:cNvSpPr>
          <p:nvPr/>
        </p:nvSpPr>
        <p:spPr>
          <a:xfrm>
            <a:off x="2973497" y="780674"/>
            <a:ext cx="612648" cy="612648"/>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9"/>
            <a:stretch>
              <a:fillRect l="223" r="223"/>
            </a:stretch>
          </a:blipFill>
          <a:ln w="12700">
            <a:solidFill>
              <a:srgbClr val="A70101"/>
            </a:solidFill>
          </a:ln>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CA" sz="7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027" name="TextBox 57">
            <a:extLst>
              <a:ext uri="{FF2B5EF4-FFF2-40B4-BE49-F238E27FC236}">
                <a16:creationId xmlns:a16="http://schemas.microsoft.com/office/drawing/2014/main" id="{DB24010B-6302-611E-5B47-A1B06E905BB7}"/>
              </a:ext>
            </a:extLst>
          </p:cNvPr>
          <p:cNvSpPr txBox="1"/>
          <p:nvPr/>
        </p:nvSpPr>
        <p:spPr>
          <a:xfrm>
            <a:off x="3727421" y="982338"/>
            <a:ext cx="1886368" cy="320922"/>
          </a:xfrm>
          <a:prstGeom prst="rect">
            <a:avLst/>
          </a:prstGeom>
        </p:spPr>
        <p:txBody>
          <a:bodyPr wrap="square" lIns="0" tIns="0" rIns="0" bIns="0" rtlCol="0" anchor="t">
            <a:spAutoFit/>
          </a:bodyPr>
          <a:lstStyle/>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Joe Raia</a:t>
            </a:r>
          </a:p>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Chief Commercial Officer</a:t>
            </a:r>
          </a:p>
        </p:txBody>
      </p:sp>
      <p:sp>
        <p:nvSpPr>
          <p:cNvPr id="1028" name="Freeform 20">
            <a:extLst>
              <a:ext uri="{FF2B5EF4-FFF2-40B4-BE49-F238E27FC236}">
                <a16:creationId xmlns:a16="http://schemas.microsoft.com/office/drawing/2014/main" id="{B0451D36-1C9B-5D94-D128-34D443D3AD78}"/>
              </a:ext>
            </a:extLst>
          </p:cNvPr>
          <p:cNvSpPr>
            <a:spLocks/>
          </p:cNvSpPr>
          <p:nvPr/>
        </p:nvSpPr>
        <p:spPr>
          <a:xfrm>
            <a:off x="2973497" y="1470061"/>
            <a:ext cx="612648" cy="612648"/>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0"/>
            <a:stretch>
              <a:fillRect l="223" r="223"/>
            </a:stretch>
          </a:blipFill>
          <a:ln w="12700">
            <a:solidFill>
              <a:srgbClr val="A70101"/>
            </a:solidFill>
          </a:ln>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CA" sz="7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029" name="TextBox 58">
            <a:extLst>
              <a:ext uri="{FF2B5EF4-FFF2-40B4-BE49-F238E27FC236}">
                <a16:creationId xmlns:a16="http://schemas.microsoft.com/office/drawing/2014/main" id="{0264A75B-E070-0E7B-3DE8-E24D08B4ED86}"/>
              </a:ext>
            </a:extLst>
          </p:cNvPr>
          <p:cNvSpPr txBox="1"/>
          <p:nvPr/>
        </p:nvSpPr>
        <p:spPr>
          <a:xfrm>
            <a:off x="3727421" y="1636332"/>
            <a:ext cx="1951670" cy="320922"/>
          </a:xfrm>
          <a:prstGeom prst="rect">
            <a:avLst/>
          </a:prstGeom>
        </p:spPr>
        <p:txBody>
          <a:bodyPr wrap="square" lIns="0" tIns="0" rIns="0" bIns="0" rtlCol="0" anchor="t">
            <a:spAutoFit/>
          </a:bodyPr>
          <a:lstStyle/>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Shanmei Lim</a:t>
            </a:r>
          </a:p>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SVP Corporate Development</a:t>
            </a:r>
          </a:p>
        </p:txBody>
      </p:sp>
      <p:sp>
        <p:nvSpPr>
          <p:cNvPr id="1032" name="Freeform 26">
            <a:extLst>
              <a:ext uri="{FF2B5EF4-FFF2-40B4-BE49-F238E27FC236}">
                <a16:creationId xmlns:a16="http://schemas.microsoft.com/office/drawing/2014/main" id="{D4C8CBA5-B5C6-0BB0-6AF6-F68F9B868A6E}"/>
              </a:ext>
            </a:extLst>
          </p:cNvPr>
          <p:cNvSpPr/>
          <p:nvPr/>
        </p:nvSpPr>
        <p:spPr>
          <a:xfrm>
            <a:off x="469746" y="3538222"/>
            <a:ext cx="612648" cy="613708"/>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1"/>
            <a:stretch>
              <a:fillRect l="223" t="-504" r="223" b="-504"/>
            </a:stretch>
          </a:blipFill>
          <a:ln w="12700">
            <a:solidFill>
              <a:srgbClr val="A70101"/>
            </a:solidFill>
          </a:ln>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CA" sz="7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033" name="TextBox 60">
            <a:extLst>
              <a:ext uri="{FF2B5EF4-FFF2-40B4-BE49-F238E27FC236}">
                <a16:creationId xmlns:a16="http://schemas.microsoft.com/office/drawing/2014/main" id="{4EFE2506-D5CE-1083-ABA3-812C105EC48D}"/>
              </a:ext>
            </a:extLst>
          </p:cNvPr>
          <p:cNvSpPr txBox="1"/>
          <p:nvPr/>
        </p:nvSpPr>
        <p:spPr>
          <a:xfrm>
            <a:off x="1198987" y="3666424"/>
            <a:ext cx="1458471" cy="319062"/>
          </a:xfrm>
          <a:prstGeom prst="rect">
            <a:avLst/>
          </a:prstGeom>
        </p:spPr>
        <p:txBody>
          <a:bodyPr wrap="square" lIns="0" tIns="0" rIns="0" bIns="0" rtlCol="0" anchor="t">
            <a:spAutoFit/>
          </a:bodyPr>
          <a:lstStyle/>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Tan Tock </a:t>
            </a:r>
            <a:r>
              <a:rPr kumimoji="0" lang="en-US" sz="1200" b="1" i="0" u="none" strike="noStrike" kern="1200" cap="none" spc="0" normalizeH="0" baseline="0" noProof="0" dirty="0" err="1">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Siong</a:t>
            </a:r>
            <a:endPar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Chief Regulatory Officer</a:t>
            </a:r>
          </a:p>
        </p:txBody>
      </p:sp>
      <p:sp>
        <p:nvSpPr>
          <p:cNvPr id="1041" name="TextBox 60">
            <a:extLst>
              <a:ext uri="{FF2B5EF4-FFF2-40B4-BE49-F238E27FC236}">
                <a16:creationId xmlns:a16="http://schemas.microsoft.com/office/drawing/2014/main" id="{8912985D-AFE0-BD01-EBD9-08123ED8E907}"/>
              </a:ext>
            </a:extLst>
          </p:cNvPr>
          <p:cNvSpPr txBox="1"/>
          <p:nvPr/>
        </p:nvSpPr>
        <p:spPr>
          <a:xfrm>
            <a:off x="3727421" y="2965110"/>
            <a:ext cx="1249736" cy="319062"/>
          </a:xfrm>
          <a:prstGeom prst="rect">
            <a:avLst/>
          </a:prstGeom>
        </p:spPr>
        <p:txBody>
          <a:bodyPr lIns="0" tIns="0" rIns="0" bIns="0" rtlCol="0" anchor="t">
            <a:spAutoFit/>
          </a:bodyPr>
          <a:lstStyle/>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Sian </a:t>
            </a:r>
            <a:r>
              <a:rPr kumimoji="0" lang="en-US" sz="1200" b="1" i="0" u="none" strike="noStrike" kern="1200" cap="none" spc="0" normalizeH="0" baseline="0" noProof="0" dirty="0" err="1">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Hwee</a:t>
            </a: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 Ong </a:t>
            </a:r>
          </a:p>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Chief Risk Officer</a:t>
            </a:r>
          </a:p>
        </p:txBody>
      </p:sp>
      <p:pic>
        <p:nvPicPr>
          <p:cNvPr id="1042" name="Picture 1041">
            <a:extLst>
              <a:ext uri="{FF2B5EF4-FFF2-40B4-BE49-F238E27FC236}">
                <a16:creationId xmlns:a16="http://schemas.microsoft.com/office/drawing/2014/main" id="{482BB661-61EB-34BD-7DC2-B0A24F441195}"/>
              </a:ext>
            </a:extLst>
          </p:cNvPr>
          <p:cNvPicPr>
            <a:picLocks/>
          </p:cNvPicPr>
          <p:nvPr/>
        </p:nvPicPr>
        <p:blipFill>
          <a:blip r:embed="rId22">
            <a:extLst>
              <a:ext uri="{BEBA8EAE-BF5A-486C-A8C5-ECC9F3942E4B}">
                <a14:imgProps xmlns:a14="http://schemas.microsoft.com/office/drawing/2010/main">
                  <a14:imgLayer r:embed="rId23">
                    <a14:imgEffect>
                      <a14:saturation sat="0"/>
                    </a14:imgEffect>
                  </a14:imgLayer>
                </a14:imgProps>
              </a:ext>
            </a:extLst>
          </a:blip>
          <a:stretch>
            <a:fillRect/>
          </a:stretch>
        </p:blipFill>
        <p:spPr>
          <a:xfrm>
            <a:off x="2973497" y="2848835"/>
            <a:ext cx="612648" cy="612648"/>
          </a:xfrm>
          <a:prstGeom prst="ellipse">
            <a:avLst/>
          </a:prstGeom>
          <a:ln w="12700" cap="rnd">
            <a:solidFill>
              <a:srgbClr val="A7010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43" name="TextBox 56">
            <a:extLst>
              <a:ext uri="{FF2B5EF4-FFF2-40B4-BE49-F238E27FC236}">
                <a16:creationId xmlns:a16="http://schemas.microsoft.com/office/drawing/2014/main" id="{011E974A-82E2-4E43-51A1-EF774622822E}"/>
              </a:ext>
            </a:extLst>
          </p:cNvPr>
          <p:cNvSpPr txBox="1"/>
          <p:nvPr/>
        </p:nvSpPr>
        <p:spPr>
          <a:xfrm>
            <a:off x="1198987" y="2278272"/>
            <a:ext cx="1416886" cy="319062"/>
          </a:xfrm>
          <a:prstGeom prst="rect">
            <a:avLst/>
          </a:prstGeom>
        </p:spPr>
        <p:txBody>
          <a:bodyPr wrap="square" lIns="0" tIns="0" rIns="0" bIns="0" rtlCol="0" anchor="t">
            <a:spAutoFit/>
          </a:bodyPr>
          <a:lstStyle/>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Richard Fang </a:t>
            </a:r>
          </a:p>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Chief Technology Officer</a:t>
            </a:r>
          </a:p>
        </p:txBody>
      </p:sp>
      <p:pic>
        <p:nvPicPr>
          <p:cNvPr id="1044" name="Picture 1043" descr="A person in a suit and tie&#10;&#10;Description automatically generated">
            <a:extLst>
              <a:ext uri="{FF2B5EF4-FFF2-40B4-BE49-F238E27FC236}">
                <a16:creationId xmlns:a16="http://schemas.microsoft.com/office/drawing/2014/main" id="{5056E9D0-31C9-0444-F5B8-302404E9D0F2}"/>
              </a:ext>
            </a:extLst>
          </p:cNvPr>
          <p:cNvPicPr>
            <a:picLocks/>
          </p:cNvPicPr>
          <p:nvPr/>
        </p:nvPicPr>
        <p:blipFill rotWithShape="1">
          <a:blip r:embed="rId24">
            <a:extLst>
              <a:ext uri="{BEBA8EAE-BF5A-486C-A8C5-ECC9F3942E4B}">
                <a14:imgProps xmlns:a14="http://schemas.microsoft.com/office/drawing/2010/main">
                  <a14:imgLayer r:embed="rId25">
                    <a14:imgEffect>
                      <a14:sharpenSoften amount="25000"/>
                    </a14:imgEffect>
                    <a14:imgEffect>
                      <a14:colorTemperature colorTemp="7200"/>
                    </a14:imgEffect>
                    <a14:imgEffect>
                      <a14:saturation sat="0"/>
                    </a14:imgEffect>
                  </a14:imgLayer>
                </a14:imgProps>
              </a:ext>
            </a:extLst>
          </a:blip>
          <a:srcRect l="12065" t="6024" r="7315" b="15175"/>
          <a:stretch/>
        </p:blipFill>
        <p:spPr>
          <a:xfrm>
            <a:off x="473952" y="2159448"/>
            <a:ext cx="612648" cy="613708"/>
          </a:xfrm>
          <a:prstGeom prst="ellipse">
            <a:avLst/>
          </a:prstGeom>
          <a:ln w="12700" cap="rnd">
            <a:solidFill>
              <a:srgbClr val="A7010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59">
            <a:extLst>
              <a:ext uri="{FF2B5EF4-FFF2-40B4-BE49-F238E27FC236}">
                <a16:creationId xmlns:a16="http://schemas.microsoft.com/office/drawing/2014/main" id="{4F11108A-5CAF-9C1E-D49A-ABD7B0BD3E8B}"/>
              </a:ext>
            </a:extLst>
          </p:cNvPr>
          <p:cNvSpPr txBox="1"/>
          <p:nvPr/>
        </p:nvSpPr>
        <p:spPr>
          <a:xfrm>
            <a:off x="3727421" y="2278272"/>
            <a:ext cx="1410901" cy="319062"/>
          </a:xfrm>
          <a:prstGeom prst="rect">
            <a:avLst/>
          </a:prstGeom>
        </p:spPr>
        <p:txBody>
          <a:bodyPr wrap="square" lIns="0" tIns="0" rIns="0" bIns="0" rtlCol="0" anchor="t">
            <a:spAutoFit/>
          </a:bodyPr>
          <a:lstStyle/>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David Greely</a:t>
            </a:r>
          </a:p>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Chief Economist</a:t>
            </a:r>
          </a:p>
        </p:txBody>
      </p:sp>
      <p:sp>
        <p:nvSpPr>
          <p:cNvPr id="10" name="Freeform 12">
            <a:extLst>
              <a:ext uri="{FF2B5EF4-FFF2-40B4-BE49-F238E27FC236}">
                <a16:creationId xmlns:a16="http://schemas.microsoft.com/office/drawing/2014/main" id="{E2AF4E64-9990-59A7-5FB1-FC834709B0AA}"/>
              </a:ext>
            </a:extLst>
          </p:cNvPr>
          <p:cNvSpPr>
            <a:spLocks/>
          </p:cNvSpPr>
          <p:nvPr/>
        </p:nvSpPr>
        <p:spPr>
          <a:xfrm>
            <a:off x="2973497" y="2159448"/>
            <a:ext cx="612648" cy="612648"/>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6"/>
            <a:stretch>
              <a:fillRect l="223" r="223"/>
            </a:stretch>
          </a:blipFill>
          <a:ln w="12700">
            <a:solidFill>
              <a:srgbClr val="822424"/>
            </a:solidFill>
          </a:ln>
        </p:spPr>
        <p:txBody>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4" name="Freeform 11">
            <a:extLst>
              <a:ext uri="{FF2B5EF4-FFF2-40B4-BE49-F238E27FC236}">
                <a16:creationId xmlns:a16="http://schemas.microsoft.com/office/drawing/2014/main" id="{C926399F-F327-9C0A-2AC9-92869B8C53C8}"/>
              </a:ext>
            </a:extLst>
          </p:cNvPr>
          <p:cNvSpPr>
            <a:spLocks/>
          </p:cNvSpPr>
          <p:nvPr/>
        </p:nvSpPr>
        <p:spPr>
          <a:xfrm>
            <a:off x="2973497" y="3538222"/>
            <a:ext cx="612648" cy="612648"/>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7"/>
            <a:stretch>
              <a:fillRect l="223" t="-1926" r="223" b="-1926"/>
            </a:stretch>
          </a:blipFill>
          <a:ln w="12700">
            <a:solidFill>
              <a:srgbClr val="A70101"/>
            </a:solidFill>
          </a:ln>
        </p:spPr>
        <p:txBody>
          <a:body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lang="en-CA" sz="1100" b="0" i="0" u="none" strike="noStrike" kern="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5" name="TextBox 55">
            <a:extLst>
              <a:ext uri="{FF2B5EF4-FFF2-40B4-BE49-F238E27FC236}">
                <a16:creationId xmlns:a16="http://schemas.microsoft.com/office/drawing/2014/main" id="{07FFC143-CDA1-AA8C-A8D4-DB9697ECCFA4}"/>
              </a:ext>
            </a:extLst>
          </p:cNvPr>
          <p:cNvSpPr txBox="1"/>
          <p:nvPr/>
        </p:nvSpPr>
        <p:spPr>
          <a:xfrm>
            <a:off x="3727421" y="3666424"/>
            <a:ext cx="1886368" cy="320922"/>
          </a:xfrm>
          <a:prstGeom prst="rect">
            <a:avLst/>
          </a:prstGeom>
        </p:spPr>
        <p:txBody>
          <a:bodyPr wrap="square" lIns="0" tIns="0" rIns="0" bIns="0" rtlCol="0" anchor="t">
            <a:spAutoFit/>
          </a:bodyPr>
          <a:lstStyle/>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Altay </a:t>
            </a:r>
            <a:r>
              <a:rPr kumimoji="0" lang="en-US" sz="1200" b="1" i="0" u="none" strike="noStrike" kern="1200" cap="none" spc="0" normalizeH="0" baseline="0" noProof="0" dirty="0" err="1">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Poyraz</a:t>
            </a:r>
            <a:endPar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Chief of Market Operations</a:t>
            </a:r>
          </a:p>
        </p:txBody>
      </p:sp>
      <p:sp>
        <p:nvSpPr>
          <p:cNvPr id="9" name="TextBox 60">
            <a:extLst>
              <a:ext uri="{FF2B5EF4-FFF2-40B4-BE49-F238E27FC236}">
                <a16:creationId xmlns:a16="http://schemas.microsoft.com/office/drawing/2014/main" id="{A6A52758-1FB4-0BB0-129D-49E80B2EA5EB}"/>
              </a:ext>
            </a:extLst>
          </p:cNvPr>
          <p:cNvSpPr txBox="1"/>
          <p:nvPr/>
        </p:nvSpPr>
        <p:spPr>
          <a:xfrm>
            <a:off x="1198987" y="4382822"/>
            <a:ext cx="1458471" cy="320922"/>
          </a:xfrm>
          <a:prstGeom prst="rect">
            <a:avLst/>
          </a:prstGeom>
        </p:spPr>
        <p:txBody>
          <a:bodyPr wrap="square" lIns="0" tIns="0" rIns="0" bIns="0" rtlCol="0" anchor="t">
            <a:spAutoFit/>
          </a:bodyPr>
          <a:lstStyle/>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Sacha </a:t>
            </a:r>
            <a:r>
              <a:rPr kumimoji="0" lang="en-US" sz="1200" b="1" i="0" u="none" strike="noStrike" kern="1200" cap="none" spc="0" normalizeH="0" baseline="0" noProof="0" dirty="0" err="1">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Lifschitz</a:t>
            </a:r>
            <a:endPar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23" rtl="0" eaLnBrk="1" fontAlgn="auto" latinLnBrk="0" hangingPunct="1">
              <a:lnSpc>
                <a:spcPts val="1271"/>
              </a:lnSpc>
              <a:spcBef>
                <a:spcPts val="0"/>
              </a:spcBef>
              <a:spcAft>
                <a:spcPts val="0"/>
              </a:spcAft>
              <a:buClrTx/>
              <a:buSzTx/>
              <a:buFont typeface="Arial"/>
              <a:buNone/>
              <a:tabLst/>
              <a:defRPr/>
            </a:pPr>
            <a:r>
              <a:rPr lang="en-US" sz="1000" kern="1200" dirty="0">
                <a:latin typeface="Lato" panose="020F0502020204030203" pitchFamily="34" charset="0"/>
                <a:ea typeface="Lato" panose="020F0502020204030203" pitchFamily="34" charset="0"/>
                <a:cs typeface="Lato" panose="020F0502020204030203" pitchFamily="34" charset="0"/>
              </a:rPr>
              <a:t>Head of Battery Materials</a:t>
            </a:r>
            <a:endParaRPr kumimoji="0" lang="en-US" sz="1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sp>
        <p:nvSpPr>
          <p:cNvPr id="12" name="TextBox 55">
            <a:extLst>
              <a:ext uri="{FF2B5EF4-FFF2-40B4-BE49-F238E27FC236}">
                <a16:creationId xmlns:a16="http://schemas.microsoft.com/office/drawing/2014/main" id="{EAF04EA8-2419-563C-27D1-71F67116A2AA}"/>
              </a:ext>
            </a:extLst>
          </p:cNvPr>
          <p:cNvSpPr txBox="1"/>
          <p:nvPr/>
        </p:nvSpPr>
        <p:spPr>
          <a:xfrm>
            <a:off x="3727420" y="4382822"/>
            <a:ext cx="1886369" cy="320922"/>
          </a:xfrm>
          <a:prstGeom prst="rect">
            <a:avLst/>
          </a:prstGeom>
        </p:spPr>
        <p:txBody>
          <a:bodyPr wrap="square" lIns="0" tIns="0" rIns="0" bIns="0" rtlCol="0" anchor="t">
            <a:spAutoFit/>
          </a:bodyPr>
          <a:lstStyle/>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200" b="1" i="0" u="none" strike="noStrike" kern="1200" cap="none" spc="0" normalizeH="0" baseline="0" noProof="0" dirty="0">
                <a:ln>
                  <a:noFill/>
                </a:ln>
                <a:solidFill>
                  <a:srgbClr val="A70101"/>
                </a:solidFill>
                <a:effectLst/>
                <a:uLnTx/>
                <a:uFillTx/>
                <a:latin typeface="Lato" panose="020F0502020204030203" pitchFamily="34" charset="0"/>
                <a:ea typeface="Lato" panose="020F0502020204030203" pitchFamily="34" charset="0"/>
                <a:cs typeface="Lato" panose="020F0502020204030203" pitchFamily="34" charset="0"/>
                <a:sym typeface="Arial"/>
              </a:rPr>
              <a:t>Alasdair Were</a:t>
            </a:r>
          </a:p>
          <a:p>
            <a:pPr marL="0" marR="0" lvl="0" indent="0" algn="l" defTabSz="457223" rtl="0" eaLnBrk="1" fontAlgn="auto" latinLnBrk="0" hangingPunct="1">
              <a:lnSpc>
                <a:spcPts val="1271"/>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a:rPr>
              <a:t>Head of Environmental Markets</a:t>
            </a:r>
          </a:p>
        </p:txBody>
      </p:sp>
      <p:pic>
        <p:nvPicPr>
          <p:cNvPr id="1026" name="Picture 2" descr="Alasdair Were (@W_Alasdair) / X">
            <a:extLst>
              <a:ext uri="{FF2B5EF4-FFF2-40B4-BE49-F238E27FC236}">
                <a16:creationId xmlns:a16="http://schemas.microsoft.com/office/drawing/2014/main" id="{E96085EF-8BF7-AF57-2482-3B872D1FED9E}"/>
              </a:ext>
            </a:extLst>
          </p:cNvPr>
          <p:cNvPicPr>
            <a:picLocks noChangeArrowheads="1"/>
          </p:cNvPicPr>
          <p:nvPr/>
        </p:nvPicPr>
        <p:blipFill rotWithShape="1">
          <a:blip r:embed="rId28">
            <a:extLst>
              <a:ext uri="{BEBA8EAE-BF5A-486C-A8C5-ECC9F3942E4B}">
                <a14:imgProps xmlns:a14="http://schemas.microsoft.com/office/drawing/2010/main">
                  <a14:imgLayer r:embed="rId29">
                    <a14:imgEffect>
                      <a14:saturation sat="0"/>
                    </a14:imgEffect>
                  </a14:imgLayer>
                </a14:imgProps>
              </a:ext>
              <a:ext uri="{28A0092B-C50C-407E-A947-70E740481C1C}">
                <a14:useLocalDpi xmlns:a14="http://schemas.microsoft.com/office/drawing/2010/main" val="0"/>
              </a:ext>
            </a:extLst>
          </a:blip>
          <a:srcRect l="11176" t="14050" r="11540" b="8666"/>
          <a:stretch/>
        </p:blipFill>
        <p:spPr bwMode="auto">
          <a:xfrm>
            <a:off x="2973497" y="4227609"/>
            <a:ext cx="612648" cy="612648"/>
          </a:xfrm>
          <a:prstGeom prst="ellipse">
            <a:avLst/>
          </a:prstGeom>
          <a:blipFill>
            <a:blip r:embed="rId27"/>
            <a:stretch>
              <a:fillRect l="223" t="-1926" r="223" b="-1926"/>
            </a:stretch>
          </a:blipFill>
          <a:ln w="12700">
            <a:solidFill>
              <a:srgbClr val="A70101"/>
            </a:solidFill>
          </a:ln>
        </p:spPr>
      </p:pic>
      <p:pic>
        <p:nvPicPr>
          <p:cNvPr id="6" name="Picture 5">
            <a:extLst>
              <a:ext uri="{FF2B5EF4-FFF2-40B4-BE49-F238E27FC236}">
                <a16:creationId xmlns:a16="http://schemas.microsoft.com/office/drawing/2014/main" id="{96ED8D3F-0DB0-468C-4098-E7D7A6A15553}"/>
              </a:ext>
            </a:extLst>
          </p:cNvPr>
          <p:cNvPicPr>
            <a:picLocks noChangeAspect="1"/>
          </p:cNvPicPr>
          <p:nvPr/>
        </p:nvPicPr>
        <p:blipFill>
          <a:blip r:embed="rId30">
            <a:extLst>
              <a:ext uri="{BEBA8EAE-BF5A-486C-A8C5-ECC9F3942E4B}">
                <a14:imgProps xmlns:a14="http://schemas.microsoft.com/office/drawing/2010/main">
                  <a14:imgLayer r:embed="rId31">
                    <a14:imgEffect>
                      <a14:saturation sat="0"/>
                    </a14:imgEffect>
                  </a14:imgLayer>
                </a14:imgProps>
              </a:ext>
            </a:extLst>
          </a:blip>
          <a:stretch>
            <a:fillRect/>
          </a:stretch>
        </p:blipFill>
        <p:spPr>
          <a:xfrm>
            <a:off x="469746" y="4227609"/>
            <a:ext cx="612648" cy="612648"/>
          </a:xfrm>
          <a:prstGeom prst="ellipse">
            <a:avLst/>
          </a:prstGeom>
          <a:blipFill>
            <a:blip r:embed="rId27"/>
            <a:stretch>
              <a:fillRect l="223" t="-1926" r="223" b="-1926"/>
            </a:stretch>
          </a:blipFill>
          <a:ln w="12700">
            <a:solidFill>
              <a:srgbClr val="A70101"/>
            </a:solidFill>
          </a:ln>
        </p:spPr>
      </p:pic>
    </p:spTree>
    <p:extLst>
      <p:ext uri="{BB962C8B-B14F-4D97-AF65-F5344CB8AC3E}">
        <p14:creationId xmlns:p14="http://schemas.microsoft.com/office/powerpoint/2010/main" val="668191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245" name="Google Shape;61;p14">
            <a:extLst>
              <a:ext uri="{FF2B5EF4-FFF2-40B4-BE49-F238E27FC236}">
                <a16:creationId xmlns:a16="http://schemas.microsoft.com/office/drawing/2014/main" id="{0A24C3FA-0E1C-AB6C-EFFD-E1A4E2EEB1A5}"/>
              </a:ext>
            </a:extLst>
          </p:cNvPr>
          <p:cNvPicPr preferRelativeResize="0"/>
          <p:nvPr/>
        </p:nvPicPr>
        <p:blipFill rotWithShape="1">
          <a:blip r:embed="rId3">
            <a:alphaModFix/>
          </a:blip>
          <a:srcRect t="219" b="209"/>
          <a:stretch/>
        </p:blipFill>
        <p:spPr>
          <a:xfrm>
            <a:off x="8450116" y="4860560"/>
            <a:ext cx="535726" cy="150485"/>
          </a:xfrm>
          <a:prstGeom prst="rect">
            <a:avLst/>
          </a:prstGeom>
          <a:noFill/>
          <a:ln>
            <a:noFill/>
          </a:ln>
        </p:spPr>
      </p:pic>
      <p:cxnSp>
        <p:nvCxnSpPr>
          <p:cNvPr id="246" name="Straight Connector 245">
            <a:extLst>
              <a:ext uri="{FF2B5EF4-FFF2-40B4-BE49-F238E27FC236}">
                <a16:creationId xmlns:a16="http://schemas.microsoft.com/office/drawing/2014/main" id="{9A0BD169-D245-FAA9-DBF7-199886B5F369}"/>
              </a:ext>
            </a:extLst>
          </p:cNvPr>
          <p:cNvCxnSpPr/>
          <p:nvPr/>
        </p:nvCxnSpPr>
        <p:spPr>
          <a:xfrm>
            <a:off x="335560" y="1655004"/>
            <a:ext cx="0" cy="1652274"/>
          </a:xfrm>
          <a:prstGeom prst="line">
            <a:avLst/>
          </a:prstGeom>
          <a:ln w="38100">
            <a:solidFill>
              <a:srgbClr val="A70101"/>
            </a:solidFill>
          </a:ln>
        </p:spPr>
        <p:style>
          <a:lnRef idx="1">
            <a:schemeClr val="accent1"/>
          </a:lnRef>
          <a:fillRef idx="0">
            <a:schemeClr val="accent1"/>
          </a:fillRef>
          <a:effectRef idx="0">
            <a:schemeClr val="accent1"/>
          </a:effectRef>
          <a:fontRef idx="minor">
            <a:schemeClr val="tx1"/>
          </a:fontRef>
        </p:style>
      </p:cxnSp>
      <p:sp>
        <p:nvSpPr>
          <p:cNvPr id="2" name="Google Shape;148;p22">
            <a:extLst>
              <a:ext uri="{FF2B5EF4-FFF2-40B4-BE49-F238E27FC236}">
                <a16:creationId xmlns:a16="http://schemas.microsoft.com/office/drawing/2014/main" id="{305E0ACE-00F2-28EE-33E4-42DE676A58B7}"/>
              </a:ext>
            </a:extLst>
          </p:cNvPr>
          <p:cNvSpPr txBox="1"/>
          <p:nvPr/>
        </p:nvSpPr>
        <p:spPr>
          <a:xfrm>
            <a:off x="459538" y="2013591"/>
            <a:ext cx="6505800" cy="9351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600"/>
              </a:spcBef>
              <a:spcAft>
                <a:spcPts val="0"/>
              </a:spcAft>
              <a:buNone/>
            </a:pPr>
            <a:r>
              <a:rPr lang="en-US" sz="2800" dirty="0">
                <a:solidFill>
                  <a:schemeClr val="bg2"/>
                </a:solidFill>
                <a:latin typeface="Lato" panose="020F0502020204030203" pitchFamily="34" charset="0"/>
                <a:ea typeface="Lato" panose="020F0502020204030203" pitchFamily="34" charset="0"/>
                <a:cs typeface="Lato" panose="020F0502020204030203" pitchFamily="34" charset="0"/>
                <a:sym typeface="Lato"/>
              </a:rPr>
              <a:t>Product Overview and Deep Dive</a:t>
            </a:r>
          </a:p>
        </p:txBody>
      </p:sp>
    </p:spTree>
    <p:extLst>
      <p:ext uri="{BB962C8B-B14F-4D97-AF65-F5344CB8AC3E}">
        <p14:creationId xmlns:p14="http://schemas.microsoft.com/office/powerpoint/2010/main" val="2732080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A5DF-71FD-4812-BDD9-FCF3E910FE57}"/>
              </a:ext>
            </a:extLst>
          </p:cNvPr>
          <p:cNvSpPr>
            <a:spLocks noGrp="1"/>
          </p:cNvSpPr>
          <p:nvPr>
            <p:ph type="title"/>
          </p:nvPr>
        </p:nvSpPr>
        <p:spPr>
          <a:xfrm>
            <a:off x="381387" y="247643"/>
            <a:ext cx="3972439" cy="295282"/>
          </a:xfrm>
        </p:spPr>
        <p:txBody>
          <a:bodyPr/>
          <a:lstStyle/>
          <a:p>
            <a:r>
              <a:rPr lang="en-US" sz="1800" dirty="0">
                <a:latin typeface="Lato" panose="020F0502020204030203" pitchFamily="34" charset="0"/>
                <a:ea typeface="Lato" panose="020F0502020204030203" pitchFamily="34" charset="0"/>
                <a:cs typeface="Lato" panose="020F0502020204030203" pitchFamily="34" charset="0"/>
              </a:rPr>
              <a:t>Abaxx Market Solutions</a:t>
            </a:r>
            <a:endParaRPr lang="en-CA" sz="1800" dirty="0">
              <a:latin typeface="Lato" panose="020F0502020204030203" pitchFamily="34" charset="0"/>
              <a:ea typeface="Lato" panose="020F0502020204030203" pitchFamily="34" charset="0"/>
              <a:cs typeface="Lato" panose="020F0502020204030203" pitchFamily="34" charset="0"/>
            </a:endParaRPr>
          </a:p>
        </p:txBody>
      </p:sp>
      <p:sp>
        <p:nvSpPr>
          <p:cNvPr id="4" name="Google Shape;905;p34">
            <a:extLst>
              <a:ext uri="{FF2B5EF4-FFF2-40B4-BE49-F238E27FC236}">
                <a16:creationId xmlns:a16="http://schemas.microsoft.com/office/drawing/2014/main" id="{DC7CFDE0-98C5-4FB7-9857-7C9FB8015058}"/>
              </a:ext>
            </a:extLst>
          </p:cNvPr>
          <p:cNvSpPr txBox="1"/>
          <p:nvPr/>
        </p:nvSpPr>
        <p:spPr>
          <a:xfrm>
            <a:off x="393336" y="709613"/>
            <a:ext cx="8385013" cy="334707"/>
          </a:xfrm>
          <a:prstGeom prst="rect">
            <a:avLst/>
          </a:prstGeom>
          <a:noFill/>
          <a:ln>
            <a:noFill/>
          </a:ln>
        </p:spPr>
        <p:txBody>
          <a:bodyPr spcFirstLastPara="1" wrap="square" lIns="0" tIns="0" rIns="0" bIns="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050" b="0" i="0" u="none" strike="noStrike" kern="0" cap="none" spc="0" normalizeH="0" baseline="0" noProof="0" dirty="0">
                <a:ln>
                  <a:noFill/>
                </a:ln>
                <a:solidFill>
                  <a:srgbClr val="050A19"/>
                </a:solidFill>
                <a:effectLst/>
                <a:uLnTx/>
                <a:uFillTx/>
                <a:latin typeface="Lato" panose="020F0502020204030203" pitchFamily="34" charset="0"/>
                <a:ea typeface="Lato" panose="020F0502020204030203" pitchFamily="34" charset="0"/>
                <a:cs typeface="Lato" panose="020F0502020204030203" pitchFamily="34" charset="0"/>
                <a:sym typeface="Open Sans Light"/>
              </a:rPr>
              <a:t>Abaxx provides a fully-regulated Exchange and Clearinghouse for clients who need access to commodity markets in an integrated, compliant and efficient manner by leveraging the following capabilities: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50A19"/>
              </a:solidFill>
              <a:effectLst/>
              <a:uLnTx/>
              <a:uFillTx/>
              <a:latin typeface="Lato" panose="020F0502020204030203" pitchFamily="34" charset="0"/>
              <a:ea typeface="Lato" panose="020F0502020204030203" pitchFamily="34" charset="0"/>
              <a:cs typeface="Lato" panose="020F0502020204030203" pitchFamily="34" charset="0"/>
              <a:sym typeface="Open Sans Light"/>
            </a:endParaRPr>
          </a:p>
        </p:txBody>
      </p:sp>
      <p:graphicFrame>
        <p:nvGraphicFramePr>
          <p:cNvPr id="85" name="Table 2">
            <a:extLst>
              <a:ext uri="{FF2B5EF4-FFF2-40B4-BE49-F238E27FC236}">
                <a16:creationId xmlns:a16="http://schemas.microsoft.com/office/drawing/2014/main" id="{2387D746-4283-4BF4-B920-3BA77A600534}"/>
              </a:ext>
            </a:extLst>
          </p:cNvPr>
          <p:cNvGraphicFramePr>
            <a:graphicFrameLocks noGrp="1"/>
          </p:cNvGraphicFramePr>
          <p:nvPr>
            <p:extLst>
              <p:ext uri="{D42A27DB-BD31-4B8C-83A1-F6EECF244321}">
                <p14:modId xmlns:p14="http://schemas.microsoft.com/office/powerpoint/2010/main" val="1579271719"/>
              </p:ext>
            </p:extLst>
          </p:nvPr>
        </p:nvGraphicFramePr>
        <p:xfrm>
          <a:off x="1174486" y="1310310"/>
          <a:ext cx="1680345" cy="1417651"/>
        </p:xfrm>
        <a:graphic>
          <a:graphicData uri="http://schemas.openxmlformats.org/drawingml/2006/table">
            <a:tbl>
              <a:tblPr firstRow="1" bandRow="1">
                <a:tableStyleId>{793D81CF-94F2-401A-BA57-92F5A7B2D0C5}</a:tableStyleId>
              </a:tblPr>
              <a:tblGrid>
                <a:gridCol w="1680345">
                  <a:extLst>
                    <a:ext uri="{9D8B030D-6E8A-4147-A177-3AD203B41FA5}">
                      <a16:colId xmlns:a16="http://schemas.microsoft.com/office/drawing/2014/main" val="1116620484"/>
                    </a:ext>
                  </a:extLst>
                </a:gridCol>
              </a:tblGrid>
              <a:tr h="314050">
                <a:tc>
                  <a:txBody>
                    <a:bodyPr/>
                    <a:lstStyle/>
                    <a:p>
                      <a:pPr marL="174625" indent="0"/>
                      <a:r>
                        <a:rPr lang="en-US" sz="1100" dirty="0">
                          <a:solidFill>
                            <a:srgbClr val="A70101"/>
                          </a:solidFill>
                          <a:latin typeface="Lato" panose="020F0502020204030203" pitchFamily="34" charset="0"/>
                          <a:ea typeface="Lato" panose="020F0502020204030203" pitchFamily="34" charset="0"/>
                          <a:cs typeface="Lato" panose="020F0502020204030203" pitchFamily="34" charset="0"/>
                        </a:rPr>
                        <a:t>Futures &amp; Options</a:t>
                      </a:r>
                      <a:endParaRPr lang="en-CA" sz="1100" dirty="0">
                        <a:solidFill>
                          <a:srgbClr val="A70101"/>
                        </a:solidFill>
                        <a:latin typeface="Lato" panose="020F0502020204030203" pitchFamily="34" charset="0"/>
                        <a:ea typeface="Lato" panose="020F0502020204030203" pitchFamily="34" charset="0"/>
                        <a:cs typeface="Lato" panose="020F0502020204030203" pitchFamily="34" charset="0"/>
                      </a:endParaRPr>
                    </a:p>
                  </a:txBody>
                  <a:tcPr anchor="ct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6350" cap="flat" cmpd="sng" algn="ctr">
                      <a:solidFill>
                        <a:srgbClr val="A7010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1255724218"/>
                  </a:ext>
                </a:extLst>
              </a:tr>
              <a:tr h="1103601">
                <a:tc>
                  <a:txBody>
                    <a:bodyPr/>
                    <a:lstStyle/>
                    <a:p>
                      <a:pPr marL="171450" indent="-171450">
                        <a:spcAft>
                          <a:spcPts val="600"/>
                        </a:spcAft>
                        <a:buFont typeface="Wingdings" panose="05000000000000000000" pitchFamily="2" charset="2"/>
                        <a:buChar char="Ø"/>
                      </a:pPr>
                      <a:r>
                        <a:rPr lang="en-US" sz="1000" b="0" strike="noStrike" dirty="0">
                          <a:solidFill>
                            <a:schemeClr val="bg2"/>
                          </a:solidFill>
                          <a:latin typeface="Lato" panose="020F0502020204030203" pitchFamily="34" charset="0"/>
                          <a:ea typeface="Lato" panose="020F0502020204030203" pitchFamily="34" charset="0"/>
                          <a:cs typeface="Lato" panose="020F0502020204030203" pitchFamily="34" charset="0"/>
                        </a:rPr>
                        <a:t>Trading platform for cleared derivatives </a:t>
                      </a:r>
                      <a:r>
                        <a:rPr lang="en-US" sz="1000" b="0" dirty="0">
                          <a:solidFill>
                            <a:schemeClr val="bg2"/>
                          </a:solidFill>
                          <a:latin typeface="Lato" panose="020F0502020204030203" pitchFamily="34" charset="0"/>
                          <a:ea typeface="Lato" panose="020F0502020204030203" pitchFamily="34" charset="0"/>
                          <a:cs typeface="Lato" panose="020F0502020204030203" pitchFamily="34" charset="0"/>
                        </a:rPr>
                        <a:t>contracts across the commodity spectrum</a:t>
                      </a:r>
                    </a:p>
                    <a:p>
                      <a:pPr marL="403225" lvl="2" indent="-174625">
                        <a:buFont typeface="Courier New" panose="02070309020205020404" pitchFamily="49" charset="0"/>
                        <a:buChar char="o"/>
                      </a:pPr>
                      <a:r>
                        <a:rPr lang="en-US" sz="1000" b="0" dirty="0">
                          <a:solidFill>
                            <a:schemeClr val="bg2"/>
                          </a:solidFill>
                          <a:latin typeface="Lato" panose="020F0502020204030203" pitchFamily="34" charset="0"/>
                          <a:ea typeface="Lato" panose="020F0502020204030203" pitchFamily="34" charset="0"/>
                          <a:cs typeface="Lato" panose="020F0502020204030203" pitchFamily="34" charset="0"/>
                        </a:rPr>
                        <a:t>Block / EFRP</a:t>
                      </a:r>
                    </a:p>
                    <a:p>
                      <a:pPr marL="403225" lvl="2" indent="-174625">
                        <a:buFont typeface="Courier New" panose="02070309020205020404" pitchFamily="49" charset="0"/>
                        <a:buChar char="o"/>
                      </a:pPr>
                      <a:r>
                        <a:rPr lang="en-US" sz="1000" b="0" dirty="0">
                          <a:solidFill>
                            <a:schemeClr val="bg2"/>
                          </a:solidFill>
                          <a:latin typeface="Lato" panose="020F0502020204030203" pitchFamily="34" charset="0"/>
                          <a:ea typeface="Lato" panose="020F0502020204030203" pitchFamily="34" charset="0"/>
                          <a:cs typeface="Lato" panose="020F0502020204030203" pitchFamily="34" charset="0"/>
                        </a:rPr>
                        <a:t>CLOB</a:t>
                      </a:r>
                    </a:p>
                  </a:txBody>
                  <a:tcP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70101"/>
                      </a:solid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3487628295"/>
                  </a:ext>
                </a:extLst>
              </a:tr>
            </a:tbl>
          </a:graphicData>
        </a:graphic>
      </p:graphicFrame>
      <p:graphicFrame>
        <p:nvGraphicFramePr>
          <p:cNvPr id="87" name="Table 2">
            <a:extLst>
              <a:ext uri="{FF2B5EF4-FFF2-40B4-BE49-F238E27FC236}">
                <a16:creationId xmlns:a16="http://schemas.microsoft.com/office/drawing/2014/main" id="{E9270B9B-CB15-4420-8763-1B75A8706DF9}"/>
              </a:ext>
            </a:extLst>
          </p:cNvPr>
          <p:cNvGraphicFramePr>
            <a:graphicFrameLocks noGrp="1"/>
          </p:cNvGraphicFramePr>
          <p:nvPr>
            <p:extLst>
              <p:ext uri="{D42A27DB-BD31-4B8C-83A1-F6EECF244321}">
                <p14:modId xmlns:p14="http://schemas.microsoft.com/office/powerpoint/2010/main" val="2991235072"/>
              </p:ext>
            </p:extLst>
          </p:nvPr>
        </p:nvGraphicFramePr>
        <p:xfrm>
          <a:off x="3167769" y="1310310"/>
          <a:ext cx="1680345" cy="1417651"/>
        </p:xfrm>
        <a:graphic>
          <a:graphicData uri="http://schemas.openxmlformats.org/drawingml/2006/table">
            <a:tbl>
              <a:tblPr firstRow="1" bandRow="1">
                <a:tableStyleId>{793D81CF-94F2-401A-BA57-92F5A7B2D0C5}</a:tableStyleId>
              </a:tblPr>
              <a:tblGrid>
                <a:gridCol w="1680345">
                  <a:extLst>
                    <a:ext uri="{9D8B030D-6E8A-4147-A177-3AD203B41FA5}">
                      <a16:colId xmlns:a16="http://schemas.microsoft.com/office/drawing/2014/main" val="1116620484"/>
                    </a:ext>
                  </a:extLst>
                </a:gridCol>
              </a:tblGrid>
              <a:tr h="296965">
                <a:tc>
                  <a:txBody>
                    <a:bodyPr/>
                    <a:lstStyle/>
                    <a:p>
                      <a:pPr marL="174625" marR="0" indent="0" algn="l" rtl="0">
                        <a:lnSpc>
                          <a:spcPct val="100000"/>
                        </a:lnSpc>
                        <a:spcBef>
                          <a:spcPts val="0"/>
                        </a:spcBef>
                        <a:spcAft>
                          <a:spcPts val="0"/>
                        </a:spcAft>
                        <a:buClr>
                          <a:srgbClr val="000000"/>
                        </a:buClr>
                        <a:buFont typeface="Arial"/>
                      </a:pPr>
                      <a:r>
                        <a:rPr lang="en-US" sz="11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rPr>
                        <a:t>Clearing</a:t>
                      </a:r>
                      <a:endParaRPr lang="en-CA" sz="11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endParaRPr>
                    </a:p>
                  </a:txBody>
                  <a:tcPr anchor="ct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6350" cap="flat" cmpd="sng" algn="ctr">
                      <a:solidFill>
                        <a:srgbClr val="A7010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1255724218"/>
                  </a:ext>
                </a:extLst>
              </a:tr>
              <a:tr h="1120686">
                <a:tc>
                  <a:txBody>
                    <a:bodyPr/>
                    <a:lstStyle/>
                    <a:p>
                      <a:pPr marL="171450" indent="-171450">
                        <a:buFont typeface="Wingdings" panose="05000000000000000000" pitchFamily="2" charset="2"/>
                        <a:buChar char="Ø"/>
                      </a:pPr>
                      <a:r>
                        <a:rPr lang="en-US" sz="10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rPr>
                        <a:t>Clearinghouse providing a range of post-trade services that underpin the entire life cycle of a trade</a:t>
                      </a:r>
                    </a:p>
                    <a:p>
                      <a:pPr marL="0" indent="0">
                        <a:buFont typeface="Wingdings" panose="05000000000000000000" pitchFamily="2" charset="2"/>
                        <a:buNone/>
                      </a:pPr>
                      <a:endParaRPr lang="en-US" sz="10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endParaRPr>
                    </a:p>
                  </a:txBody>
                  <a:tcP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70101"/>
                      </a:solid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3487628295"/>
                  </a:ext>
                </a:extLst>
              </a:tr>
            </a:tbl>
          </a:graphicData>
        </a:graphic>
      </p:graphicFrame>
      <p:graphicFrame>
        <p:nvGraphicFramePr>
          <p:cNvPr id="88" name="Table 2">
            <a:extLst>
              <a:ext uri="{FF2B5EF4-FFF2-40B4-BE49-F238E27FC236}">
                <a16:creationId xmlns:a16="http://schemas.microsoft.com/office/drawing/2014/main" id="{4A7CE5E1-50A4-4457-A643-E5C577F11C49}"/>
              </a:ext>
            </a:extLst>
          </p:cNvPr>
          <p:cNvGraphicFramePr>
            <a:graphicFrameLocks noGrp="1"/>
          </p:cNvGraphicFramePr>
          <p:nvPr>
            <p:extLst>
              <p:ext uri="{D42A27DB-BD31-4B8C-83A1-F6EECF244321}">
                <p14:modId xmlns:p14="http://schemas.microsoft.com/office/powerpoint/2010/main" val="3016056811"/>
              </p:ext>
            </p:extLst>
          </p:nvPr>
        </p:nvGraphicFramePr>
        <p:xfrm>
          <a:off x="5130936" y="1310310"/>
          <a:ext cx="1684609" cy="1417651"/>
        </p:xfrm>
        <a:graphic>
          <a:graphicData uri="http://schemas.openxmlformats.org/drawingml/2006/table">
            <a:tbl>
              <a:tblPr firstRow="1" bandRow="1">
                <a:tableStyleId>{793D81CF-94F2-401A-BA57-92F5A7B2D0C5}</a:tableStyleId>
              </a:tblPr>
              <a:tblGrid>
                <a:gridCol w="1684609">
                  <a:extLst>
                    <a:ext uri="{9D8B030D-6E8A-4147-A177-3AD203B41FA5}">
                      <a16:colId xmlns:a16="http://schemas.microsoft.com/office/drawing/2014/main" val="1116620484"/>
                    </a:ext>
                  </a:extLst>
                </a:gridCol>
              </a:tblGrid>
              <a:tr h="314125">
                <a:tc>
                  <a:txBody>
                    <a:bodyPr/>
                    <a:lstStyle/>
                    <a:p>
                      <a:pPr marL="174625" marR="0" indent="0" algn="l" rtl="0">
                        <a:lnSpc>
                          <a:spcPct val="100000"/>
                        </a:lnSpc>
                        <a:spcBef>
                          <a:spcPts val="0"/>
                        </a:spcBef>
                        <a:spcAft>
                          <a:spcPts val="0"/>
                        </a:spcAft>
                        <a:buClr>
                          <a:srgbClr val="000000"/>
                        </a:buClr>
                        <a:buFont typeface="Arial"/>
                      </a:pPr>
                      <a:r>
                        <a:rPr lang="en-US" sz="11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rPr>
                        <a:t>Market Services</a:t>
                      </a:r>
                      <a:endParaRPr lang="en-CA" sz="11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endParaRPr>
                    </a:p>
                  </a:txBody>
                  <a:tcPr anchor="ct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6350" cap="flat" cmpd="sng" algn="ctr">
                      <a:solidFill>
                        <a:srgbClr val="A7010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1255724218"/>
                  </a:ext>
                </a:extLst>
              </a:tr>
              <a:tr h="1103526">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lang="en-US" sz="10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rPr>
                        <a:t>Abaxx provides support for data and analytics, submitting block trades for products eligible for clearing, EFP transactions</a:t>
                      </a:r>
                    </a:p>
                  </a:txBody>
                  <a:tcP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70101"/>
                      </a:solid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3487628295"/>
                  </a:ext>
                </a:extLst>
              </a:tr>
            </a:tbl>
          </a:graphicData>
        </a:graphic>
      </p:graphicFrame>
      <p:graphicFrame>
        <p:nvGraphicFramePr>
          <p:cNvPr id="89" name="Table 2">
            <a:extLst>
              <a:ext uri="{FF2B5EF4-FFF2-40B4-BE49-F238E27FC236}">
                <a16:creationId xmlns:a16="http://schemas.microsoft.com/office/drawing/2014/main" id="{E61C4971-E4BD-4ECD-9849-CAE45FCF25CF}"/>
              </a:ext>
            </a:extLst>
          </p:cNvPr>
          <p:cNvGraphicFramePr>
            <a:graphicFrameLocks noGrp="1"/>
          </p:cNvGraphicFramePr>
          <p:nvPr>
            <p:extLst>
              <p:ext uri="{D42A27DB-BD31-4B8C-83A1-F6EECF244321}">
                <p14:modId xmlns:p14="http://schemas.microsoft.com/office/powerpoint/2010/main" val="1395796099"/>
              </p:ext>
            </p:extLst>
          </p:nvPr>
        </p:nvGraphicFramePr>
        <p:xfrm>
          <a:off x="7105624" y="1310309"/>
          <a:ext cx="1680345" cy="1417651"/>
        </p:xfrm>
        <a:graphic>
          <a:graphicData uri="http://schemas.openxmlformats.org/drawingml/2006/table">
            <a:tbl>
              <a:tblPr firstRow="1" bandRow="1">
                <a:tableStyleId>{793D81CF-94F2-401A-BA57-92F5A7B2D0C5}</a:tableStyleId>
              </a:tblPr>
              <a:tblGrid>
                <a:gridCol w="1680345">
                  <a:extLst>
                    <a:ext uri="{9D8B030D-6E8A-4147-A177-3AD203B41FA5}">
                      <a16:colId xmlns:a16="http://schemas.microsoft.com/office/drawing/2014/main" val="1116620484"/>
                    </a:ext>
                  </a:extLst>
                </a:gridCol>
              </a:tblGrid>
              <a:tr h="284560">
                <a:tc>
                  <a:txBody>
                    <a:bodyPr/>
                    <a:lstStyle/>
                    <a:p>
                      <a:pPr marL="174625" marR="0" indent="0" algn="l" rtl="0">
                        <a:lnSpc>
                          <a:spcPct val="100000"/>
                        </a:lnSpc>
                        <a:spcBef>
                          <a:spcPts val="0"/>
                        </a:spcBef>
                        <a:spcAft>
                          <a:spcPts val="0"/>
                        </a:spcAft>
                        <a:buClr>
                          <a:srgbClr val="000000"/>
                        </a:buClr>
                        <a:buFont typeface="Arial"/>
                      </a:pPr>
                      <a:r>
                        <a:rPr lang="en-US" sz="11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rPr>
                        <a:t>EFP Trading</a:t>
                      </a:r>
                      <a:endParaRPr lang="en-CA" sz="11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endParaRPr>
                    </a:p>
                  </a:txBody>
                  <a:tcPr marL="45720" marR="45720" anchor="ct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6350" cap="flat" cmpd="sng" algn="ctr">
                      <a:solidFill>
                        <a:srgbClr val="A7010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1255724218"/>
                  </a:ext>
                </a:extLst>
              </a:tr>
              <a:tr h="1133091">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lang="en-US" sz="10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rPr>
                        <a:t>Extend use of EFP Trading to enhance price discovery for product characteristics including carbon intensity and responsible sourcing</a:t>
                      </a:r>
                    </a:p>
                  </a:txBody>
                  <a:tcPr marL="45720" marR="45720">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70101"/>
                      </a:solid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3487628295"/>
                  </a:ext>
                </a:extLst>
              </a:tr>
            </a:tbl>
          </a:graphicData>
        </a:graphic>
      </p:graphicFrame>
      <p:graphicFrame>
        <p:nvGraphicFramePr>
          <p:cNvPr id="86" name="Table 2">
            <a:extLst>
              <a:ext uri="{FF2B5EF4-FFF2-40B4-BE49-F238E27FC236}">
                <a16:creationId xmlns:a16="http://schemas.microsoft.com/office/drawing/2014/main" id="{82CE53BA-02E2-45B3-A133-0B03D2EA2FF6}"/>
              </a:ext>
            </a:extLst>
          </p:cNvPr>
          <p:cNvGraphicFramePr>
            <a:graphicFrameLocks noGrp="1"/>
          </p:cNvGraphicFramePr>
          <p:nvPr>
            <p:extLst>
              <p:ext uri="{D42A27DB-BD31-4B8C-83A1-F6EECF244321}">
                <p14:modId xmlns:p14="http://schemas.microsoft.com/office/powerpoint/2010/main" val="1141506259"/>
              </p:ext>
            </p:extLst>
          </p:nvPr>
        </p:nvGraphicFramePr>
        <p:xfrm>
          <a:off x="1174486" y="2932762"/>
          <a:ext cx="7618841" cy="732458"/>
        </p:xfrm>
        <a:graphic>
          <a:graphicData uri="http://schemas.openxmlformats.org/drawingml/2006/table">
            <a:tbl>
              <a:tblPr firstRow="1" bandRow="1">
                <a:tableStyleId>{793D81CF-94F2-401A-BA57-92F5A7B2D0C5}</a:tableStyleId>
              </a:tblPr>
              <a:tblGrid>
                <a:gridCol w="964655">
                  <a:extLst>
                    <a:ext uri="{9D8B030D-6E8A-4147-A177-3AD203B41FA5}">
                      <a16:colId xmlns:a16="http://schemas.microsoft.com/office/drawing/2014/main" val="1492066120"/>
                    </a:ext>
                  </a:extLst>
                </a:gridCol>
                <a:gridCol w="6654186">
                  <a:extLst>
                    <a:ext uri="{9D8B030D-6E8A-4147-A177-3AD203B41FA5}">
                      <a16:colId xmlns:a16="http://schemas.microsoft.com/office/drawing/2014/main" val="1116620484"/>
                    </a:ext>
                  </a:extLst>
                </a:gridCol>
              </a:tblGrid>
              <a:tr h="328269">
                <a:tc gridSpan="2">
                  <a:txBody>
                    <a:bodyPr/>
                    <a:lstStyle/>
                    <a:p>
                      <a:pPr marL="174625" marR="0" indent="0" algn="l" rtl="0">
                        <a:lnSpc>
                          <a:spcPct val="100000"/>
                        </a:lnSpc>
                        <a:spcBef>
                          <a:spcPts val="0"/>
                        </a:spcBef>
                        <a:spcAft>
                          <a:spcPts val="0"/>
                        </a:spcAft>
                        <a:buClr>
                          <a:srgbClr val="000000"/>
                        </a:buClr>
                        <a:buFont typeface="Arial"/>
                      </a:pPr>
                      <a:r>
                        <a:rPr lang="en-US" sz="11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rPr>
                        <a:t>Infrastructure</a:t>
                      </a:r>
                      <a:endParaRPr lang="en-CA" sz="11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endParaRPr>
                    </a:p>
                  </a:txBody>
                  <a:tcPr anchor="ctr">
                    <a:lnL w="6350" cap="flat" cmpd="sng" algn="ctr">
                      <a:solidFill>
                        <a:srgbClr val="C00000"/>
                      </a:solid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solidFill>
                        <a:srgbClr val="C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tc hMerge="1">
                  <a:txBody>
                    <a:bodyPr/>
                    <a:lstStyle/>
                    <a:p>
                      <a:endParaRPr lang="en-CA" sz="900" dirty="0">
                        <a:solidFill>
                          <a:schemeClr val="bg1"/>
                        </a:solidFill>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70101"/>
                    </a:solidFill>
                  </a:tcPr>
                </a:tc>
                <a:extLst>
                  <a:ext uri="{0D108BD9-81ED-4DB2-BD59-A6C34878D82A}">
                    <a16:rowId xmlns:a16="http://schemas.microsoft.com/office/drawing/2014/main" val="1255724218"/>
                  </a:ext>
                </a:extLst>
              </a:tr>
              <a:tr h="40418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r>
                        <a:rPr lang="en-CA" sz="10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rPr>
                        <a:t>Proprietary Middleware</a:t>
                      </a:r>
                    </a:p>
                  </a:txBody>
                  <a:tcPr anchor="ctr">
                    <a:lnL w="6350" cap="flat" cmpd="sng" algn="ctr">
                      <a:solidFill>
                        <a:srgbClr val="C0000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tc>
                  <a:txBody>
                    <a:bodyPr/>
                    <a:lstStyle/>
                    <a:p>
                      <a:pPr marL="171450" indent="-171450">
                        <a:buFont typeface="Wingdings" panose="05000000000000000000" pitchFamily="2" charset="2"/>
                        <a:buChar char="Ø"/>
                      </a:pPr>
                      <a:r>
                        <a:rPr lang="en-US" sz="10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rPr>
                        <a:t>Our cloud-native, open, and modular architecture allows us to continuously introduce new products and improvements</a:t>
                      </a:r>
                    </a:p>
                  </a:txBody>
                  <a:tcPr anchor="ctr">
                    <a:lnL w="6350" cap="flat" cmpd="sng" algn="ctr">
                      <a:noFill/>
                      <a:prstDash val="solid"/>
                      <a:round/>
                      <a:headEnd type="none" w="med" len="med"/>
                      <a:tailEnd type="none" w="med" len="med"/>
                    </a:lnL>
                    <a:lnR w="6350" cap="flat" cmpd="sng" algn="ctr">
                      <a:solidFill>
                        <a:srgbClr val="C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1604799229"/>
                  </a:ext>
                </a:extLst>
              </a:tr>
            </a:tbl>
          </a:graphicData>
        </a:graphic>
      </p:graphicFrame>
      <p:grpSp>
        <p:nvGrpSpPr>
          <p:cNvPr id="10" name="Group 9">
            <a:extLst>
              <a:ext uri="{FF2B5EF4-FFF2-40B4-BE49-F238E27FC236}">
                <a16:creationId xmlns:a16="http://schemas.microsoft.com/office/drawing/2014/main" id="{8C31B55E-4F1B-3405-A5A2-64EFDDBB05A9}"/>
              </a:ext>
            </a:extLst>
          </p:cNvPr>
          <p:cNvGrpSpPr/>
          <p:nvPr/>
        </p:nvGrpSpPr>
        <p:grpSpPr>
          <a:xfrm>
            <a:off x="978380" y="1196464"/>
            <a:ext cx="419100" cy="419100"/>
            <a:chOff x="399637" y="1196464"/>
            <a:chExt cx="419100" cy="419100"/>
          </a:xfrm>
        </p:grpSpPr>
        <p:sp>
          <p:nvSpPr>
            <p:cNvPr id="7" name="Oval 6">
              <a:extLst>
                <a:ext uri="{FF2B5EF4-FFF2-40B4-BE49-F238E27FC236}">
                  <a16:creationId xmlns:a16="http://schemas.microsoft.com/office/drawing/2014/main" id="{D78B326F-4854-1FA2-A86A-860575312895}"/>
                </a:ext>
              </a:extLst>
            </p:cNvPr>
            <p:cNvSpPr/>
            <p:nvPr/>
          </p:nvSpPr>
          <p:spPr>
            <a:xfrm>
              <a:off x="399637" y="1196464"/>
              <a:ext cx="419100" cy="419100"/>
            </a:xfrm>
            <a:prstGeom prst="ellipse">
              <a:avLst/>
            </a:prstGeom>
            <a:solidFill>
              <a:schemeClr val="bg1"/>
            </a:solidFill>
            <a:ln w="9525">
              <a:solidFill>
                <a:srgbClr val="A70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Lato" panose="020F0502020204030203" pitchFamily="34" charset="0"/>
                <a:ea typeface="Lato" panose="020F0502020204030203" pitchFamily="34" charset="0"/>
                <a:cs typeface="Lato" panose="020F0502020204030203" pitchFamily="34" charset="0"/>
              </a:endParaRPr>
            </a:p>
          </p:txBody>
        </p:sp>
        <p:pic>
          <p:nvPicPr>
            <p:cNvPr id="1026" name="Picture 2" descr="Futures Icons - Free SVG &amp; PNG Futures Images - Noun Project">
              <a:extLst>
                <a:ext uri="{FF2B5EF4-FFF2-40B4-BE49-F238E27FC236}">
                  <a16:creationId xmlns:a16="http://schemas.microsoft.com/office/drawing/2014/main" id="{67D34145-DBAF-87A8-634C-C0C29BD87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06" y="1298981"/>
              <a:ext cx="241880" cy="241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D21B3EE0-991F-95F5-4ED7-A07A5981B01D}"/>
              </a:ext>
            </a:extLst>
          </p:cNvPr>
          <p:cNvGrpSpPr/>
          <p:nvPr/>
        </p:nvGrpSpPr>
        <p:grpSpPr>
          <a:xfrm>
            <a:off x="2958220" y="1196464"/>
            <a:ext cx="419100" cy="419100"/>
            <a:chOff x="2526125" y="1196464"/>
            <a:chExt cx="419100" cy="419100"/>
          </a:xfrm>
        </p:grpSpPr>
        <p:sp>
          <p:nvSpPr>
            <p:cNvPr id="12" name="Oval 11">
              <a:extLst>
                <a:ext uri="{FF2B5EF4-FFF2-40B4-BE49-F238E27FC236}">
                  <a16:creationId xmlns:a16="http://schemas.microsoft.com/office/drawing/2014/main" id="{CB609EC1-06BD-5E86-4F88-E719663BB6AA}"/>
                </a:ext>
              </a:extLst>
            </p:cNvPr>
            <p:cNvSpPr/>
            <p:nvPr/>
          </p:nvSpPr>
          <p:spPr>
            <a:xfrm>
              <a:off x="2526125" y="1196464"/>
              <a:ext cx="419100" cy="419100"/>
            </a:xfrm>
            <a:prstGeom prst="ellipse">
              <a:avLst/>
            </a:prstGeom>
            <a:solidFill>
              <a:schemeClr val="bg1"/>
            </a:solidFill>
            <a:ln w="9525">
              <a:solidFill>
                <a:srgbClr val="A70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Lato" panose="020F0502020204030203" pitchFamily="34" charset="0"/>
                <a:ea typeface="Lato" panose="020F0502020204030203" pitchFamily="34" charset="0"/>
                <a:cs typeface="Lato" panose="020F0502020204030203" pitchFamily="34" charset="0"/>
              </a:endParaRPr>
            </a:p>
          </p:txBody>
        </p:sp>
        <p:pic>
          <p:nvPicPr>
            <p:cNvPr id="1028" name="Picture 4" descr="clearing house bank Icon - Free PNG &amp; SVG 4348420 - Noun Project">
              <a:extLst>
                <a:ext uri="{FF2B5EF4-FFF2-40B4-BE49-F238E27FC236}">
                  <a16:creationId xmlns:a16="http://schemas.microsoft.com/office/drawing/2014/main" id="{ECA4540D-FFDD-365A-2B89-9DB9B567A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6942" y="1283741"/>
              <a:ext cx="232706" cy="2327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DB634D9F-C8BC-C1AE-7907-83A985C72803}"/>
              </a:ext>
            </a:extLst>
          </p:cNvPr>
          <p:cNvGrpSpPr/>
          <p:nvPr/>
        </p:nvGrpSpPr>
        <p:grpSpPr>
          <a:xfrm>
            <a:off x="4938088" y="1196464"/>
            <a:ext cx="419100" cy="419100"/>
            <a:chOff x="4657860" y="1196464"/>
            <a:chExt cx="419100" cy="419100"/>
          </a:xfrm>
        </p:grpSpPr>
        <p:sp>
          <p:nvSpPr>
            <p:cNvPr id="13" name="Oval 12">
              <a:extLst>
                <a:ext uri="{FF2B5EF4-FFF2-40B4-BE49-F238E27FC236}">
                  <a16:creationId xmlns:a16="http://schemas.microsoft.com/office/drawing/2014/main" id="{F334B25F-F231-6E35-376C-877EC83B2A9E}"/>
                </a:ext>
              </a:extLst>
            </p:cNvPr>
            <p:cNvSpPr/>
            <p:nvPr/>
          </p:nvSpPr>
          <p:spPr>
            <a:xfrm>
              <a:off x="4657860" y="1196464"/>
              <a:ext cx="419100" cy="419100"/>
            </a:xfrm>
            <a:prstGeom prst="ellipse">
              <a:avLst/>
            </a:prstGeom>
            <a:solidFill>
              <a:schemeClr val="bg1"/>
            </a:solidFill>
            <a:ln w="9525">
              <a:solidFill>
                <a:srgbClr val="A70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Lato" panose="020F0502020204030203" pitchFamily="34" charset="0"/>
                <a:ea typeface="Lato" panose="020F0502020204030203" pitchFamily="34" charset="0"/>
                <a:cs typeface="Lato" panose="020F0502020204030203" pitchFamily="34" charset="0"/>
              </a:endParaRPr>
            </a:p>
          </p:txBody>
        </p:sp>
        <p:pic>
          <p:nvPicPr>
            <p:cNvPr id="1030" name="Picture 6" descr="Service - Free marketing icons">
              <a:extLst>
                <a:ext uri="{FF2B5EF4-FFF2-40B4-BE49-F238E27FC236}">
                  <a16:creationId xmlns:a16="http://schemas.microsoft.com/office/drawing/2014/main" id="{0C84774F-F3BC-F228-F46C-F7C5890737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7869" y="1272760"/>
              <a:ext cx="279082" cy="2790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DD9665D-834D-B491-5085-80199D3FFFD4}"/>
              </a:ext>
            </a:extLst>
          </p:cNvPr>
          <p:cNvGrpSpPr/>
          <p:nvPr/>
        </p:nvGrpSpPr>
        <p:grpSpPr>
          <a:xfrm>
            <a:off x="6896074" y="1196464"/>
            <a:ext cx="419100" cy="419100"/>
            <a:chOff x="6775108" y="1196464"/>
            <a:chExt cx="419100" cy="419100"/>
          </a:xfrm>
        </p:grpSpPr>
        <p:sp>
          <p:nvSpPr>
            <p:cNvPr id="14" name="Oval 13">
              <a:extLst>
                <a:ext uri="{FF2B5EF4-FFF2-40B4-BE49-F238E27FC236}">
                  <a16:creationId xmlns:a16="http://schemas.microsoft.com/office/drawing/2014/main" id="{ECA32B72-3613-A60A-3578-CE8B92BFACA9}"/>
                </a:ext>
              </a:extLst>
            </p:cNvPr>
            <p:cNvSpPr/>
            <p:nvPr/>
          </p:nvSpPr>
          <p:spPr>
            <a:xfrm>
              <a:off x="6775108" y="1196464"/>
              <a:ext cx="419100" cy="419100"/>
            </a:xfrm>
            <a:prstGeom prst="ellipse">
              <a:avLst/>
            </a:prstGeom>
            <a:solidFill>
              <a:schemeClr val="bg1"/>
            </a:solidFill>
            <a:ln w="9525">
              <a:solidFill>
                <a:srgbClr val="A70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Lato" panose="020F0502020204030203" pitchFamily="34" charset="0"/>
                <a:ea typeface="Lato" panose="020F0502020204030203" pitchFamily="34" charset="0"/>
                <a:cs typeface="Lato" panose="020F0502020204030203" pitchFamily="34" charset="0"/>
              </a:endParaRPr>
            </a:p>
          </p:txBody>
        </p:sp>
        <p:pic>
          <p:nvPicPr>
            <p:cNvPr id="1032" name="Picture 8" descr="Trading Generic Detailed Outline icon">
              <a:extLst>
                <a:ext uri="{FF2B5EF4-FFF2-40B4-BE49-F238E27FC236}">
                  <a16:creationId xmlns:a16="http://schemas.microsoft.com/office/drawing/2014/main" id="{E4282534-BC41-B4B4-D0DD-534B707EC1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9495" y="1280128"/>
              <a:ext cx="273392" cy="2733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6EC36A8F-9BB2-E922-CE0D-4D05567D2C1F}"/>
              </a:ext>
            </a:extLst>
          </p:cNvPr>
          <p:cNvGrpSpPr/>
          <p:nvPr/>
        </p:nvGrpSpPr>
        <p:grpSpPr>
          <a:xfrm>
            <a:off x="964936" y="2798259"/>
            <a:ext cx="419100" cy="419100"/>
            <a:chOff x="399637" y="2935581"/>
            <a:chExt cx="419100" cy="419100"/>
          </a:xfrm>
        </p:grpSpPr>
        <p:sp>
          <p:nvSpPr>
            <p:cNvPr id="15" name="Oval 14">
              <a:extLst>
                <a:ext uri="{FF2B5EF4-FFF2-40B4-BE49-F238E27FC236}">
                  <a16:creationId xmlns:a16="http://schemas.microsoft.com/office/drawing/2014/main" id="{6A09817E-E5C1-87BE-19DD-175A15E6FE26}"/>
                </a:ext>
              </a:extLst>
            </p:cNvPr>
            <p:cNvSpPr/>
            <p:nvPr/>
          </p:nvSpPr>
          <p:spPr>
            <a:xfrm>
              <a:off x="399637" y="2935581"/>
              <a:ext cx="419100" cy="419100"/>
            </a:xfrm>
            <a:prstGeom prst="ellipse">
              <a:avLst/>
            </a:prstGeom>
            <a:solidFill>
              <a:schemeClr val="bg1"/>
            </a:solidFill>
            <a:ln w="9525">
              <a:solidFill>
                <a:srgbClr val="A70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Lato" panose="020F0502020204030203" pitchFamily="34" charset="0"/>
                <a:ea typeface="Lato" panose="020F0502020204030203" pitchFamily="34" charset="0"/>
                <a:cs typeface="Lato" panose="020F0502020204030203" pitchFamily="34" charset="0"/>
              </a:endParaRPr>
            </a:p>
          </p:txBody>
        </p:sp>
        <p:pic>
          <p:nvPicPr>
            <p:cNvPr id="1034" name="Picture 10" descr="Digital Infrastructure Icon Royalty-Free Images, Stock Photos &amp; Pictures |  Shutterstock">
              <a:extLst>
                <a:ext uri="{FF2B5EF4-FFF2-40B4-BE49-F238E27FC236}">
                  <a16:creationId xmlns:a16="http://schemas.microsoft.com/office/drawing/2014/main" id="{10B7A087-CCBF-73F1-064F-A8FC3C3334C2}"/>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6560" t="20304" r="18373" b="21777"/>
            <a:stretch/>
          </p:blipFill>
          <p:spPr bwMode="auto">
            <a:xfrm>
              <a:off x="467974" y="3025830"/>
              <a:ext cx="279792" cy="24905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19559CE0-FB67-0617-A74E-EF3B59661A5D}"/>
              </a:ext>
            </a:extLst>
          </p:cNvPr>
          <p:cNvSpPr/>
          <p:nvPr/>
        </p:nvSpPr>
        <p:spPr>
          <a:xfrm>
            <a:off x="367993" y="1173605"/>
            <a:ext cx="441838" cy="2598295"/>
          </a:xfrm>
          <a:prstGeom prst="rect">
            <a:avLst/>
          </a:prstGeom>
          <a:solidFill>
            <a:srgbClr val="A7010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b="1" dirty="0">
                <a:latin typeface="Lato" panose="020F0502020204030203" pitchFamily="34" charset="0"/>
                <a:ea typeface="Lato" panose="020F0502020204030203" pitchFamily="34" charset="0"/>
                <a:cs typeface="Lato" panose="020F0502020204030203" pitchFamily="34" charset="0"/>
              </a:rPr>
              <a:t>Market Solutions</a:t>
            </a:r>
            <a:endParaRPr lang="en-CA" sz="1100" b="1" dirty="0">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1F31C10-EA37-B02F-0389-233298A722DA}"/>
              </a:ext>
            </a:extLst>
          </p:cNvPr>
          <p:cNvSpPr/>
          <p:nvPr/>
        </p:nvSpPr>
        <p:spPr>
          <a:xfrm>
            <a:off x="367993" y="3840225"/>
            <a:ext cx="441838" cy="1042576"/>
          </a:xfrm>
          <a:prstGeom prst="rect">
            <a:avLst/>
          </a:prstGeom>
          <a:solidFill>
            <a:srgbClr val="A70101"/>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b="1" dirty="0">
                <a:latin typeface="Lato" panose="020F0502020204030203" pitchFamily="34" charset="0"/>
                <a:ea typeface="Lato" panose="020F0502020204030203" pitchFamily="34" charset="0"/>
                <a:cs typeface="Lato" panose="020F0502020204030203" pitchFamily="34" charset="0"/>
              </a:rPr>
              <a:t>Initial </a:t>
            </a:r>
            <a:r>
              <a:rPr lang="en-US" sz="1000" b="1" dirty="0">
                <a:latin typeface="Lato" panose="020F0502020204030203" pitchFamily="34" charset="0"/>
                <a:ea typeface="Lato" panose="020F0502020204030203" pitchFamily="34" charset="0"/>
                <a:cs typeface="Lato" panose="020F0502020204030203" pitchFamily="34" charset="0"/>
              </a:rPr>
              <a:t>Products</a:t>
            </a:r>
            <a:endParaRPr lang="en-CA" sz="1000" b="1"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17" name="Table 2">
            <a:extLst>
              <a:ext uri="{FF2B5EF4-FFF2-40B4-BE49-F238E27FC236}">
                <a16:creationId xmlns:a16="http://schemas.microsoft.com/office/drawing/2014/main" id="{08C6C21F-EB28-7559-901B-BFE12D78C929}"/>
              </a:ext>
            </a:extLst>
          </p:cNvPr>
          <p:cNvGraphicFramePr>
            <a:graphicFrameLocks noGrp="1"/>
          </p:cNvGraphicFramePr>
          <p:nvPr>
            <p:extLst>
              <p:ext uri="{D42A27DB-BD31-4B8C-83A1-F6EECF244321}">
                <p14:modId xmlns:p14="http://schemas.microsoft.com/office/powerpoint/2010/main" val="1494541634"/>
              </p:ext>
            </p:extLst>
          </p:nvPr>
        </p:nvGraphicFramePr>
        <p:xfrm>
          <a:off x="1174486" y="4021878"/>
          <a:ext cx="2231931" cy="787390"/>
        </p:xfrm>
        <a:graphic>
          <a:graphicData uri="http://schemas.openxmlformats.org/drawingml/2006/table">
            <a:tbl>
              <a:tblPr firstRow="1" bandRow="1">
                <a:tableStyleId>{793D81CF-94F2-401A-BA57-92F5A7B2D0C5}</a:tableStyleId>
              </a:tblPr>
              <a:tblGrid>
                <a:gridCol w="2231931">
                  <a:extLst>
                    <a:ext uri="{9D8B030D-6E8A-4147-A177-3AD203B41FA5}">
                      <a16:colId xmlns:a16="http://schemas.microsoft.com/office/drawing/2014/main" val="1116620484"/>
                    </a:ext>
                  </a:extLst>
                </a:gridCol>
              </a:tblGrid>
              <a:tr h="204148">
                <a:tc>
                  <a:txBody>
                    <a:bodyPr/>
                    <a:lstStyle/>
                    <a:p>
                      <a:pPr marL="174625" indent="0"/>
                      <a:r>
                        <a:rPr lang="en-US" sz="1100" dirty="0">
                          <a:solidFill>
                            <a:srgbClr val="A70101"/>
                          </a:solidFill>
                          <a:latin typeface="Lato" panose="020F0502020204030203" pitchFamily="34" charset="0"/>
                          <a:ea typeface="Lato" panose="020F0502020204030203" pitchFamily="34" charset="0"/>
                          <a:cs typeface="Lato" panose="020F0502020204030203" pitchFamily="34" charset="0"/>
                        </a:rPr>
                        <a:t>LNG</a:t>
                      </a:r>
                      <a:endParaRPr lang="en-CA" sz="1100" dirty="0">
                        <a:solidFill>
                          <a:srgbClr val="A70101"/>
                        </a:solidFill>
                        <a:latin typeface="Lato" panose="020F0502020204030203" pitchFamily="34" charset="0"/>
                        <a:ea typeface="Lato" panose="020F0502020204030203" pitchFamily="34" charset="0"/>
                        <a:cs typeface="Lato" panose="020F0502020204030203" pitchFamily="34" charset="0"/>
                      </a:endParaRPr>
                    </a:p>
                  </a:txBody>
                  <a:tcPr anchor="ct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6350" cap="flat" cmpd="sng" algn="ctr">
                      <a:solidFill>
                        <a:srgbClr val="A7010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1255724218"/>
                  </a:ext>
                </a:extLst>
              </a:tr>
              <a:tr h="528310">
                <a:tc>
                  <a:txBody>
                    <a:bodyPr/>
                    <a:lstStyle/>
                    <a:p>
                      <a:pPr marL="171450" indent="-171450">
                        <a:spcAft>
                          <a:spcPts val="600"/>
                        </a:spcAft>
                        <a:buFont typeface="Wingdings" panose="05000000000000000000" pitchFamily="2" charset="2"/>
                        <a:buChar char="Ø"/>
                      </a:pPr>
                      <a:r>
                        <a:rPr lang="en-US" sz="1000" b="0" dirty="0">
                          <a:solidFill>
                            <a:schemeClr val="bg2"/>
                          </a:solidFill>
                          <a:latin typeface="Lato" panose="020F0502020204030203" pitchFamily="34" charset="0"/>
                          <a:ea typeface="Lato" panose="020F0502020204030203" pitchFamily="34" charset="0"/>
                          <a:cs typeface="Lato" panose="020F0502020204030203" pitchFamily="34" charset="0"/>
                        </a:rPr>
                        <a:t>LNG Futures (3)</a:t>
                      </a:r>
                    </a:p>
                  </a:txBody>
                  <a:tcP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70101"/>
                      </a:solid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3487628295"/>
                  </a:ext>
                </a:extLst>
              </a:tr>
            </a:tbl>
          </a:graphicData>
        </a:graphic>
      </p:graphicFrame>
      <p:graphicFrame>
        <p:nvGraphicFramePr>
          <p:cNvPr id="18" name="Table 2">
            <a:extLst>
              <a:ext uri="{FF2B5EF4-FFF2-40B4-BE49-F238E27FC236}">
                <a16:creationId xmlns:a16="http://schemas.microsoft.com/office/drawing/2014/main" id="{CC3C2DD1-9145-C039-7CA8-FF9F3831E0CF}"/>
              </a:ext>
            </a:extLst>
          </p:cNvPr>
          <p:cNvGraphicFramePr>
            <a:graphicFrameLocks noGrp="1"/>
          </p:cNvGraphicFramePr>
          <p:nvPr>
            <p:extLst>
              <p:ext uri="{D42A27DB-BD31-4B8C-83A1-F6EECF244321}">
                <p14:modId xmlns:p14="http://schemas.microsoft.com/office/powerpoint/2010/main" val="689990221"/>
              </p:ext>
            </p:extLst>
          </p:nvPr>
        </p:nvGraphicFramePr>
        <p:xfrm>
          <a:off x="3881080" y="4021879"/>
          <a:ext cx="2231931" cy="795568"/>
        </p:xfrm>
        <a:graphic>
          <a:graphicData uri="http://schemas.openxmlformats.org/drawingml/2006/table">
            <a:tbl>
              <a:tblPr firstRow="1" bandRow="1">
                <a:tableStyleId>{793D81CF-94F2-401A-BA57-92F5A7B2D0C5}</a:tableStyleId>
              </a:tblPr>
              <a:tblGrid>
                <a:gridCol w="2231931">
                  <a:extLst>
                    <a:ext uri="{9D8B030D-6E8A-4147-A177-3AD203B41FA5}">
                      <a16:colId xmlns:a16="http://schemas.microsoft.com/office/drawing/2014/main" val="1116620484"/>
                    </a:ext>
                  </a:extLst>
                </a:gridCol>
              </a:tblGrid>
              <a:tr h="204148">
                <a:tc>
                  <a:txBody>
                    <a:bodyPr/>
                    <a:lstStyle/>
                    <a:p>
                      <a:pPr marL="174625" marR="0" indent="0" algn="l" rtl="0">
                        <a:lnSpc>
                          <a:spcPct val="100000"/>
                        </a:lnSpc>
                        <a:spcBef>
                          <a:spcPts val="0"/>
                        </a:spcBef>
                        <a:spcAft>
                          <a:spcPts val="0"/>
                        </a:spcAft>
                        <a:buClr>
                          <a:srgbClr val="000000"/>
                        </a:buClr>
                        <a:buFont typeface="Arial"/>
                      </a:pPr>
                      <a:r>
                        <a:rPr lang="en-US" sz="11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rPr>
                        <a:t>Battery Metals</a:t>
                      </a:r>
                      <a:endParaRPr lang="en-CA" sz="11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endParaRPr>
                    </a:p>
                  </a:txBody>
                  <a:tcPr anchor="ct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6350" cap="flat" cmpd="sng" algn="ctr">
                      <a:solidFill>
                        <a:srgbClr val="A7010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1255724218"/>
                  </a:ext>
                </a:extLst>
              </a:tr>
              <a:tr h="536488">
                <a:tc>
                  <a:txBody>
                    <a:bodyPr/>
                    <a:lstStyle/>
                    <a:p>
                      <a:pPr marL="171450" indent="-171450">
                        <a:buFont typeface="Wingdings" panose="05000000000000000000" pitchFamily="2" charset="2"/>
                        <a:buChar char="Ø"/>
                      </a:pPr>
                      <a:r>
                        <a:rPr lang="en-US" sz="10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rPr>
                        <a:t>Nickel Sulphate Futures (1)</a:t>
                      </a:r>
                    </a:p>
                    <a:p>
                      <a:pPr marL="171450" indent="-171450">
                        <a:buFont typeface="Wingdings" panose="05000000000000000000" pitchFamily="2" charset="2"/>
                        <a:buChar char="Ø"/>
                      </a:pPr>
                      <a:r>
                        <a:rPr lang="en-US" sz="10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rPr>
                        <a:t>Lithium Carbonate Futures (3)</a:t>
                      </a:r>
                    </a:p>
                  </a:txBody>
                  <a:tcP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70101"/>
                      </a:solid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3487628295"/>
                  </a:ext>
                </a:extLst>
              </a:tr>
            </a:tbl>
          </a:graphicData>
        </a:graphic>
      </p:graphicFrame>
      <p:graphicFrame>
        <p:nvGraphicFramePr>
          <p:cNvPr id="19" name="Table 2">
            <a:extLst>
              <a:ext uri="{FF2B5EF4-FFF2-40B4-BE49-F238E27FC236}">
                <a16:creationId xmlns:a16="http://schemas.microsoft.com/office/drawing/2014/main" id="{BA972C59-981F-2B40-F359-C7263019C2B7}"/>
              </a:ext>
            </a:extLst>
          </p:cNvPr>
          <p:cNvGraphicFramePr>
            <a:graphicFrameLocks noGrp="1"/>
          </p:cNvGraphicFramePr>
          <p:nvPr>
            <p:extLst>
              <p:ext uri="{D42A27DB-BD31-4B8C-83A1-F6EECF244321}">
                <p14:modId xmlns:p14="http://schemas.microsoft.com/office/powerpoint/2010/main" val="2267286136"/>
              </p:ext>
            </p:extLst>
          </p:nvPr>
        </p:nvGraphicFramePr>
        <p:xfrm>
          <a:off x="6555733" y="4021879"/>
          <a:ext cx="2237594" cy="787354"/>
        </p:xfrm>
        <a:graphic>
          <a:graphicData uri="http://schemas.openxmlformats.org/drawingml/2006/table">
            <a:tbl>
              <a:tblPr firstRow="1" bandRow="1">
                <a:tableStyleId>{793D81CF-94F2-401A-BA57-92F5A7B2D0C5}</a:tableStyleId>
              </a:tblPr>
              <a:tblGrid>
                <a:gridCol w="2237594">
                  <a:extLst>
                    <a:ext uri="{9D8B030D-6E8A-4147-A177-3AD203B41FA5}">
                      <a16:colId xmlns:a16="http://schemas.microsoft.com/office/drawing/2014/main" val="1116620484"/>
                    </a:ext>
                  </a:extLst>
                </a:gridCol>
              </a:tblGrid>
              <a:tr h="204148">
                <a:tc>
                  <a:txBody>
                    <a:bodyPr/>
                    <a:lstStyle/>
                    <a:p>
                      <a:pPr marL="174625" marR="0" indent="0" algn="l" rtl="0">
                        <a:lnSpc>
                          <a:spcPct val="100000"/>
                        </a:lnSpc>
                        <a:spcBef>
                          <a:spcPts val="0"/>
                        </a:spcBef>
                        <a:spcAft>
                          <a:spcPts val="0"/>
                        </a:spcAft>
                        <a:buClr>
                          <a:srgbClr val="000000"/>
                        </a:buClr>
                        <a:buFont typeface="Arial"/>
                      </a:pPr>
                      <a:r>
                        <a:rPr lang="en-US" sz="11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rPr>
                        <a:t>Environmental</a:t>
                      </a:r>
                      <a:endParaRPr lang="en-CA" sz="1100" b="1" i="0" u="none" strike="noStrike" cap="none" dirty="0">
                        <a:solidFill>
                          <a:srgbClr val="A70101"/>
                        </a:solidFill>
                        <a:latin typeface="Lato" panose="020F0502020204030203" pitchFamily="34" charset="0"/>
                        <a:ea typeface="Lato" panose="020F0502020204030203" pitchFamily="34" charset="0"/>
                        <a:cs typeface="Lato" panose="020F0502020204030203" pitchFamily="34" charset="0"/>
                        <a:sym typeface="Arial"/>
                      </a:endParaRPr>
                    </a:p>
                  </a:txBody>
                  <a:tcPr anchor="ct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6350" cap="flat" cmpd="sng" algn="ctr">
                      <a:solidFill>
                        <a:srgbClr val="A7010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1255724218"/>
                  </a:ext>
                </a:extLst>
              </a:tr>
              <a:tr h="528274">
                <a:tc>
                  <a:txBody>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lang="en-US" sz="10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rPr>
                        <a:t>CORSIA Phase 1</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lang="en-US" sz="1000" b="0" i="0" u="none" strike="noStrike" cap="none" dirty="0">
                          <a:solidFill>
                            <a:schemeClr val="bg2"/>
                          </a:solidFill>
                          <a:latin typeface="Lato" panose="020F0502020204030203" pitchFamily="34" charset="0"/>
                          <a:ea typeface="Lato" panose="020F0502020204030203" pitchFamily="34" charset="0"/>
                          <a:cs typeface="Lato" panose="020F0502020204030203" pitchFamily="34" charset="0"/>
                          <a:sym typeface="Arial"/>
                        </a:rPr>
                        <a:t>Jurisdictional REDD+</a:t>
                      </a:r>
                    </a:p>
                  </a:txBody>
                  <a:tcPr>
                    <a:lnL w="6350" cap="flat" cmpd="sng" algn="ctr">
                      <a:solidFill>
                        <a:srgbClr val="A70101"/>
                      </a:solidFill>
                      <a:prstDash val="solid"/>
                      <a:round/>
                      <a:headEnd type="none" w="med" len="med"/>
                      <a:tailEnd type="none" w="med" len="med"/>
                    </a:lnL>
                    <a:lnR w="6350" cap="flat" cmpd="sng" algn="ctr">
                      <a:solidFill>
                        <a:srgbClr val="A7010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A70101"/>
                      </a:solidFill>
                      <a:prstDash val="solid"/>
                      <a:round/>
                      <a:headEnd type="none" w="med" len="med"/>
                      <a:tailEnd type="none" w="med" len="med"/>
                    </a:lnB>
                    <a:lnTlToBr w="12700" cmpd="sng">
                      <a:noFill/>
                      <a:prstDash val="solid"/>
                    </a:lnTlToBr>
                    <a:lnBlToTr w="12700" cmpd="sng">
                      <a:noFill/>
                      <a:prstDash val="solid"/>
                    </a:lnBlToTr>
                    <a:solidFill>
                      <a:srgbClr val="ECD8D8">
                        <a:alpha val="30196"/>
                      </a:srgbClr>
                    </a:solidFill>
                  </a:tcPr>
                </a:tc>
                <a:extLst>
                  <a:ext uri="{0D108BD9-81ED-4DB2-BD59-A6C34878D82A}">
                    <a16:rowId xmlns:a16="http://schemas.microsoft.com/office/drawing/2014/main" val="3487628295"/>
                  </a:ext>
                </a:extLst>
              </a:tr>
            </a:tbl>
          </a:graphicData>
        </a:graphic>
      </p:graphicFrame>
      <p:sp>
        <p:nvSpPr>
          <p:cNvPr id="21" name="Oval 20">
            <a:extLst>
              <a:ext uri="{FF2B5EF4-FFF2-40B4-BE49-F238E27FC236}">
                <a16:creationId xmlns:a16="http://schemas.microsoft.com/office/drawing/2014/main" id="{DDCF304D-8A92-E376-1AF7-2B8DCC0F7F05}"/>
              </a:ext>
            </a:extLst>
          </p:cNvPr>
          <p:cNvSpPr/>
          <p:nvPr/>
        </p:nvSpPr>
        <p:spPr>
          <a:xfrm>
            <a:off x="959330" y="3908031"/>
            <a:ext cx="419100" cy="419100"/>
          </a:xfrm>
          <a:prstGeom prst="ellipse">
            <a:avLst/>
          </a:prstGeom>
          <a:solidFill>
            <a:schemeClr val="bg1"/>
          </a:solidFill>
          <a:ln w="9525">
            <a:solidFill>
              <a:srgbClr val="A70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Lato" panose="020F0502020204030203" pitchFamily="34" charset="0"/>
              <a:ea typeface="Lato" panose="020F0502020204030203" pitchFamily="34" charset="0"/>
              <a:cs typeface="Lato" panose="020F0502020204030203" pitchFamily="34" charset="0"/>
            </a:endParaRPr>
          </a:p>
        </p:txBody>
      </p:sp>
      <p:sp>
        <p:nvSpPr>
          <p:cNvPr id="24" name="Oval 23">
            <a:extLst>
              <a:ext uri="{FF2B5EF4-FFF2-40B4-BE49-F238E27FC236}">
                <a16:creationId xmlns:a16="http://schemas.microsoft.com/office/drawing/2014/main" id="{9DC6C647-7BAC-868F-54FE-7EFC4C013FC5}"/>
              </a:ext>
            </a:extLst>
          </p:cNvPr>
          <p:cNvSpPr/>
          <p:nvPr/>
        </p:nvSpPr>
        <p:spPr>
          <a:xfrm>
            <a:off x="3671531" y="3908031"/>
            <a:ext cx="419100" cy="419100"/>
          </a:xfrm>
          <a:prstGeom prst="ellipse">
            <a:avLst/>
          </a:prstGeom>
          <a:solidFill>
            <a:schemeClr val="bg1"/>
          </a:solidFill>
          <a:ln w="9525">
            <a:solidFill>
              <a:srgbClr val="A70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Lato" panose="020F0502020204030203" pitchFamily="34" charset="0"/>
              <a:ea typeface="Lato" panose="020F0502020204030203" pitchFamily="34" charset="0"/>
              <a:cs typeface="Lato" panose="020F0502020204030203" pitchFamily="34" charset="0"/>
            </a:endParaRPr>
          </a:p>
        </p:txBody>
      </p:sp>
      <p:sp>
        <p:nvSpPr>
          <p:cNvPr id="27" name="Oval 26">
            <a:extLst>
              <a:ext uri="{FF2B5EF4-FFF2-40B4-BE49-F238E27FC236}">
                <a16:creationId xmlns:a16="http://schemas.microsoft.com/office/drawing/2014/main" id="{FC41DEF3-5D19-DBB2-2313-771653AE756B}"/>
              </a:ext>
            </a:extLst>
          </p:cNvPr>
          <p:cNvSpPr/>
          <p:nvPr/>
        </p:nvSpPr>
        <p:spPr>
          <a:xfrm>
            <a:off x="6362885" y="3908031"/>
            <a:ext cx="419100" cy="419100"/>
          </a:xfrm>
          <a:prstGeom prst="ellipse">
            <a:avLst/>
          </a:prstGeom>
          <a:solidFill>
            <a:schemeClr val="bg1"/>
          </a:solidFill>
          <a:ln w="9525">
            <a:solidFill>
              <a:srgbClr val="A70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atin typeface="Lato" panose="020F0502020204030203" pitchFamily="34" charset="0"/>
              <a:ea typeface="Lato" panose="020F0502020204030203" pitchFamily="34" charset="0"/>
              <a:cs typeface="Lato" panose="020F0502020204030203" pitchFamily="34" charset="0"/>
            </a:endParaRPr>
          </a:p>
        </p:txBody>
      </p:sp>
      <p:pic>
        <p:nvPicPr>
          <p:cNvPr id="29" name="Picture 2" descr="Lng - Free industry icons">
            <a:extLst>
              <a:ext uri="{FF2B5EF4-FFF2-40B4-BE49-F238E27FC236}">
                <a16:creationId xmlns:a16="http://schemas.microsoft.com/office/drawing/2014/main" id="{3A3B06E6-A119-8AEA-4A25-476D02ED5E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9960" y="4011312"/>
            <a:ext cx="269295" cy="2309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arbon credit Icon - Free PNG &amp; SVG 4476252 - Noun Project">
            <a:extLst>
              <a:ext uri="{FF2B5EF4-FFF2-40B4-BE49-F238E27FC236}">
                <a16:creationId xmlns:a16="http://schemas.microsoft.com/office/drawing/2014/main" id="{3091296A-B4B2-84E6-B70B-43D0195BDE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7670" y="3985640"/>
            <a:ext cx="267930" cy="265460"/>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1570;p53">
            <a:extLst>
              <a:ext uri="{FF2B5EF4-FFF2-40B4-BE49-F238E27FC236}">
                <a16:creationId xmlns:a16="http://schemas.microsoft.com/office/drawing/2014/main" id="{69AB0E34-70A3-83D8-BFDC-81ACDB7BDE2C}"/>
              </a:ext>
            </a:extLst>
          </p:cNvPr>
          <p:cNvSpPr/>
          <p:nvPr/>
        </p:nvSpPr>
        <p:spPr>
          <a:xfrm>
            <a:off x="3771072" y="4012255"/>
            <a:ext cx="214188" cy="218461"/>
          </a:xfrm>
          <a:custGeom>
            <a:avLst/>
            <a:gdLst/>
            <a:ahLst/>
            <a:cxnLst/>
            <a:rect l="0" t="0" r="0" b="0"/>
            <a:pathLst>
              <a:path w="1343024" h="1550988" extrusionOk="0">
                <a:moveTo>
                  <a:pt x="671512" y="1281113"/>
                </a:moveTo>
                <a:lnTo>
                  <a:pt x="788988" y="1347788"/>
                </a:lnTo>
                <a:lnTo>
                  <a:pt x="788988" y="1484313"/>
                </a:lnTo>
                <a:lnTo>
                  <a:pt x="671512" y="1550988"/>
                </a:lnTo>
                <a:lnTo>
                  <a:pt x="554036" y="1484313"/>
                </a:lnTo>
                <a:lnTo>
                  <a:pt x="554036" y="1347788"/>
                </a:lnTo>
                <a:close/>
                <a:moveTo>
                  <a:pt x="363538" y="1152525"/>
                </a:moveTo>
                <a:lnTo>
                  <a:pt x="460376" y="1206500"/>
                </a:lnTo>
                <a:lnTo>
                  <a:pt x="460376" y="1317626"/>
                </a:lnTo>
                <a:lnTo>
                  <a:pt x="363538" y="1373188"/>
                </a:lnTo>
                <a:lnTo>
                  <a:pt x="266700" y="1317626"/>
                </a:lnTo>
                <a:lnTo>
                  <a:pt x="266700" y="1206500"/>
                </a:lnTo>
                <a:close/>
                <a:moveTo>
                  <a:pt x="950912" y="1120775"/>
                </a:moveTo>
                <a:lnTo>
                  <a:pt x="1068388" y="1185863"/>
                </a:lnTo>
                <a:lnTo>
                  <a:pt x="1068388" y="1322388"/>
                </a:lnTo>
                <a:lnTo>
                  <a:pt x="950912" y="1389063"/>
                </a:lnTo>
                <a:lnTo>
                  <a:pt x="833436" y="1322388"/>
                </a:lnTo>
                <a:lnTo>
                  <a:pt x="833436" y="1185863"/>
                </a:lnTo>
                <a:close/>
                <a:moveTo>
                  <a:pt x="76200" y="1042988"/>
                </a:moveTo>
                <a:lnTo>
                  <a:pt x="152400" y="1087438"/>
                </a:lnTo>
                <a:lnTo>
                  <a:pt x="152400" y="1174751"/>
                </a:lnTo>
                <a:lnTo>
                  <a:pt x="76200" y="1219201"/>
                </a:lnTo>
                <a:lnTo>
                  <a:pt x="0" y="1174751"/>
                </a:lnTo>
                <a:lnTo>
                  <a:pt x="0" y="1087438"/>
                </a:lnTo>
                <a:close/>
                <a:moveTo>
                  <a:pt x="676274" y="985838"/>
                </a:moveTo>
                <a:lnTo>
                  <a:pt x="769936" y="1041400"/>
                </a:lnTo>
                <a:lnTo>
                  <a:pt x="769936" y="1150939"/>
                </a:lnTo>
                <a:lnTo>
                  <a:pt x="676274" y="1206501"/>
                </a:lnTo>
                <a:lnTo>
                  <a:pt x="579436" y="1150939"/>
                </a:lnTo>
                <a:lnTo>
                  <a:pt x="579436" y="1041400"/>
                </a:lnTo>
                <a:close/>
                <a:moveTo>
                  <a:pt x="1225550" y="962025"/>
                </a:moveTo>
                <a:lnTo>
                  <a:pt x="1343024" y="1028700"/>
                </a:lnTo>
                <a:lnTo>
                  <a:pt x="1343024" y="1163638"/>
                </a:lnTo>
                <a:lnTo>
                  <a:pt x="1225550" y="1230313"/>
                </a:lnTo>
                <a:lnTo>
                  <a:pt x="1108076" y="1163638"/>
                </a:lnTo>
                <a:lnTo>
                  <a:pt x="1108076" y="1028700"/>
                </a:lnTo>
                <a:close/>
                <a:moveTo>
                  <a:pt x="363536" y="863600"/>
                </a:moveTo>
                <a:lnTo>
                  <a:pt x="433388" y="903287"/>
                </a:lnTo>
                <a:lnTo>
                  <a:pt x="433388" y="984250"/>
                </a:lnTo>
                <a:lnTo>
                  <a:pt x="363536" y="1025525"/>
                </a:lnTo>
                <a:lnTo>
                  <a:pt x="293688" y="984250"/>
                </a:lnTo>
                <a:lnTo>
                  <a:pt x="293688" y="903287"/>
                </a:lnTo>
                <a:close/>
                <a:moveTo>
                  <a:pt x="950912" y="841375"/>
                </a:moveTo>
                <a:lnTo>
                  <a:pt x="1039812" y="892175"/>
                </a:lnTo>
                <a:lnTo>
                  <a:pt x="1039812" y="995362"/>
                </a:lnTo>
                <a:lnTo>
                  <a:pt x="950912" y="1047750"/>
                </a:lnTo>
                <a:lnTo>
                  <a:pt x="862012" y="995362"/>
                </a:lnTo>
                <a:lnTo>
                  <a:pt x="862012" y="892175"/>
                </a:lnTo>
                <a:close/>
                <a:moveTo>
                  <a:pt x="58738" y="708025"/>
                </a:moveTo>
                <a:lnTo>
                  <a:pt x="117476" y="742950"/>
                </a:lnTo>
                <a:lnTo>
                  <a:pt x="117476" y="809625"/>
                </a:lnTo>
                <a:lnTo>
                  <a:pt x="58738" y="844550"/>
                </a:lnTo>
                <a:lnTo>
                  <a:pt x="0" y="809625"/>
                </a:lnTo>
                <a:lnTo>
                  <a:pt x="0" y="742950"/>
                </a:lnTo>
                <a:close/>
                <a:moveTo>
                  <a:pt x="676274" y="682625"/>
                </a:moveTo>
                <a:lnTo>
                  <a:pt x="755648" y="730250"/>
                </a:lnTo>
                <a:lnTo>
                  <a:pt x="755648" y="822325"/>
                </a:lnTo>
                <a:lnTo>
                  <a:pt x="676274" y="868363"/>
                </a:lnTo>
                <a:lnTo>
                  <a:pt x="595312" y="822325"/>
                </a:lnTo>
                <a:lnTo>
                  <a:pt x="595312" y="730250"/>
                </a:lnTo>
                <a:close/>
                <a:moveTo>
                  <a:pt x="1225550" y="641350"/>
                </a:moveTo>
                <a:lnTo>
                  <a:pt x="1343024" y="708025"/>
                </a:lnTo>
                <a:lnTo>
                  <a:pt x="1343024" y="844550"/>
                </a:lnTo>
                <a:lnTo>
                  <a:pt x="1225550" y="911225"/>
                </a:lnTo>
                <a:lnTo>
                  <a:pt x="1108076" y="844550"/>
                </a:lnTo>
                <a:lnTo>
                  <a:pt x="1108076" y="708025"/>
                </a:lnTo>
                <a:close/>
                <a:moveTo>
                  <a:pt x="363536" y="542925"/>
                </a:moveTo>
                <a:lnTo>
                  <a:pt x="433388" y="582612"/>
                </a:lnTo>
                <a:lnTo>
                  <a:pt x="433388" y="663575"/>
                </a:lnTo>
                <a:lnTo>
                  <a:pt x="363536" y="704850"/>
                </a:lnTo>
                <a:lnTo>
                  <a:pt x="293688" y="663575"/>
                </a:lnTo>
                <a:lnTo>
                  <a:pt x="293688" y="582612"/>
                </a:lnTo>
                <a:close/>
                <a:moveTo>
                  <a:pt x="950912" y="520700"/>
                </a:moveTo>
                <a:lnTo>
                  <a:pt x="1039812" y="571500"/>
                </a:lnTo>
                <a:lnTo>
                  <a:pt x="1039812" y="674687"/>
                </a:lnTo>
                <a:lnTo>
                  <a:pt x="950912" y="727075"/>
                </a:lnTo>
                <a:lnTo>
                  <a:pt x="862012" y="674687"/>
                </a:lnTo>
                <a:lnTo>
                  <a:pt x="862012" y="571500"/>
                </a:lnTo>
                <a:close/>
                <a:moveTo>
                  <a:pt x="676274" y="346075"/>
                </a:moveTo>
                <a:lnTo>
                  <a:pt x="769936" y="400050"/>
                </a:lnTo>
                <a:lnTo>
                  <a:pt x="769936" y="511175"/>
                </a:lnTo>
                <a:lnTo>
                  <a:pt x="676274" y="566738"/>
                </a:lnTo>
                <a:lnTo>
                  <a:pt x="579436" y="511175"/>
                </a:lnTo>
                <a:lnTo>
                  <a:pt x="579436" y="400050"/>
                </a:lnTo>
                <a:close/>
                <a:moveTo>
                  <a:pt x="53976" y="344488"/>
                </a:moveTo>
                <a:lnTo>
                  <a:pt x="107950" y="374650"/>
                </a:lnTo>
                <a:lnTo>
                  <a:pt x="107950" y="438151"/>
                </a:lnTo>
                <a:lnTo>
                  <a:pt x="53976" y="469901"/>
                </a:lnTo>
                <a:lnTo>
                  <a:pt x="0" y="438151"/>
                </a:lnTo>
                <a:lnTo>
                  <a:pt x="0" y="374650"/>
                </a:lnTo>
                <a:close/>
                <a:moveTo>
                  <a:pt x="1225550" y="320675"/>
                </a:moveTo>
                <a:lnTo>
                  <a:pt x="1343024" y="387350"/>
                </a:lnTo>
                <a:lnTo>
                  <a:pt x="1343024" y="523875"/>
                </a:lnTo>
                <a:lnTo>
                  <a:pt x="1225550" y="590550"/>
                </a:lnTo>
                <a:lnTo>
                  <a:pt x="1108076" y="523875"/>
                </a:lnTo>
                <a:lnTo>
                  <a:pt x="1108076" y="387350"/>
                </a:lnTo>
                <a:close/>
                <a:moveTo>
                  <a:pt x="363538" y="177800"/>
                </a:moveTo>
                <a:lnTo>
                  <a:pt x="460376" y="234950"/>
                </a:lnTo>
                <a:lnTo>
                  <a:pt x="460376" y="344487"/>
                </a:lnTo>
                <a:lnTo>
                  <a:pt x="363538" y="400050"/>
                </a:lnTo>
                <a:lnTo>
                  <a:pt x="266700" y="344487"/>
                </a:lnTo>
                <a:lnTo>
                  <a:pt x="266700" y="234950"/>
                </a:lnTo>
                <a:close/>
                <a:moveTo>
                  <a:pt x="950912" y="161925"/>
                </a:moveTo>
                <a:lnTo>
                  <a:pt x="1068388" y="230187"/>
                </a:lnTo>
                <a:lnTo>
                  <a:pt x="1068388" y="365125"/>
                </a:lnTo>
                <a:lnTo>
                  <a:pt x="950912" y="431800"/>
                </a:lnTo>
                <a:lnTo>
                  <a:pt x="833436" y="365125"/>
                </a:lnTo>
                <a:lnTo>
                  <a:pt x="833436" y="230187"/>
                </a:lnTo>
                <a:close/>
                <a:moveTo>
                  <a:pt x="671512" y="0"/>
                </a:moveTo>
                <a:lnTo>
                  <a:pt x="788988" y="68262"/>
                </a:lnTo>
                <a:lnTo>
                  <a:pt x="788988" y="203200"/>
                </a:lnTo>
                <a:lnTo>
                  <a:pt x="671512" y="269875"/>
                </a:lnTo>
                <a:lnTo>
                  <a:pt x="554036" y="203200"/>
                </a:lnTo>
                <a:lnTo>
                  <a:pt x="554036" y="68262"/>
                </a:lnTo>
                <a:close/>
              </a:path>
            </a:pathLst>
          </a:custGeom>
          <a:solidFill>
            <a:schemeClr val="bg2"/>
          </a:solidFill>
          <a:ln>
            <a:noFill/>
          </a:ln>
        </p:spPr>
        <p:txBody>
          <a:bodyPr spcFirstLastPara="1" wrap="square" lIns="45713" tIns="22851" rIns="45713" bIns="22851" anchor="t" anchorCtr="0">
            <a:noAutofit/>
          </a:bodyPr>
          <a:lstStyle/>
          <a:p>
            <a:pPr defTabSz="1219170">
              <a:buClr>
                <a:srgbClr val="000000"/>
              </a:buClr>
            </a:pPr>
            <a:endParaRPr sz="500" b="1" kern="0">
              <a:solidFill>
                <a:srgbClr val="FFFFFF"/>
              </a:solidFill>
              <a:latin typeface="Lato" panose="020F0502020204030203" pitchFamily="34" charset="0"/>
              <a:ea typeface="Lato" panose="020F0502020204030203" pitchFamily="34" charset="0"/>
              <a:cs typeface="Lato" panose="020F0502020204030203" pitchFamily="34" charset="0"/>
              <a:sym typeface="Open Sans"/>
            </a:endParaRPr>
          </a:p>
        </p:txBody>
      </p:sp>
      <p:cxnSp>
        <p:nvCxnSpPr>
          <p:cNvPr id="33" name="Straight Connector 32">
            <a:extLst>
              <a:ext uri="{FF2B5EF4-FFF2-40B4-BE49-F238E27FC236}">
                <a16:creationId xmlns:a16="http://schemas.microsoft.com/office/drawing/2014/main" id="{21123717-6A9A-6989-BB46-4B09BE4FC527}"/>
              </a:ext>
            </a:extLst>
          </p:cNvPr>
          <p:cNvCxnSpPr/>
          <p:nvPr/>
        </p:nvCxnSpPr>
        <p:spPr>
          <a:xfrm>
            <a:off x="374386" y="3802526"/>
            <a:ext cx="841248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03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A5DF-71FD-4812-BDD9-FCF3E910FE57}"/>
              </a:ext>
            </a:extLst>
          </p:cNvPr>
          <p:cNvSpPr>
            <a:spLocks noGrp="1"/>
          </p:cNvSpPr>
          <p:nvPr>
            <p:ph type="title"/>
          </p:nvPr>
        </p:nvSpPr>
        <p:spPr>
          <a:xfrm>
            <a:off x="381388" y="258153"/>
            <a:ext cx="6543287" cy="295282"/>
          </a:xfrm>
        </p:spPr>
        <p:txBody>
          <a:bodyPr/>
          <a:lstStyle/>
          <a:p>
            <a:r>
              <a:rPr lang="en-US" sz="1800" dirty="0">
                <a:latin typeface="Lato" panose="020F0502020204030203" pitchFamily="34" charset="0"/>
                <a:ea typeface="Lato" panose="020F0502020204030203" pitchFamily="34" charset="0"/>
                <a:cs typeface="Lato" panose="020F0502020204030203" pitchFamily="34" charset="0"/>
              </a:rPr>
              <a:t>Lithium Carbonate</a:t>
            </a:r>
          </a:p>
        </p:txBody>
      </p:sp>
      <p:sp>
        <p:nvSpPr>
          <p:cNvPr id="5" name="Google Shape;316;p28">
            <a:extLst>
              <a:ext uri="{FF2B5EF4-FFF2-40B4-BE49-F238E27FC236}">
                <a16:creationId xmlns:a16="http://schemas.microsoft.com/office/drawing/2014/main" id="{5428F3D1-5F7F-3D42-8C2A-F89D048FBA5D}"/>
              </a:ext>
            </a:extLst>
          </p:cNvPr>
          <p:cNvSpPr txBox="1"/>
          <p:nvPr/>
        </p:nvSpPr>
        <p:spPr>
          <a:xfrm>
            <a:off x="7342722" y="6297886"/>
            <a:ext cx="424405" cy="34559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FFFFFF"/>
              </a:solidFill>
              <a:latin typeface="Lato" panose="020F0502020204030203" pitchFamily="34" charset="0"/>
              <a:ea typeface="Lato" panose="020F0502020204030203" pitchFamily="34" charset="0"/>
              <a:cs typeface="Lato" panose="020F0502020204030203" pitchFamily="34" charset="0"/>
              <a:sym typeface="Lato"/>
            </a:endParaRPr>
          </a:p>
        </p:txBody>
      </p:sp>
      <p:pic>
        <p:nvPicPr>
          <p:cNvPr id="7" name="Google Shape;247;p26">
            <a:extLst>
              <a:ext uri="{FF2B5EF4-FFF2-40B4-BE49-F238E27FC236}">
                <a16:creationId xmlns:a16="http://schemas.microsoft.com/office/drawing/2014/main" id="{BCB24C9F-C760-2CEF-91C6-3FCD5E956F20}"/>
              </a:ext>
            </a:extLst>
          </p:cNvPr>
          <p:cNvPicPr preferRelativeResize="0"/>
          <p:nvPr/>
        </p:nvPicPr>
        <p:blipFill rotWithShape="1">
          <a:blip r:embed="rId3">
            <a:alphaModFix/>
            <a:extLst>
              <a:ext uri="{BEBA8EAE-BF5A-486C-A8C5-ECC9F3942E4B}">
                <a14:imgProps xmlns:a14="http://schemas.microsoft.com/office/drawing/2010/main">
                  <a14:imgLayer r:embed="rId4">
                    <a14:imgEffect>
                      <a14:colorTemperature colorTemp="6300"/>
                    </a14:imgEffect>
                  </a14:imgLayer>
                </a14:imgProps>
              </a:ext>
            </a:extLst>
          </a:blip>
          <a:srcRect/>
          <a:stretch/>
        </p:blipFill>
        <p:spPr>
          <a:xfrm>
            <a:off x="4892634" y="1727726"/>
            <a:ext cx="3984666" cy="2303883"/>
          </a:xfrm>
          <a:prstGeom prst="rect">
            <a:avLst/>
          </a:prstGeom>
          <a:noFill/>
          <a:ln>
            <a:noFill/>
          </a:ln>
        </p:spPr>
      </p:pic>
      <p:sp>
        <p:nvSpPr>
          <p:cNvPr id="8" name="Google Shape;309;p28">
            <a:extLst>
              <a:ext uri="{FF2B5EF4-FFF2-40B4-BE49-F238E27FC236}">
                <a16:creationId xmlns:a16="http://schemas.microsoft.com/office/drawing/2014/main" id="{A65876A2-1CF0-C349-A05E-7BA636EDD90E}"/>
              </a:ext>
            </a:extLst>
          </p:cNvPr>
          <p:cNvSpPr txBox="1"/>
          <p:nvPr/>
        </p:nvSpPr>
        <p:spPr>
          <a:xfrm>
            <a:off x="5353420" y="2077543"/>
            <a:ext cx="772914" cy="276491"/>
          </a:xfrm>
          <a:prstGeom prst="rect">
            <a:avLst/>
          </a:prstGeom>
          <a:noFill/>
          <a:ln>
            <a:noFill/>
          </a:ln>
        </p:spPr>
        <p:txBody>
          <a:bodyPr spcFirstLastPara="1" wrap="square" lIns="91425" tIns="91425" rIns="91425" bIns="91425" anchor="t" anchorCtr="0">
            <a:noAutofit/>
          </a:bodyPr>
          <a:lstStyle/>
          <a:p>
            <a:pPr marL="0" marR="0" lvl="0" indent="0" algn="ctr" rtl="0">
              <a:lnSpc>
                <a:spcPts val="1200"/>
              </a:lnSpc>
              <a:spcBef>
                <a:spcPts val="0"/>
              </a:spcBef>
              <a:spcAft>
                <a:spcPts val="0"/>
              </a:spcAft>
              <a:buClr>
                <a:srgbClr val="000000"/>
              </a:buClr>
              <a:buSzPts val="1000"/>
              <a:buFont typeface="Arial"/>
              <a:buNone/>
            </a:pPr>
            <a:r>
              <a:rPr lang="en-SG" sz="1000" b="1" i="0" strike="noStrike" cap="none" dirty="0">
                <a:solidFill>
                  <a:srgbClr val="E60000"/>
                </a:solidFill>
                <a:latin typeface="Lato" panose="020F0502020204030203" pitchFamily="34" charset="0"/>
                <a:ea typeface="Lato" panose="020F0502020204030203" pitchFamily="34" charset="0"/>
                <a:cs typeface="Lato" panose="020F0502020204030203" pitchFamily="34" charset="0"/>
                <a:sym typeface="Lato"/>
              </a:rPr>
              <a:t>Baltimore</a:t>
            </a:r>
            <a:endParaRPr lang="en-SG" sz="1100" b="1" dirty="0">
              <a:solidFill>
                <a:srgbClr val="E60000"/>
              </a:solidFill>
              <a:latin typeface="Lato" panose="020F0502020204030203" pitchFamily="34" charset="0"/>
              <a:ea typeface="Lato" panose="020F0502020204030203" pitchFamily="34" charset="0"/>
              <a:cs typeface="Lato" panose="020F0502020204030203" pitchFamily="34" charset="0"/>
              <a:sym typeface="Lato"/>
            </a:endParaRPr>
          </a:p>
          <a:p>
            <a:pPr marL="0" marR="0" lvl="0" indent="0" algn="ctr" rtl="0">
              <a:lnSpc>
                <a:spcPct val="100000"/>
              </a:lnSpc>
              <a:spcBef>
                <a:spcPts val="0"/>
              </a:spcBef>
              <a:spcAft>
                <a:spcPts val="0"/>
              </a:spcAft>
              <a:buClr>
                <a:srgbClr val="000000"/>
              </a:buClr>
              <a:buSzPts val="1000"/>
              <a:buFont typeface="Arial"/>
              <a:buNone/>
            </a:pPr>
            <a:endParaRPr lang="en-SG" sz="1100" b="1" i="0" strike="noStrike" cap="none" dirty="0">
              <a:solidFill>
                <a:srgbClr val="E60000"/>
              </a:solidFill>
              <a:latin typeface="Lato" panose="020F0502020204030203" pitchFamily="34" charset="0"/>
              <a:ea typeface="Lato" panose="020F0502020204030203" pitchFamily="34" charset="0"/>
              <a:cs typeface="Lato" panose="020F0502020204030203" pitchFamily="34" charset="0"/>
              <a:sym typeface="Lato"/>
            </a:endParaRPr>
          </a:p>
          <a:p>
            <a:pPr marL="0" marR="0" lvl="0" indent="0" algn="ctr" rtl="0">
              <a:lnSpc>
                <a:spcPct val="100000"/>
              </a:lnSpc>
              <a:spcBef>
                <a:spcPts val="0"/>
              </a:spcBef>
              <a:spcAft>
                <a:spcPts val="0"/>
              </a:spcAft>
              <a:buClr>
                <a:srgbClr val="000000"/>
              </a:buClr>
              <a:buSzPts val="1000"/>
              <a:buFont typeface="Arial"/>
              <a:buNone/>
            </a:pPr>
            <a:endParaRPr sz="1500" b="0" i="0"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rgbClr val="000000"/>
              </a:buClr>
              <a:buSzPts val="1100"/>
              <a:buFont typeface="Arial"/>
              <a:buNone/>
            </a:pPr>
            <a:endParaRPr sz="1200" b="0" i="0" strike="noStrike" cap="none" dirty="0">
              <a:solidFill>
                <a:srgbClr val="222222"/>
              </a:solidFill>
              <a:latin typeface="Lato" panose="020F0502020204030203" pitchFamily="34" charset="0"/>
              <a:ea typeface="Lato" panose="020F0502020204030203" pitchFamily="34" charset="0"/>
              <a:cs typeface="Lato" panose="020F0502020204030203" pitchFamily="34" charset="0"/>
              <a:sym typeface="Roboto"/>
            </a:endParaRPr>
          </a:p>
        </p:txBody>
      </p:sp>
      <p:sp>
        <p:nvSpPr>
          <p:cNvPr id="11" name="Google Shape;309;p28">
            <a:extLst>
              <a:ext uri="{FF2B5EF4-FFF2-40B4-BE49-F238E27FC236}">
                <a16:creationId xmlns:a16="http://schemas.microsoft.com/office/drawing/2014/main" id="{D1B7D43E-0971-B94C-A853-7003F8A109AD}"/>
              </a:ext>
            </a:extLst>
          </p:cNvPr>
          <p:cNvSpPr txBox="1"/>
          <p:nvPr/>
        </p:nvSpPr>
        <p:spPr>
          <a:xfrm>
            <a:off x="6288357" y="1720447"/>
            <a:ext cx="851259" cy="277401"/>
          </a:xfrm>
          <a:prstGeom prst="rect">
            <a:avLst/>
          </a:prstGeom>
          <a:noFill/>
          <a:ln>
            <a:noFill/>
          </a:ln>
        </p:spPr>
        <p:txBody>
          <a:bodyPr spcFirstLastPara="1" wrap="square" lIns="91425" tIns="91425" rIns="91425" bIns="91425" anchor="t" anchorCtr="0">
            <a:noAutofit/>
          </a:bodyPr>
          <a:lstStyle/>
          <a:p>
            <a:pPr marL="0" marR="0" lvl="0" indent="0" algn="ctr" rtl="0">
              <a:lnSpc>
                <a:spcPts val="1200"/>
              </a:lnSpc>
              <a:spcBef>
                <a:spcPts val="0"/>
              </a:spcBef>
              <a:spcAft>
                <a:spcPts val="0"/>
              </a:spcAft>
              <a:buClr>
                <a:srgbClr val="000000"/>
              </a:buClr>
              <a:buSzPts val="1000"/>
              <a:buFont typeface="Arial"/>
              <a:buNone/>
            </a:pPr>
            <a:r>
              <a:rPr lang="en-SG" sz="1000" b="1" dirty="0">
                <a:solidFill>
                  <a:srgbClr val="E80000"/>
                </a:solidFill>
                <a:latin typeface="Lato" panose="020F0502020204030203" pitchFamily="34" charset="0"/>
                <a:ea typeface="Lato" panose="020F0502020204030203" pitchFamily="34" charset="0"/>
                <a:cs typeface="Lato" panose="020F0502020204030203" pitchFamily="34" charset="0"/>
                <a:sym typeface="Lato"/>
              </a:rPr>
              <a:t>Rotterdam</a:t>
            </a:r>
            <a:endParaRPr sz="1500" b="0" i="0"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rgbClr val="000000"/>
              </a:buClr>
              <a:buSzPts val="1100"/>
              <a:buFont typeface="Arial"/>
              <a:buNone/>
            </a:pPr>
            <a:endParaRPr sz="1200" b="0" i="0" strike="noStrike" cap="none" dirty="0">
              <a:solidFill>
                <a:srgbClr val="222222"/>
              </a:solidFill>
              <a:latin typeface="Lato" panose="020F0502020204030203" pitchFamily="34" charset="0"/>
              <a:ea typeface="Lato" panose="020F0502020204030203" pitchFamily="34" charset="0"/>
              <a:cs typeface="Lato" panose="020F0502020204030203" pitchFamily="34" charset="0"/>
              <a:sym typeface="Roboto"/>
            </a:endParaRPr>
          </a:p>
        </p:txBody>
      </p:sp>
      <p:sp>
        <p:nvSpPr>
          <p:cNvPr id="15" name="Google Shape;309;p28">
            <a:extLst>
              <a:ext uri="{FF2B5EF4-FFF2-40B4-BE49-F238E27FC236}">
                <a16:creationId xmlns:a16="http://schemas.microsoft.com/office/drawing/2014/main" id="{4DB654A8-F4DB-DBB7-C327-16C7BBD84A7D}"/>
              </a:ext>
            </a:extLst>
          </p:cNvPr>
          <p:cNvSpPr txBox="1"/>
          <p:nvPr/>
        </p:nvSpPr>
        <p:spPr>
          <a:xfrm>
            <a:off x="7581427" y="2571750"/>
            <a:ext cx="842989" cy="302818"/>
          </a:xfrm>
          <a:prstGeom prst="rect">
            <a:avLst/>
          </a:prstGeom>
          <a:noFill/>
          <a:ln>
            <a:noFill/>
          </a:ln>
        </p:spPr>
        <p:txBody>
          <a:bodyPr spcFirstLastPara="1" wrap="square" lIns="91425" tIns="91425" rIns="91425" bIns="91425" anchor="t" anchorCtr="0">
            <a:noAutofit/>
          </a:bodyPr>
          <a:lstStyle/>
          <a:p>
            <a:pPr marL="0" marR="0" lvl="0" indent="0" algn="ctr" rtl="0">
              <a:lnSpc>
                <a:spcPts val="1200"/>
              </a:lnSpc>
              <a:spcBef>
                <a:spcPts val="0"/>
              </a:spcBef>
              <a:spcAft>
                <a:spcPts val="0"/>
              </a:spcAft>
              <a:buClr>
                <a:srgbClr val="000000"/>
              </a:buClr>
              <a:buSzPts val="1000"/>
              <a:buFont typeface="Arial"/>
              <a:buNone/>
            </a:pPr>
            <a:r>
              <a:rPr lang="en-SG" sz="1000" b="1" i="0" strike="noStrike" cap="none" dirty="0">
                <a:solidFill>
                  <a:srgbClr val="E60000"/>
                </a:solidFill>
                <a:latin typeface="Lato" panose="020F0502020204030203" pitchFamily="34" charset="0"/>
                <a:ea typeface="Lato" panose="020F0502020204030203" pitchFamily="34" charset="0"/>
                <a:cs typeface="Lato" panose="020F0502020204030203" pitchFamily="34" charset="0"/>
                <a:sym typeface="Lato"/>
              </a:rPr>
              <a:t>Singapore</a:t>
            </a:r>
            <a:endParaRPr sz="1500" b="0" i="0"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sp>
        <p:nvSpPr>
          <p:cNvPr id="20" name="Google Shape;1570;p53">
            <a:extLst>
              <a:ext uri="{FF2B5EF4-FFF2-40B4-BE49-F238E27FC236}">
                <a16:creationId xmlns:a16="http://schemas.microsoft.com/office/drawing/2014/main" id="{4AA997CA-1F64-B8CE-4B6F-39EFEC61A5E2}"/>
              </a:ext>
            </a:extLst>
          </p:cNvPr>
          <p:cNvSpPr/>
          <p:nvPr/>
        </p:nvSpPr>
        <p:spPr>
          <a:xfrm>
            <a:off x="5568210" y="2340526"/>
            <a:ext cx="253735" cy="241606"/>
          </a:xfrm>
          <a:custGeom>
            <a:avLst/>
            <a:gdLst/>
            <a:ahLst/>
            <a:cxnLst/>
            <a:rect l="0" t="0" r="0" b="0"/>
            <a:pathLst>
              <a:path w="1343024" h="1550988" extrusionOk="0">
                <a:moveTo>
                  <a:pt x="671512" y="1281113"/>
                </a:moveTo>
                <a:lnTo>
                  <a:pt x="788988" y="1347788"/>
                </a:lnTo>
                <a:lnTo>
                  <a:pt x="788988" y="1484313"/>
                </a:lnTo>
                <a:lnTo>
                  <a:pt x="671512" y="1550988"/>
                </a:lnTo>
                <a:lnTo>
                  <a:pt x="554036" y="1484313"/>
                </a:lnTo>
                <a:lnTo>
                  <a:pt x="554036" y="1347788"/>
                </a:lnTo>
                <a:close/>
                <a:moveTo>
                  <a:pt x="363538" y="1152525"/>
                </a:moveTo>
                <a:lnTo>
                  <a:pt x="460376" y="1206500"/>
                </a:lnTo>
                <a:lnTo>
                  <a:pt x="460376" y="1317626"/>
                </a:lnTo>
                <a:lnTo>
                  <a:pt x="363538" y="1373188"/>
                </a:lnTo>
                <a:lnTo>
                  <a:pt x="266700" y="1317626"/>
                </a:lnTo>
                <a:lnTo>
                  <a:pt x="266700" y="1206500"/>
                </a:lnTo>
                <a:close/>
                <a:moveTo>
                  <a:pt x="950912" y="1120775"/>
                </a:moveTo>
                <a:lnTo>
                  <a:pt x="1068388" y="1185863"/>
                </a:lnTo>
                <a:lnTo>
                  <a:pt x="1068388" y="1322388"/>
                </a:lnTo>
                <a:lnTo>
                  <a:pt x="950912" y="1389063"/>
                </a:lnTo>
                <a:lnTo>
                  <a:pt x="833436" y="1322388"/>
                </a:lnTo>
                <a:lnTo>
                  <a:pt x="833436" y="1185863"/>
                </a:lnTo>
                <a:close/>
                <a:moveTo>
                  <a:pt x="76200" y="1042988"/>
                </a:moveTo>
                <a:lnTo>
                  <a:pt x="152400" y="1087438"/>
                </a:lnTo>
                <a:lnTo>
                  <a:pt x="152400" y="1174751"/>
                </a:lnTo>
                <a:lnTo>
                  <a:pt x="76200" y="1219201"/>
                </a:lnTo>
                <a:lnTo>
                  <a:pt x="0" y="1174751"/>
                </a:lnTo>
                <a:lnTo>
                  <a:pt x="0" y="1087438"/>
                </a:lnTo>
                <a:close/>
                <a:moveTo>
                  <a:pt x="676274" y="985838"/>
                </a:moveTo>
                <a:lnTo>
                  <a:pt x="769936" y="1041400"/>
                </a:lnTo>
                <a:lnTo>
                  <a:pt x="769936" y="1150939"/>
                </a:lnTo>
                <a:lnTo>
                  <a:pt x="676274" y="1206501"/>
                </a:lnTo>
                <a:lnTo>
                  <a:pt x="579436" y="1150939"/>
                </a:lnTo>
                <a:lnTo>
                  <a:pt x="579436" y="1041400"/>
                </a:lnTo>
                <a:close/>
                <a:moveTo>
                  <a:pt x="1225550" y="962025"/>
                </a:moveTo>
                <a:lnTo>
                  <a:pt x="1343024" y="1028700"/>
                </a:lnTo>
                <a:lnTo>
                  <a:pt x="1343024" y="1163638"/>
                </a:lnTo>
                <a:lnTo>
                  <a:pt x="1225550" y="1230313"/>
                </a:lnTo>
                <a:lnTo>
                  <a:pt x="1108076" y="1163638"/>
                </a:lnTo>
                <a:lnTo>
                  <a:pt x="1108076" y="1028700"/>
                </a:lnTo>
                <a:close/>
                <a:moveTo>
                  <a:pt x="363536" y="863600"/>
                </a:moveTo>
                <a:lnTo>
                  <a:pt x="433388" y="903287"/>
                </a:lnTo>
                <a:lnTo>
                  <a:pt x="433388" y="984250"/>
                </a:lnTo>
                <a:lnTo>
                  <a:pt x="363536" y="1025525"/>
                </a:lnTo>
                <a:lnTo>
                  <a:pt x="293688" y="984250"/>
                </a:lnTo>
                <a:lnTo>
                  <a:pt x="293688" y="903287"/>
                </a:lnTo>
                <a:close/>
                <a:moveTo>
                  <a:pt x="950912" y="841375"/>
                </a:moveTo>
                <a:lnTo>
                  <a:pt x="1039812" y="892175"/>
                </a:lnTo>
                <a:lnTo>
                  <a:pt x="1039812" y="995362"/>
                </a:lnTo>
                <a:lnTo>
                  <a:pt x="950912" y="1047750"/>
                </a:lnTo>
                <a:lnTo>
                  <a:pt x="862012" y="995362"/>
                </a:lnTo>
                <a:lnTo>
                  <a:pt x="862012" y="892175"/>
                </a:lnTo>
                <a:close/>
                <a:moveTo>
                  <a:pt x="58738" y="708025"/>
                </a:moveTo>
                <a:lnTo>
                  <a:pt x="117476" y="742950"/>
                </a:lnTo>
                <a:lnTo>
                  <a:pt x="117476" y="809625"/>
                </a:lnTo>
                <a:lnTo>
                  <a:pt x="58738" y="844550"/>
                </a:lnTo>
                <a:lnTo>
                  <a:pt x="0" y="809625"/>
                </a:lnTo>
                <a:lnTo>
                  <a:pt x="0" y="742950"/>
                </a:lnTo>
                <a:close/>
                <a:moveTo>
                  <a:pt x="676274" y="682625"/>
                </a:moveTo>
                <a:lnTo>
                  <a:pt x="755648" y="730250"/>
                </a:lnTo>
                <a:lnTo>
                  <a:pt x="755648" y="822325"/>
                </a:lnTo>
                <a:lnTo>
                  <a:pt x="676274" y="868363"/>
                </a:lnTo>
                <a:lnTo>
                  <a:pt x="595312" y="822325"/>
                </a:lnTo>
                <a:lnTo>
                  <a:pt x="595312" y="730250"/>
                </a:lnTo>
                <a:close/>
                <a:moveTo>
                  <a:pt x="1225550" y="641350"/>
                </a:moveTo>
                <a:lnTo>
                  <a:pt x="1343024" y="708025"/>
                </a:lnTo>
                <a:lnTo>
                  <a:pt x="1343024" y="844550"/>
                </a:lnTo>
                <a:lnTo>
                  <a:pt x="1225550" y="911225"/>
                </a:lnTo>
                <a:lnTo>
                  <a:pt x="1108076" y="844550"/>
                </a:lnTo>
                <a:lnTo>
                  <a:pt x="1108076" y="708025"/>
                </a:lnTo>
                <a:close/>
                <a:moveTo>
                  <a:pt x="363536" y="542925"/>
                </a:moveTo>
                <a:lnTo>
                  <a:pt x="433388" y="582612"/>
                </a:lnTo>
                <a:lnTo>
                  <a:pt x="433388" y="663575"/>
                </a:lnTo>
                <a:lnTo>
                  <a:pt x="363536" y="704850"/>
                </a:lnTo>
                <a:lnTo>
                  <a:pt x="293688" y="663575"/>
                </a:lnTo>
                <a:lnTo>
                  <a:pt x="293688" y="582612"/>
                </a:lnTo>
                <a:close/>
                <a:moveTo>
                  <a:pt x="950912" y="520700"/>
                </a:moveTo>
                <a:lnTo>
                  <a:pt x="1039812" y="571500"/>
                </a:lnTo>
                <a:lnTo>
                  <a:pt x="1039812" y="674687"/>
                </a:lnTo>
                <a:lnTo>
                  <a:pt x="950912" y="727075"/>
                </a:lnTo>
                <a:lnTo>
                  <a:pt x="862012" y="674687"/>
                </a:lnTo>
                <a:lnTo>
                  <a:pt x="862012" y="571500"/>
                </a:lnTo>
                <a:close/>
                <a:moveTo>
                  <a:pt x="676274" y="346075"/>
                </a:moveTo>
                <a:lnTo>
                  <a:pt x="769936" y="400050"/>
                </a:lnTo>
                <a:lnTo>
                  <a:pt x="769936" y="511175"/>
                </a:lnTo>
                <a:lnTo>
                  <a:pt x="676274" y="566738"/>
                </a:lnTo>
                <a:lnTo>
                  <a:pt x="579436" y="511175"/>
                </a:lnTo>
                <a:lnTo>
                  <a:pt x="579436" y="400050"/>
                </a:lnTo>
                <a:close/>
                <a:moveTo>
                  <a:pt x="53976" y="344488"/>
                </a:moveTo>
                <a:lnTo>
                  <a:pt x="107950" y="374650"/>
                </a:lnTo>
                <a:lnTo>
                  <a:pt x="107950" y="438151"/>
                </a:lnTo>
                <a:lnTo>
                  <a:pt x="53976" y="469901"/>
                </a:lnTo>
                <a:lnTo>
                  <a:pt x="0" y="438151"/>
                </a:lnTo>
                <a:lnTo>
                  <a:pt x="0" y="374650"/>
                </a:lnTo>
                <a:close/>
                <a:moveTo>
                  <a:pt x="1225550" y="320675"/>
                </a:moveTo>
                <a:lnTo>
                  <a:pt x="1343024" y="387350"/>
                </a:lnTo>
                <a:lnTo>
                  <a:pt x="1343024" y="523875"/>
                </a:lnTo>
                <a:lnTo>
                  <a:pt x="1225550" y="590550"/>
                </a:lnTo>
                <a:lnTo>
                  <a:pt x="1108076" y="523875"/>
                </a:lnTo>
                <a:lnTo>
                  <a:pt x="1108076" y="387350"/>
                </a:lnTo>
                <a:close/>
                <a:moveTo>
                  <a:pt x="363538" y="177800"/>
                </a:moveTo>
                <a:lnTo>
                  <a:pt x="460376" y="234950"/>
                </a:lnTo>
                <a:lnTo>
                  <a:pt x="460376" y="344487"/>
                </a:lnTo>
                <a:lnTo>
                  <a:pt x="363538" y="400050"/>
                </a:lnTo>
                <a:lnTo>
                  <a:pt x="266700" y="344487"/>
                </a:lnTo>
                <a:lnTo>
                  <a:pt x="266700" y="234950"/>
                </a:lnTo>
                <a:close/>
                <a:moveTo>
                  <a:pt x="950912" y="161925"/>
                </a:moveTo>
                <a:lnTo>
                  <a:pt x="1068388" y="230187"/>
                </a:lnTo>
                <a:lnTo>
                  <a:pt x="1068388" y="365125"/>
                </a:lnTo>
                <a:lnTo>
                  <a:pt x="950912" y="431800"/>
                </a:lnTo>
                <a:lnTo>
                  <a:pt x="833436" y="365125"/>
                </a:lnTo>
                <a:lnTo>
                  <a:pt x="833436" y="230187"/>
                </a:lnTo>
                <a:close/>
                <a:moveTo>
                  <a:pt x="671512" y="0"/>
                </a:moveTo>
                <a:lnTo>
                  <a:pt x="788988" y="68262"/>
                </a:lnTo>
                <a:lnTo>
                  <a:pt x="788988" y="203200"/>
                </a:lnTo>
                <a:lnTo>
                  <a:pt x="671512" y="269875"/>
                </a:lnTo>
                <a:lnTo>
                  <a:pt x="554036" y="203200"/>
                </a:lnTo>
                <a:lnTo>
                  <a:pt x="554036" y="68262"/>
                </a:lnTo>
                <a:close/>
              </a:path>
            </a:pathLst>
          </a:custGeom>
          <a:solidFill>
            <a:schemeClr val="bg2"/>
          </a:solidFill>
          <a:ln>
            <a:noFill/>
          </a:ln>
        </p:spPr>
        <p:txBody>
          <a:bodyPr spcFirstLastPara="1" wrap="square" lIns="34285" tIns="17138" rIns="34285" bIns="1713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00" b="1" i="0" u="none" strike="noStrike" kern="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Open Sans"/>
            </a:endParaRPr>
          </a:p>
        </p:txBody>
      </p:sp>
      <p:sp>
        <p:nvSpPr>
          <p:cNvPr id="21" name="Google Shape;1570;p53">
            <a:extLst>
              <a:ext uri="{FF2B5EF4-FFF2-40B4-BE49-F238E27FC236}">
                <a16:creationId xmlns:a16="http://schemas.microsoft.com/office/drawing/2014/main" id="{71BDE5AB-7D3F-6517-0F66-7CCE9102D4F8}"/>
              </a:ext>
            </a:extLst>
          </p:cNvPr>
          <p:cNvSpPr/>
          <p:nvPr/>
        </p:nvSpPr>
        <p:spPr>
          <a:xfrm>
            <a:off x="6587120" y="2021651"/>
            <a:ext cx="253735" cy="241606"/>
          </a:xfrm>
          <a:custGeom>
            <a:avLst/>
            <a:gdLst/>
            <a:ahLst/>
            <a:cxnLst/>
            <a:rect l="0" t="0" r="0" b="0"/>
            <a:pathLst>
              <a:path w="1343024" h="1550988" extrusionOk="0">
                <a:moveTo>
                  <a:pt x="671512" y="1281113"/>
                </a:moveTo>
                <a:lnTo>
                  <a:pt x="788988" y="1347788"/>
                </a:lnTo>
                <a:lnTo>
                  <a:pt x="788988" y="1484313"/>
                </a:lnTo>
                <a:lnTo>
                  <a:pt x="671512" y="1550988"/>
                </a:lnTo>
                <a:lnTo>
                  <a:pt x="554036" y="1484313"/>
                </a:lnTo>
                <a:lnTo>
                  <a:pt x="554036" y="1347788"/>
                </a:lnTo>
                <a:close/>
                <a:moveTo>
                  <a:pt x="363538" y="1152525"/>
                </a:moveTo>
                <a:lnTo>
                  <a:pt x="460376" y="1206500"/>
                </a:lnTo>
                <a:lnTo>
                  <a:pt x="460376" y="1317626"/>
                </a:lnTo>
                <a:lnTo>
                  <a:pt x="363538" y="1373188"/>
                </a:lnTo>
                <a:lnTo>
                  <a:pt x="266700" y="1317626"/>
                </a:lnTo>
                <a:lnTo>
                  <a:pt x="266700" y="1206500"/>
                </a:lnTo>
                <a:close/>
                <a:moveTo>
                  <a:pt x="950912" y="1120775"/>
                </a:moveTo>
                <a:lnTo>
                  <a:pt x="1068388" y="1185863"/>
                </a:lnTo>
                <a:lnTo>
                  <a:pt x="1068388" y="1322388"/>
                </a:lnTo>
                <a:lnTo>
                  <a:pt x="950912" y="1389063"/>
                </a:lnTo>
                <a:lnTo>
                  <a:pt x="833436" y="1322388"/>
                </a:lnTo>
                <a:lnTo>
                  <a:pt x="833436" y="1185863"/>
                </a:lnTo>
                <a:close/>
                <a:moveTo>
                  <a:pt x="76200" y="1042988"/>
                </a:moveTo>
                <a:lnTo>
                  <a:pt x="152400" y="1087438"/>
                </a:lnTo>
                <a:lnTo>
                  <a:pt x="152400" y="1174751"/>
                </a:lnTo>
                <a:lnTo>
                  <a:pt x="76200" y="1219201"/>
                </a:lnTo>
                <a:lnTo>
                  <a:pt x="0" y="1174751"/>
                </a:lnTo>
                <a:lnTo>
                  <a:pt x="0" y="1087438"/>
                </a:lnTo>
                <a:close/>
                <a:moveTo>
                  <a:pt x="676274" y="985838"/>
                </a:moveTo>
                <a:lnTo>
                  <a:pt x="769936" y="1041400"/>
                </a:lnTo>
                <a:lnTo>
                  <a:pt x="769936" y="1150939"/>
                </a:lnTo>
                <a:lnTo>
                  <a:pt x="676274" y="1206501"/>
                </a:lnTo>
                <a:lnTo>
                  <a:pt x="579436" y="1150939"/>
                </a:lnTo>
                <a:lnTo>
                  <a:pt x="579436" y="1041400"/>
                </a:lnTo>
                <a:close/>
                <a:moveTo>
                  <a:pt x="1225550" y="962025"/>
                </a:moveTo>
                <a:lnTo>
                  <a:pt x="1343024" y="1028700"/>
                </a:lnTo>
                <a:lnTo>
                  <a:pt x="1343024" y="1163638"/>
                </a:lnTo>
                <a:lnTo>
                  <a:pt x="1225550" y="1230313"/>
                </a:lnTo>
                <a:lnTo>
                  <a:pt x="1108076" y="1163638"/>
                </a:lnTo>
                <a:lnTo>
                  <a:pt x="1108076" y="1028700"/>
                </a:lnTo>
                <a:close/>
                <a:moveTo>
                  <a:pt x="363536" y="863600"/>
                </a:moveTo>
                <a:lnTo>
                  <a:pt x="433388" y="903287"/>
                </a:lnTo>
                <a:lnTo>
                  <a:pt x="433388" y="984250"/>
                </a:lnTo>
                <a:lnTo>
                  <a:pt x="363536" y="1025525"/>
                </a:lnTo>
                <a:lnTo>
                  <a:pt x="293688" y="984250"/>
                </a:lnTo>
                <a:lnTo>
                  <a:pt x="293688" y="903287"/>
                </a:lnTo>
                <a:close/>
                <a:moveTo>
                  <a:pt x="950912" y="841375"/>
                </a:moveTo>
                <a:lnTo>
                  <a:pt x="1039812" y="892175"/>
                </a:lnTo>
                <a:lnTo>
                  <a:pt x="1039812" y="995362"/>
                </a:lnTo>
                <a:lnTo>
                  <a:pt x="950912" y="1047750"/>
                </a:lnTo>
                <a:lnTo>
                  <a:pt x="862012" y="995362"/>
                </a:lnTo>
                <a:lnTo>
                  <a:pt x="862012" y="892175"/>
                </a:lnTo>
                <a:close/>
                <a:moveTo>
                  <a:pt x="58738" y="708025"/>
                </a:moveTo>
                <a:lnTo>
                  <a:pt x="117476" y="742950"/>
                </a:lnTo>
                <a:lnTo>
                  <a:pt x="117476" y="809625"/>
                </a:lnTo>
                <a:lnTo>
                  <a:pt x="58738" y="844550"/>
                </a:lnTo>
                <a:lnTo>
                  <a:pt x="0" y="809625"/>
                </a:lnTo>
                <a:lnTo>
                  <a:pt x="0" y="742950"/>
                </a:lnTo>
                <a:close/>
                <a:moveTo>
                  <a:pt x="676274" y="682625"/>
                </a:moveTo>
                <a:lnTo>
                  <a:pt x="755648" y="730250"/>
                </a:lnTo>
                <a:lnTo>
                  <a:pt x="755648" y="822325"/>
                </a:lnTo>
                <a:lnTo>
                  <a:pt x="676274" y="868363"/>
                </a:lnTo>
                <a:lnTo>
                  <a:pt x="595312" y="822325"/>
                </a:lnTo>
                <a:lnTo>
                  <a:pt x="595312" y="730250"/>
                </a:lnTo>
                <a:close/>
                <a:moveTo>
                  <a:pt x="1225550" y="641350"/>
                </a:moveTo>
                <a:lnTo>
                  <a:pt x="1343024" y="708025"/>
                </a:lnTo>
                <a:lnTo>
                  <a:pt x="1343024" y="844550"/>
                </a:lnTo>
                <a:lnTo>
                  <a:pt x="1225550" y="911225"/>
                </a:lnTo>
                <a:lnTo>
                  <a:pt x="1108076" y="844550"/>
                </a:lnTo>
                <a:lnTo>
                  <a:pt x="1108076" y="708025"/>
                </a:lnTo>
                <a:close/>
                <a:moveTo>
                  <a:pt x="363536" y="542925"/>
                </a:moveTo>
                <a:lnTo>
                  <a:pt x="433388" y="582612"/>
                </a:lnTo>
                <a:lnTo>
                  <a:pt x="433388" y="663575"/>
                </a:lnTo>
                <a:lnTo>
                  <a:pt x="363536" y="704850"/>
                </a:lnTo>
                <a:lnTo>
                  <a:pt x="293688" y="663575"/>
                </a:lnTo>
                <a:lnTo>
                  <a:pt x="293688" y="582612"/>
                </a:lnTo>
                <a:close/>
                <a:moveTo>
                  <a:pt x="950912" y="520700"/>
                </a:moveTo>
                <a:lnTo>
                  <a:pt x="1039812" y="571500"/>
                </a:lnTo>
                <a:lnTo>
                  <a:pt x="1039812" y="674687"/>
                </a:lnTo>
                <a:lnTo>
                  <a:pt x="950912" y="727075"/>
                </a:lnTo>
                <a:lnTo>
                  <a:pt x="862012" y="674687"/>
                </a:lnTo>
                <a:lnTo>
                  <a:pt x="862012" y="571500"/>
                </a:lnTo>
                <a:close/>
                <a:moveTo>
                  <a:pt x="676274" y="346075"/>
                </a:moveTo>
                <a:lnTo>
                  <a:pt x="769936" y="400050"/>
                </a:lnTo>
                <a:lnTo>
                  <a:pt x="769936" y="511175"/>
                </a:lnTo>
                <a:lnTo>
                  <a:pt x="676274" y="566738"/>
                </a:lnTo>
                <a:lnTo>
                  <a:pt x="579436" y="511175"/>
                </a:lnTo>
                <a:lnTo>
                  <a:pt x="579436" y="400050"/>
                </a:lnTo>
                <a:close/>
                <a:moveTo>
                  <a:pt x="53976" y="344488"/>
                </a:moveTo>
                <a:lnTo>
                  <a:pt x="107950" y="374650"/>
                </a:lnTo>
                <a:lnTo>
                  <a:pt x="107950" y="438151"/>
                </a:lnTo>
                <a:lnTo>
                  <a:pt x="53976" y="469901"/>
                </a:lnTo>
                <a:lnTo>
                  <a:pt x="0" y="438151"/>
                </a:lnTo>
                <a:lnTo>
                  <a:pt x="0" y="374650"/>
                </a:lnTo>
                <a:close/>
                <a:moveTo>
                  <a:pt x="1225550" y="320675"/>
                </a:moveTo>
                <a:lnTo>
                  <a:pt x="1343024" y="387350"/>
                </a:lnTo>
                <a:lnTo>
                  <a:pt x="1343024" y="523875"/>
                </a:lnTo>
                <a:lnTo>
                  <a:pt x="1225550" y="590550"/>
                </a:lnTo>
                <a:lnTo>
                  <a:pt x="1108076" y="523875"/>
                </a:lnTo>
                <a:lnTo>
                  <a:pt x="1108076" y="387350"/>
                </a:lnTo>
                <a:close/>
                <a:moveTo>
                  <a:pt x="363538" y="177800"/>
                </a:moveTo>
                <a:lnTo>
                  <a:pt x="460376" y="234950"/>
                </a:lnTo>
                <a:lnTo>
                  <a:pt x="460376" y="344487"/>
                </a:lnTo>
                <a:lnTo>
                  <a:pt x="363538" y="400050"/>
                </a:lnTo>
                <a:lnTo>
                  <a:pt x="266700" y="344487"/>
                </a:lnTo>
                <a:lnTo>
                  <a:pt x="266700" y="234950"/>
                </a:lnTo>
                <a:close/>
                <a:moveTo>
                  <a:pt x="950912" y="161925"/>
                </a:moveTo>
                <a:lnTo>
                  <a:pt x="1068388" y="230187"/>
                </a:lnTo>
                <a:lnTo>
                  <a:pt x="1068388" y="365125"/>
                </a:lnTo>
                <a:lnTo>
                  <a:pt x="950912" y="431800"/>
                </a:lnTo>
                <a:lnTo>
                  <a:pt x="833436" y="365125"/>
                </a:lnTo>
                <a:lnTo>
                  <a:pt x="833436" y="230187"/>
                </a:lnTo>
                <a:close/>
                <a:moveTo>
                  <a:pt x="671512" y="0"/>
                </a:moveTo>
                <a:lnTo>
                  <a:pt x="788988" y="68262"/>
                </a:lnTo>
                <a:lnTo>
                  <a:pt x="788988" y="203200"/>
                </a:lnTo>
                <a:lnTo>
                  <a:pt x="671512" y="269875"/>
                </a:lnTo>
                <a:lnTo>
                  <a:pt x="554036" y="203200"/>
                </a:lnTo>
                <a:lnTo>
                  <a:pt x="554036" y="68262"/>
                </a:lnTo>
                <a:close/>
              </a:path>
            </a:pathLst>
          </a:custGeom>
          <a:solidFill>
            <a:schemeClr val="bg2"/>
          </a:solidFill>
          <a:ln>
            <a:noFill/>
          </a:ln>
        </p:spPr>
        <p:txBody>
          <a:bodyPr spcFirstLastPara="1" wrap="square" lIns="34285" tIns="17138" rIns="34285" bIns="1713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00" b="1" i="0" u="none" strike="noStrike" kern="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Open Sans"/>
            </a:endParaRPr>
          </a:p>
        </p:txBody>
      </p:sp>
      <p:sp>
        <p:nvSpPr>
          <p:cNvPr id="6" name="TextBox 5">
            <a:extLst>
              <a:ext uri="{FF2B5EF4-FFF2-40B4-BE49-F238E27FC236}">
                <a16:creationId xmlns:a16="http://schemas.microsoft.com/office/drawing/2014/main" id="{253AAE31-EECA-8D42-E95F-1FBDDB34CFB6}"/>
              </a:ext>
            </a:extLst>
          </p:cNvPr>
          <p:cNvSpPr txBox="1"/>
          <p:nvPr/>
        </p:nvSpPr>
        <p:spPr>
          <a:xfrm>
            <a:off x="4838995" y="664607"/>
            <a:ext cx="3188968"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rPr>
              <a:t>Delivery Locations</a:t>
            </a:r>
            <a:endParaRPr kumimoji="0" lang="en-CA" sz="1050" b="1" i="0" u="none" strike="noStrike" kern="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10" name="Straight Connector 9">
            <a:extLst>
              <a:ext uri="{FF2B5EF4-FFF2-40B4-BE49-F238E27FC236}">
                <a16:creationId xmlns:a16="http://schemas.microsoft.com/office/drawing/2014/main" id="{800B2D8D-306E-B19B-8C1A-8590F1A4F0B2}"/>
              </a:ext>
            </a:extLst>
          </p:cNvPr>
          <p:cNvCxnSpPr>
            <a:cxnSpLocks/>
          </p:cNvCxnSpPr>
          <p:nvPr/>
        </p:nvCxnSpPr>
        <p:spPr>
          <a:xfrm>
            <a:off x="4709491" y="676889"/>
            <a:ext cx="4140000" cy="0"/>
          </a:xfrm>
          <a:prstGeom prst="line">
            <a:avLst/>
          </a:prstGeom>
          <a:noFill/>
          <a:ln w="0" cap="flat" cmpd="sng" algn="ctr">
            <a:solidFill>
              <a:srgbClr val="EEECE1"/>
            </a:solidFill>
            <a:prstDash val="solid"/>
          </a:ln>
          <a:effectLst/>
        </p:spPr>
      </p:cxnSp>
      <p:sp>
        <p:nvSpPr>
          <p:cNvPr id="12" name="Parallelogram 11">
            <a:extLst>
              <a:ext uri="{FF2B5EF4-FFF2-40B4-BE49-F238E27FC236}">
                <a16:creationId xmlns:a16="http://schemas.microsoft.com/office/drawing/2014/main" id="{A7C8B6A4-332E-1556-D2EE-E51E229D7A3F}"/>
              </a:ext>
            </a:extLst>
          </p:cNvPr>
          <p:cNvSpPr/>
          <p:nvPr/>
        </p:nvSpPr>
        <p:spPr>
          <a:xfrm>
            <a:off x="4797279" y="686600"/>
            <a:ext cx="83432" cy="190356"/>
          </a:xfrm>
          <a:prstGeom prst="parallelogram">
            <a:avLst/>
          </a:prstGeom>
          <a:solidFill>
            <a:srgbClr val="E6CAC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cxnSp>
        <p:nvCxnSpPr>
          <p:cNvPr id="16" name="Straight Connector 15">
            <a:extLst>
              <a:ext uri="{FF2B5EF4-FFF2-40B4-BE49-F238E27FC236}">
                <a16:creationId xmlns:a16="http://schemas.microsoft.com/office/drawing/2014/main" id="{1F782BDC-277F-E4A9-F323-7E3FC67E00AF}"/>
              </a:ext>
            </a:extLst>
          </p:cNvPr>
          <p:cNvCxnSpPr>
            <a:cxnSpLocks/>
          </p:cNvCxnSpPr>
          <p:nvPr/>
        </p:nvCxnSpPr>
        <p:spPr>
          <a:xfrm>
            <a:off x="4709491" y="884576"/>
            <a:ext cx="4140000" cy="0"/>
          </a:xfrm>
          <a:prstGeom prst="line">
            <a:avLst/>
          </a:prstGeom>
          <a:noFill/>
          <a:ln w="0" cap="flat" cmpd="sng" algn="ctr">
            <a:solidFill>
              <a:srgbClr val="EEECE1"/>
            </a:solidFill>
            <a:prstDash val="solid"/>
          </a:ln>
          <a:effectLst/>
        </p:spPr>
      </p:cxnSp>
      <p:sp>
        <p:nvSpPr>
          <p:cNvPr id="17" name="TextBox 16">
            <a:extLst>
              <a:ext uri="{FF2B5EF4-FFF2-40B4-BE49-F238E27FC236}">
                <a16:creationId xmlns:a16="http://schemas.microsoft.com/office/drawing/2014/main" id="{12876DD4-17B8-FBE1-FC44-F51BD6550910}"/>
              </a:ext>
            </a:extLst>
          </p:cNvPr>
          <p:cNvSpPr txBox="1"/>
          <p:nvPr/>
        </p:nvSpPr>
        <p:spPr>
          <a:xfrm>
            <a:off x="464305" y="664607"/>
            <a:ext cx="4135692"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latin typeface="Lato" panose="020F0502020204030203" pitchFamily="34" charset="0"/>
                <a:ea typeface="Lato" panose="020F0502020204030203" pitchFamily="34" charset="0"/>
                <a:cs typeface="Lato" panose="020F0502020204030203" pitchFamily="34" charset="0"/>
              </a:rPr>
              <a:t>Introducing Abaxx Lithium Carbonate Futures</a:t>
            </a:r>
          </a:p>
        </p:txBody>
      </p:sp>
      <p:cxnSp>
        <p:nvCxnSpPr>
          <p:cNvPr id="18" name="Straight Connector 17">
            <a:extLst>
              <a:ext uri="{FF2B5EF4-FFF2-40B4-BE49-F238E27FC236}">
                <a16:creationId xmlns:a16="http://schemas.microsoft.com/office/drawing/2014/main" id="{7A64CA37-C17B-2DC4-70D9-D2C0B93B7A95}"/>
              </a:ext>
            </a:extLst>
          </p:cNvPr>
          <p:cNvCxnSpPr>
            <a:cxnSpLocks/>
          </p:cNvCxnSpPr>
          <p:nvPr/>
        </p:nvCxnSpPr>
        <p:spPr>
          <a:xfrm>
            <a:off x="334801" y="676889"/>
            <a:ext cx="4206240" cy="0"/>
          </a:xfrm>
          <a:prstGeom prst="line">
            <a:avLst/>
          </a:prstGeom>
          <a:noFill/>
          <a:ln w="0" cap="flat" cmpd="sng" algn="ctr">
            <a:solidFill>
              <a:srgbClr val="EEECE1"/>
            </a:solidFill>
            <a:prstDash val="solid"/>
          </a:ln>
          <a:effectLst/>
        </p:spPr>
      </p:cxnSp>
      <p:sp>
        <p:nvSpPr>
          <p:cNvPr id="19" name="Parallelogram 18">
            <a:extLst>
              <a:ext uri="{FF2B5EF4-FFF2-40B4-BE49-F238E27FC236}">
                <a16:creationId xmlns:a16="http://schemas.microsoft.com/office/drawing/2014/main" id="{76F4F8A9-67D0-44A5-AEB3-3CAA11530A3D}"/>
              </a:ext>
            </a:extLst>
          </p:cNvPr>
          <p:cNvSpPr/>
          <p:nvPr/>
        </p:nvSpPr>
        <p:spPr>
          <a:xfrm>
            <a:off x="422589" y="686600"/>
            <a:ext cx="83432" cy="190356"/>
          </a:xfrm>
          <a:prstGeom prst="parallelogram">
            <a:avLst/>
          </a:prstGeom>
          <a:solidFill>
            <a:srgbClr val="E6CAC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graphicFrame>
        <p:nvGraphicFramePr>
          <p:cNvPr id="4" name="Table 3">
            <a:extLst>
              <a:ext uri="{FF2B5EF4-FFF2-40B4-BE49-F238E27FC236}">
                <a16:creationId xmlns:a16="http://schemas.microsoft.com/office/drawing/2014/main" id="{E60BA49A-6F35-8B5B-2F0B-9BE4F58CF3EC}"/>
              </a:ext>
            </a:extLst>
          </p:cNvPr>
          <p:cNvGraphicFramePr>
            <a:graphicFrameLocks noGrp="1"/>
          </p:cNvGraphicFramePr>
          <p:nvPr>
            <p:extLst>
              <p:ext uri="{D42A27DB-BD31-4B8C-83A1-F6EECF244321}">
                <p14:modId xmlns:p14="http://schemas.microsoft.com/office/powerpoint/2010/main" val="1039198425"/>
              </p:ext>
            </p:extLst>
          </p:nvPr>
        </p:nvGraphicFramePr>
        <p:xfrm>
          <a:off x="357945" y="1017291"/>
          <a:ext cx="4439334" cy="4114277"/>
        </p:xfrm>
        <a:graphic>
          <a:graphicData uri="http://schemas.openxmlformats.org/drawingml/2006/table">
            <a:tbl>
              <a:tblPr/>
              <a:tblGrid>
                <a:gridCol w="1679511">
                  <a:extLst>
                    <a:ext uri="{9D8B030D-6E8A-4147-A177-3AD203B41FA5}">
                      <a16:colId xmlns:a16="http://schemas.microsoft.com/office/drawing/2014/main" val="148849047"/>
                    </a:ext>
                  </a:extLst>
                </a:gridCol>
                <a:gridCol w="2759823">
                  <a:extLst>
                    <a:ext uri="{9D8B030D-6E8A-4147-A177-3AD203B41FA5}">
                      <a16:colId xmlns:a16="http://schemas.microsoft.com/office/drawing/2014/main" val="3503540632"/>
                    </a:ext>
                  </a:extLst>
                </a:gridCol>
              </a:tblGrid>
              <a:tr h="209949">
                <a:tc gridSpan="2">
                  <a:txBody>
                    <a:bodyPr/>
                    <a:lstStyle/>
                    <a:p>
                      <a:pPr marR="0" algn="ctr" rtl="0" fontAlgn="b">
                        <a:lnSpc>
                          <a:spcPct val="100000"/>
                        </a:lnSpc>
                        <a:spcBef>
                          <a:spcPts val="0"/>
                        </a:spcBef>
                        <a:spcAft>
                          <a:spcPts val="0"/>
                        </a:spcAft>
                        <a:buClr>
                          <a:srgbClr val="000000"/>
                        </a:buClr>
                        <a:buFont typeface="Arial"/>
                      </a:pPr>
                      <a:r>
                        <a:rPr lang="en-SG" sz="1050" b="1" i="0" u="none" strike="noStrike" cap="none" dirty="0">
                          <a:solidFill>
                            <a:schemeClr val="bg1"/>
                          </a:solidFill>
                          <a:effectLst/>
                          <a:latin typeface="Lato" panose="020F0502020204030203" pitchFamily="34" charset="0"/>
                          <a:ea typeface="Lato" panose="020F0502020204030203" pitchFamily="34" charset="0"/>
                          <a:cs typeface="Lato" panose="020F0502020204030203" pitchFamily="34" charset="0"/>
                          <a:sym typeface="Arial"/>
                        </a:rPr>
                        <a:t>Trading Specifications</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0101"/>
                    </a:solidFill>
                  </a:tcPr>
                </a:tc>
                <a:tc hMerge="1">
                  <a:txBody>
                    <a:bodyPr/>
                    <a:lstStyle/>
                    <a:p>
                      <a:endParaRPr lang="en-SG"/>
                    </a:p>
                  </a:txBody>
                  <a:tcPr/>
                </a:tc>
                <a:extLst>
                  <a:ext uri="{0D108BD9-81ED-4DB2-BD59-A6C34878D82A}">
                    <a16:rowId xmlns:a16="http://schemas.microsoft.com/office/drawing/2014/main" val="2380250238"/>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Product</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Lithium Carbonate</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724403"/>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Contract Size/Unit</a:t>
                      </a:r>
                      <a:b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br>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Delivery Size/Unit</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1 MT</a:t>
                      </a:r>
                      <a:b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br>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20 MT</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9881336"/>
                  </a:ext>
                </a:extLst>
              </a:tr>
              <a:tr h="189366">
                <a:tc>
                  <a:txBody>
                    <a:bodyPr/>
                    <a:lstStyle/>
                    <a:p>
                      <a:pPr algn="l" fontAlgn="b"/>
                      <a:r>
                        <a:rPr lang="en-SG" sz="900" b="1"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Price quotations</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US Dollars per MT</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59647"/>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Trading Hours</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Monday - Friday 1000 SGT - 0000 SGT</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7166855"/>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Tick Size</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US$ 1/MT</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00680"/>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Minimum Price Fluctuation</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US$ 1/contract</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4290717"/>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Listed Contracts</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12 consecutive monthly contracts</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991411"/>
                  </a:ext>
                </a:extLst>
              </a:tr>
              <a:tr h="312865">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Initial Contract Trading Month</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May 2025</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559431"/>
                  </a:ext>
                </a:extLst>
              </a:tr>
              <a:tr h="189366">
                <a:tc>
                  <a:txBody>
                    <a:bodyPr/>
                    <a:lstStyle/>
                    <a:p>
                      <a:pPr algn="l" fontAlgn="b"/>
                      <a:r>
                        <a:rPr lang="en-SG" sz="900" b="1"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Last Trading Day</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Second Trading Day prior to the Delivery Date</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3522747"/>
                  </a:ext>
                </a:extLst>
              </a:tr>
              <a:tr h="312865">
                <a:tc>
                  <a:txBody>
                    <a:bodyPr/>
                    <a:lstStyle/>
                    <a:p>
                      <a:pPr algn="l" fontAlgn="b"/>
                      <a:r>
                        <a:rPr lang="en-SG" sz="900" b="1"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Delivery Date</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Third Wednesday of the month if that day is a Business Day, or the following Business Day</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3253645"/>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Delivery Terms</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9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DAP (2020 INCO)</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862279"/>
                  </a:ext>
                </a:extLst>
              </a:tr>
              <a:tr h="199965">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Settlement Method</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Physical Delivery</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7837019"/>
                  </a:ext>
                </a:extLst>
              </a:tr>
              <a:tr h="559864">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Final Settlement Price</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The VWAP of all outright trades in that Contract Month which occur during the Settlement Price Period (last five minutes on Last Trading Date)</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6644795"/>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Exchange Rulebook</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Chapter 15, 16 and 17</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095458"/>
                  </a:ext>
                </a:extLst>
              </a:tr>
              <a:tr h="189366">
                <a:tc>
                  <a:txBody>
                    <a:bodyPr/>
                    <a:lstStyle/>
                    <a:p>
                      <a:pPr algn="l" fontAlgn="b"/>
                      <a:r>
                        <a:rPr lang="en-SG" sz="9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Block Trade Minimum</a:t>
                      </a: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SG" sz="9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5 contracts</a:t>
                      </a:r>
                    </a:p>
                  </a:txBody>
                  <a:tcPr marL="45720" marR="45720" marT="36576" marB="3657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266474"/>
                  </a:ext>
                </a:extLst>
              </a:tr>
            </a:tbl>
          </a:graphicData>
        </a:graphic>
      </p:graphicFrame>
      <p:cxnSp>
        <p:nvCxnSpPr>
          <p:cNvPr id="3" name="Straight Connector 2">
            <a:extLst>
              <a:ext uri="{FF2B5EF4-FFF2-40B4-BE49-F238E27FC236}">
                <a16:creationId xmlns:a16="http://schemas.microsoft.com/office/drawing/2014/main" id="{A101BFA6-B048-C9E6-61D8-A368A3703840}"/>
              </a:ext>
            </a:extLst>
          </p:cNvPr>
          <p:cNvCxnSpPr>
            <a:cxnSpLocks/>
          </p:cNvCxnSpPr>
          <p:nvPr/>
        </p:nvCxnSpPr>
        <p:spPr>
          <a:xfrm>
            <a:off x="334801" y="884576"/>
            <a:ext cx="4206240" cy="0"/>
          </a:xfrm>
          <a:prstGeom prst="line">
            <a:avLst/>
          </a:prstGeom>
          <a:noFill/>
          <a:ln w="0" cap="flat" cmpd="sng" algn="ctr">
            <a:solidFill>
              <a:srgbClr val="EEECE1"/>
            </a:solidFill>
            <a:prstDash val="solid"/>
          </a:ln>
          <a:effectLst/>
        </p:spPr>
      </p:cxnSp>
      <p:sp>
        <p:nvSpPr>
          <p:cNvPr id="22" name="Google Shape;1570;p53">
            <a:extLst>
              <a:ext uri="{FF2B5EF4-FFF2-40B4-BE49-F238E27FC236}">
                <a16:creationId xmlns:a16="http://schemas.microsoft.com/office/drawing/2014/main" id="{7AA828CA-FBCC-9F53-8A70-7FC71CEA4D48}"/>
              </a:ext>
            </a:extLst>
          </p:cNvPr>
          <p:cNvSpPr/>
          <p:nvPr/>
        </p:nvSpPr>
        <p:spPr>
          <a:xfrm>
            <a:off x="7882030" y="2902350"/>
            <a:ext cx="253735" cy="241606"/>
          </a:xfrm>
          <a:custGeom>
            <a:avLst/>
            <a:gdLst/>
            <a:ahLst/>
            <a:cxnLst/>
            <a:rect l="0" t="0" r="0" b="0"/>
            <a:pathLst>
              <a:path w="1343024" h="1550988" extrusionOk="0">
                <a:moveTo>
                  <a:pt x="671512" y="1281113"/>
                </a:moveTo>
                <a:lnTo>
                  <a:pt x="788988" y="1347788"/>
                </a:lnTo>
                <a:lnTo>
                  <a:pt x="788988" y="1484313"/>
                </a:lnTo>
                <a:lnTo>
                  <a:pt x="671512" y="1550988"/>
                </a:lnTo>
                <a:lnTo>
                  <a:pt x="554036" y="1484313"/>
                </a:lnTo>
                <a:lnTo>
                  <a:pt x="554036" y="1347788"/>
                </a:lnTo>
                <a:close/>
                <a:moveTo>
                  <a:pt x="363538" y="1152525"/>
                </a:moveTo>
                <a:lnTo>
                  <a:pt x="460376" y="1206500"/>
                </a:lnTo>
                <a:lnTo>
                  <a:pt x="460376" y="1317626"/>
                </a:lnTo>
                <a:lnTo>
                  <a:pt x="363538" y="1373188"/>
                </a:lnTo>
                <a:lnTo>
                  <a:pt x="266700" y="1317626"/>
                </a:lnTo>
                <a:lnTo>
                  <a:pt x="266700" y="1206500"/>
                </a:lnTo>
                <a:close/>
                <a:moveTo>
                  <a:pt x="950912" y="1120775"/>
                </a:moveTo>
                <a:lnTo>
                  <a:pt x="1068388" y="1185863"/>
                </a:lnTo>
                <a:lnTo>
                  <a:pt x="1068388" y="1322388"/>
                </a:lnTo>
                <a:lnTo>
                  <a:pt x="950912" y="1389063"/>
                </a:lnTo>
                <a:lnTo>
                  <a:pt x="833436" y="1322388"/>
                </a:lnTo>
                <a:lnTo>
                  <a:pt x="833436" y="1185863"/>
                </a:lnTo>
                <a:close/>
                <a:moveTo>
                  <a:pt x="76200" y="1042988"/>
                </a:moveTo>
                <a:lnTo>
                  <a:pt x="152400" y="1087438"/>
                </a:lnTo>
                <a:lnTo>
                  <a:pt x="152400" y="1174751"/>
                </a:lnTo>
                <a:lnTo>
                  <a:pt x="76200" y="1219201"/>
                </a:lnTo>
                <a:lnTo>
                  <a:pt x="0" y="1174751"/>
                </a:lnTo>
                <a:lnTo>
                  <a:pt x="0" y="1087438"/>
                </a:lnTo>
                <a:close/>
                <a:moveTo>
                  <a:pt x="676274" y="985838"/>
                </a:moveTo>
                <a:lnTo>
                  <a:pt x="769936" y="1041400"/>
                </a:lnTo>
                <a:lnTo>
                  <a:pt x="769936" y="1150939"/>
                </a:lnTo>
                <a:lnTo>
                  <a:pt x="676274" y="1206501"/>
                </a:lnTo>
                <a:lnTo>
                  <a:pt x="579436" y="1150939"/>
                </a:lnTo>
                <a:lnTo>
                  <a:pt x="579436" y="1041400"/>
                </a:lnTo>
                <a:close/>
                <a:moveTo>
                  <a:pt x="1225550" y="962025"/>
                </a:moveTo>
                <a:lnTo>
                  <a:pt x="1343024" y="1028700"/>
                </a:lnTo>
                <a:lnTo>
                  <a:pt x="1343024" y="1163638"/>
                </a:lnTo>
                <a:lnTo>
                  <a:pt x="1225550" y="1230313"/>
                </a:lnTo>
                <a:lnTo>
                  <a:pt x="1108076" y="1163638"/>
                </a:lnTo>
                <a:lnTo>
                  <a:pt x="1108076" y="1028700"/>
                </a:lnTo>
                <a:close/>
                <a:moveTo>
                  <a:pt x="363536" y="863600"/>
                </a:moveTo>
                <a:lnTo>
                  <a:pt x="433388" y="903287"/>
                </a:lnTo>
                <a:lnTo>
                  <a:pt x="433388" y="984250"/>
                </a:lnTo>
                <a:lnTo>
                  <a:pt x="363536" y="1025525"/>
                </a:lnTo>
                <a:lnTo>
                  <a:pt x="293688" y="984250"/>
                </a:lnTo>
                <a:lnTo>
                  <a:pt x="293688" y="903287"/>
                </a:lnTo>
                <a:close/>
                <a:moveTo>
                  <a:pt x="950912" y="841375"/>
                </a:moveTo>
                <a:lnTo>
                  <a:pt x="1039812" y="892175"/>
                </a:lnTo>
                <a:lnTo>
                  <a:pt x="1039812" y="995362"/>
                </a:lnTo>
                <a:lnTo>
                  <a:pt x="950912" y="1047750"/>
                </a:lnTo>
                <a:lnTo>
                  <a:pt x="862012" y="995362"/>
                </a:lnTo>
                <a:lnTo>
                  <a:pt x="862012" y="892175"/>
                </a:lnTo>
                <a:close/>
                <a:moveTo>
                  <a:pt x="58738" y="708025"/>
                </a:moveTo>
                <a:lnTo>
                  <a:pt x="117476" y="742950"/>
                </a:lnTo>
                <a:lnTo>
                  <a:pt x="117476" y="809625"/>
                </a:lnTo>
                <a:lnTo>
                  <a:pt x="58738" y="844550"/>
                </a:lnTo>
                <a:lnTo>
                  <a:pt x="0" y="809625"/>
                </a:lnTo>
                <a:lnTo>
                  <a:pt x="0" y="742950"/>
                </a:lnTo>
                <a:close/>
                <a:moveTo>
                  <a:pt x="676274" y="682625"/>
                </a:moveTo>
                <a:lnTo>
                  <a:pt x="755648" y="730250"/>
                </a:lnTo>
                <a:lnTo>
                  <a:pt x="755648" y="822325"/>
                </a:lnTo>
                <a:lnTo>
                  <a:pt x="676274" y="868363"/>
                </a:lnTo>
                <a:lnTo>
                  <a:pt x="595312" y="822325"/>
                </a:lnTo>
                <a:lnTo>
                  <a:pt x="595312" y="730250"/>
                </a:lnTo>
                <a:close/>
                <a:moveTo>
                  <a:pt x="1225550" y="641350"/>
                </a:moveTo>
                <a:lnTo>
                  <a:pt x="1343024" y="708025"/>
                </a:lnTo>
                <a:lnTo>
                  <a:pt x="1343024" y="844550"/>
                </a:lnTo>
                <a:lnTo>
                  <a:pt x="1225550" y="911225"/>
                </a:lnTo>
                <a:lnTo>
                  <a:pt x="1108076" y="844550"/>
                </a:lnTo>
                <a:lnTo>
                  <a:pt x="1108076" y="708025"/>
                </a:lnTo>
                <a:close/>
                <a:moveTo>
                  <a:pt x="363536" y="542925"/>
                </a:moveTo>
                <a:lnTo>
                  <a:pt x="433388" y="582612"/>
                </a:lnTo>
                <a:lnTo>
                  <a:pt x="433388" y="663575"/>
                </a:lnTo>
                <a:lnTo>
                  <a:pt x="363536" y="704850"/>
                </a:lnTo>
                <a:lnTo>
                  <a:pt x="293688" y="663575"/>
                </a:lnTo>
                <a:lnTo>
                  <a:pt x="293688" y="582612"/>
                </a:lnTo>
                <a:close/>
                <a:moveTo>
                  <a:pt x="950912" y="520700"/>
                </a:moveTo>
                <a:lnTo>
                  <a:pt x="1039812" y="571500"/>
                </a:lnTo>
                <a:lnTo>
                  <a:pt x="1039812" y="674687"/>
                </a:lnTo>
                <a:lnTo>
                  <a:pt x="950912" y="727075"/>
                </a:lnTo>
                <a:lnTo>
                  <a:pt x="862012" y="674687"/>
                </a:lnTo>
                <a:lnTo>
                  <a:pt x="862012" y="571500"/>
                </a:lnTo>
                <a:close/>
                <a:moveTo>
                  <a:pt x="676274" y="346075"/>
                </a:moveTo>
                <a:lnTo>
                  <a:pt x="769936" y="400050"/>
                </a:lnTo>
                <a:lnTo>
                  <a:pt x="769936" y="511175"/>
                </a:lnTo>
                <a:lnTo>
                  <a:pt x="676274" y="566738"/>
                </a:lnTo>
                <a:lnTo>
                  <a:pt x="579436" y="511175"/>
                </a:lnTo>
                <a:lnTo>
                  <a:pt x="579436" y="400050"/>
                </a:lnTo>
                <a:close/>
                <a:moveTo>
                  <a:pt x="53976" y="344488"/>
                </a:moveTo>
                <a:lnTo>
                  <a:pt x="107950" y="374650"/>
                </a:lnTo>
                <a:lnTo>
                  <a:pt x="107950" y="438151"/>
                </a:lnTo>
                <a:lnTo>
                  <a:pt x="53976" y="469901"/>
                </a:lnTo>
                <a:lnTo>
                  <a:pt x="0" y="438151"/>
                </a:lnTo>
                <a:lnTo>
                  <a:pt x="0" y="374650"/>
                </a:lnTo>
                <a:close/>
                <a:moveTo>
                  <a:pt x="1225550" y="320675"/>
                </a:moveTo>
                <a:lnTo>
                  <a:pt x="1343024" y="387350"/>
                </a:lnTo>
                <a:lnTo>
                  <a:pt x="1343024" y="523875"/>
                </a:lnTo>
                <a:lnTo>
                  <a:pt x="1225550" y="590550"/>
                </a:lnTo>
                <a:lnTo>
                  <a:pt x="1108076" y="523875"/>
                </a:lnTo>
                <a:lnTo>
                  <a:pt x="1108076" y="387350"/>
                </a:lnTo>
                <a:close/>
                <a:moveTo>
                  <a:pt x="363538" y="177800"/>
                </a:moveTo>
                <a:lnTo>
                  <a:pt x="460376" y="234950"/>
                </a:lnTo>
                <a:lnTo>
                  <a:pt x="460376" y="344487"/>
                </a:lnTo>
                <a:lnTo>
                  <a:pt x="363538" y="400050"/>
                </a:lnTo>
                <a:lnTo>
                  <a:pt x="266700" y="344487"/>
                </a:lnTo>
                <a:lnTo>
                  <a:pt x="266700" y="234950"/>
                </a:lnTo>
                <a:close/>
                <a:moveTo>
                  <a:pt x="950912" y="161925"/>
                </a:moveTo>
                <a:lnTo>
                  <a:pt x="1068388" y="230187"/>
                </a:lnTo>
                <a:lnTo>
                  <a:pt x="1068388" y="365125"/>
                </a:lnTo>
                <a:lnTo>
                  <a:pt x="950912" y="431800"/>
                </a:lnTo>
                <a:lnTo>
                  <a:pt x="833436" y="365125"/>
                </a:lnTo>
                <a:lnTo>
                  <a:pt x="833436" y="230187"/>
                </a:lnTo>
                <a:close/>
                <a:moveTo>
                  <a:pt x="671512" y="0"/>
                </a:moveTo>
                <a:lnTo>
                  <a:pt x="788988" y="68262"/>
                </a:lnTo>
                <a:lnTo>
                  <a:pt x="788988" y="203200"/>
                </a:lnTo>
                <a:lnTo>
                  <a:pt x="671512" y="269875"/>
                </a:lnTo>
                <a:lnTo>
                  <a:pt x="554036" y="203200"/>
                </a:lnTo>
                <a:lnTo>
                  <a:pt x="554036" y="68262"/>
                </a:lnTo>
                <a:close/>
              </a:path>
            </a:pathLst>
          </a:custGeom>
          <a:solidFill>
            <a:schemeClr val="bg2"/>
          </a:solidFill>
          <a:ln>
            <a:noFill/>
          </a:ln>
        </p:spPr>
        <p:txBody>
          <a:bodyPr spcFirstLastPara="1" wrap="square" lIns="34285" tIns="17138" rIns="34285" bIns="1713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00" b="1" i="0" u="none" strike="noStrike" kern="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Open Sans"/>
            </a:endParaRPr>
          </a:p>
        </p:txBody>
      </p:sp>
    </p:spTree>
    <p:extLst>
      <p:ext uri="{BB962C8B-B14F-4D97-AF65-F5344CB8AC3E}">
        <p14:creationId xmlns:p14="http://schemas.microsoft.com/office/powerpoint/2010/main" val="1677975792"/>
      </p:ext>
    </p:extLst>
  </p:cSld>
  <p:clrMapOvr>
    <a:masterClrMapping/>
  </p:clrMapOvr>
</p:sld>
</file>

<file path=ppt/theme/theme1.xml><?xml version="1.0" encoding="utf-8"?>
<a:theme xmlns:a="http://schemas.openxmlformats.org/drawingml/2006/main" name="Office Theme">
  <a:themeElements>
    <a:clrScheme name="Business Report">
      <a:dk1>
        <a:srgbClr val="999999"/>
      </a:dk1>
      <a:lt1>
        <a:srgbClr val="FFFFFF"/>
      </a:lt1>
      <a:dk2>
        <a:srgbClr val="050A19"/>
      </a:dk2>
      <a:lt2>
        <a:srgbClr val="FFFFFF"/>
      </a:lt2>
      <a:accent1>
        <a:srgbClr val="00CCD7"/>
      </a:accent1>
      <a:accent2>
        <a:srgbClr val="00AFD2"/>
      </a:accent2>
      <a:accent3>
        <a:srgbClr val="0092C3"/>
      </a:accent3>
      <a:accent4>
        <a:srgbClr val="006DA4"/>
      </a:accent4>
      <a:accent5>
        <a:srgbClr val="005986"/>
      </a:accent5>
      <a:accent6>
        <a:srgbClr val="00486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usiness Report">
      <a:dk1>
        <a:srgbClr val="999999"/>
      </a:dk1>
      <a:lt1>
        <a:srgbClr val="FFFFFF"/>
      </a:lt1>
      <a:dk2>
        <a:srgbClr val="050A19"/>
      </a:dk2>
      <a:lt2>
        <a:srgbClr val="FFFFFF"/>
      </a:lt2>
      <a:accent1>
        <a:srgbClr val="00CCD7"/>
      </a:accent1>
      <a:accent2>
        <a:srgbClr val="00AFD2"/>
      </a:accent2>
      <a:accent3>
        <a:srgbClr val="0092C3"/>
      </a:accent3>
      <a:accent4>
        <a:srgbClr val="006DA4"/>
      </a:accent4>
      <a:accent5>
        <a:srgbClr val="005986"/>
      </a:accent5>
      <a:accent6>
        <a:srgbClr val="00486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Business Report">
      <a:dk1>
        <a:srgbClr val="999999"/>
      </a:dk1>
      <a:lt1>
        <a:srgbClr val="FFFFFF"/>
      </a:lt1>
      <a:dk2>
        <a:srgbClr val="050A19"/>
      </a:dk2>
      <a:lt2>
        <a:srgbClr val="FFFFFF"/>
      </a:lt2>
      <a:accent1>
        <a:srgbClr val="00CCD7"/>
      </a:accent1>
      <a:accent2>
        <a:srgbClr val="00AFD2"/>
      </a:accent2>
      <a:accent3>
        <a:srgbClr val="0092C3"/>
      </a:accent3>
      <a:accent4>
        <a:srgbClr val="006DA4"/>
      </a:accent4>
      <a:accent5>
        <a:srgbClr val="005986"/>
      </a:accent5>
      <a:accent6>
        <a:srgbClr val="00486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A6E957029BF741954F5BC2C384FE0F" ma:contentTypeVersion="18" ma:contentTypeDescription="Create a new document." ma:contentTypeScope="" ma:versionID="c9d4b61608d0f75bcabd4f1c6a4ae42e">
  <xsd:schema xmlns:xsd="http://www.w3.org/2001/XMLSchema" xmlns:xs="http://www.w3.org/2001/XMLSchema" xmlns:p="http://schemas.microsoft.com/office/2006/metadata/properties" xmlns:ns1="http://schemas.microsoft.com/sharepoint/v3" xmlns:ns2="1171f0f7-84ca-4884-bc76-12cba302c04b" xmlns:ns3="1a869649-e797-4926-ab10-3465771cf825" targetNamespace="http://schemas.microsoft.com/office/2006/metadata/properties" ma:root="true" ma:fieldsID="fcee6d36faa4eb1f9b63eb226299c224" ns1:_="" ns2:_="" ns3:_="">
    <xsd:import namespace="http://schemas.microsoft.com/sharepoint/v3"/>
    <xsd:import namespace="1171f0f7-84ca-4884-bc76-12cba302c04b"/>
    <xsd:import namespace="1a869649-e797-4926-ab10-3465771cf82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71f0f7-84ca-4884-bc76-12cba302c04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cb9dc62-ca92-418b-b7ad-a1a543fd48b7}" ma:internalName="TaxCatchAll" ma:showField="CatchAllData" ma:web="1171f0f7-84ca-4884-bc76-12cba302c04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a869649-e797-4926-ab10-3465771cf82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62f94ae-56f3-4e8d-868c-37079b3d12b9"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a869649-e797-4926-ab10-3465771cf825">
      <Terms xmlns="http://schemas.microsoft.com/office/infopath/2007/PartnerControls"/>
    </lcf76f155ced4ddcb4097134ff3c332f>
    <_ip_UnifiedCompliancePolicyUIAction xmlns="http://schemas.microsoft.com/sharepoint/v3" xsi:nil="true"/>
    <TaxCatchAll xmlns="1171f0f7-84ca-4884-bc76-12cba302c04b"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8E68C77-4D60-4488-A598-8C440AD3F5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171f0f7-84ca-4884-bc76-12cba302c04b"/>
    <ds:schemaRef ds:uri="1a869649-e797-4926-ab10-3465771cf8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EC6402-3CFF-42A4-975F-093978CF9886}">
  <ds:schemaRefs>
    <ds:schemaRef ds:uri="http://schemas.microsoft.com/sharepoint/v3/contenttype/forms"/>
  </ds:schemaRefs>
</ds:datastoreItem>
</file>

<file path=customXml/itemProps3.xml><?xml version="1.0" encoding="utf-8"?>
<ds:datastoreItem xmlns:ds="http://schemas.openxmlformats.org/officeDocument/2006/customXml" ds:itemID="{12DD5DBE-0C4A-477C-8876-67C4D4A19070}">
  <ds:schemaRefs>
    <ds:schemaRef ds:uri="http://schemas.microsoft.com/office/2006/metadata/properties"/>
    <ds:schemaRef ds:uri="http://schemas.microsoft.com/office/infopath/2007/PartnerControls"/>
    <ds:schemaRef ds:uri="1a869649-e797-4926-ab10-3465771cf825"/>
    <ds:schemaRef ds:uri="http://schemas.microsoft.com/sharepoint/v3"/>
    <ds:schemaRef ds:uri="1171f0f7-84ca-4884-bc76-12cba302c04b"/>
  </ds:schemaRefs>
</ds:datastoreItem>
</file>

<file path=docProps/app.xml><?xml version="1.0" encoding="utf-8"?>
<Properties xmlns="http://schemas.openxmlformats.org/officeDocument/2006/extended-properties" xmlns:vt="http://schemas.openxmlformats.org/officeDocument/2006/docPropsVTypes">
  <TotalTime>1523</TotalTime>
  <Words>1829</Words>
  <Application>Microsoft Office PowerPoint</Application>
  <PresentationFormat>On-screen Show (16:9)</PresentationFormat>
  <Paragraphs>339</Paragraphs>
  <Slides>20</Slides>
  <Notes>18</Notes>
  <HiddenSlides>0</HiddenSlides>
  <MMClips>1</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Office Theme</vt:lpstr>
      <vt:lpstr>1_Office Theme</vt:lpstr>
      <vt:lpstr>2_Office Theme</vt:lpstr>
      <vt:lpstr>3_Office Theme</vt:lpstr>
      <vt:lpstr>PowerPoint Presentation</vt:lpstr>
      <vt:lpstr>PowerPoint Presentation</vt:lpstr>
      <vt:lpstr>Agenda</vt:lpstr>
      <vt:lpstr>PowerPoint Presentation</vt:lpstr>
      <vt:lpstr>Welcome to Abaxx!</vt:lpstr>
      <vt:lpstr>Leadership Team</vt:lpstr>
      <vt:lpstr>PowerPoint Presentation</vt:lpstr>
      <vt:lpstr>Abaxx Market Solutions</vt:lpstr>
      <vt:lpstr>Lithium Carbonate</vt:lpstr>
      <vt:lpstr>Nickel Sulphate</vt:lpstr>
      <vt:lpstr>PowerPoint Presentation</vt:lpstr>
      <vt:lpstr>Steps to Go-Live</vt:lpstr>
      <vt:lpstr>PowerPoint Presentation</vt:lpstr>
      <vt:lpstr>PowerPoint Presentation</vt:lpstr>
      <vt:lpstr>About Us</vt:lpstr>
      <vt:lpstr>Trading on Abaxx Exchange &amp; Abaxx Clearing  </vt:lpstr>
      <vt:lpstr>Commodity Trading Platform Landscape</vt:lpstr>
      <vt:lpstr>OTC vs. Futures Contracts</vt:lpstr>
      <vt:lpstr>OTC vs. Futures Contracts</vt:lpstr>
      <vt:lpstr>Trading Futures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Taf Mbanga</dc:creator>
  <cp:lastModifiedBy>Peter Fusaro</cp:lastModifiedBy>
  <cp:revision>484</cp:revision>
  <dcterms:modified xsi:type="dcterms:W3CDTF">2025-03-22T01:12:20Z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0x01010090A6E957029BF741954F5BC2C384FE0F</vt:lpwstr>
  </property>
  <property fmtid="{D5CDD505-2E9C-101B-9397-08002B2CF9AE}" pid="3" name="MediaServiceImageTags">
    <vt:lpwstr/>
  </property>
</Properties>
</file>