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147470211" r:id="rId6"/>
    <p:sldId id="2147479511" r:id="rId7"/>
    <p:sldId id="2147472298" r:id="rId8"/>
    <p:sldId id="2147472299" r:id="rId9"/>
    <p:sldId id="2147472290" r:id="rId10"/>
    <p:sldId id="4417" r:id="rId11"/>
    <p:sldId id="4415" r:id="rId12"/>
    <p:sldId id="2147472300" r:id="rId13"/>
    <p:sldId id="214747228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Section" id="{DBE3680E-11B7-4D28-819F-FB1065EA215B}">
          <p14:sldIdLst>
            <p14:sldId id="256"/>
            <p14:sldId id="2147470211"/>
            <p14:sldId id="2147479511"/>
            <p14:sldId id="2147472298"/>
            <p14:sldId id="2147472299"/>
            <p14:sldId id="2147472290"/>
            <p14:sldId id="4417"/>
            <p14:sldId id="4415"/>
            <p14:sldId id="2147472300"/>
            <p14:sldId id="21474722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A1DBE2E-35AC-CE3A-4918-A82CC4EA2619}" name="Orville Thomas" initials="OT" userId="S::othomas@calstart.org::d232798b-b518-4779-b621-3a3afed1ae59" providerId="AD"/>
  <p188:author id="{84132F5E-9C79-E098-655F-9FD0600A9E9C}" name="Krista Guthrie" initials="KG" userId="S::kguthrie@calstart.org::fa0da0bc-62c0-43bd-a286-a3ea602e187c" providerId="AD"/>
  <p188:author id="{5D960076-9A55-FA57-38F9-B9FD540E447F}" name="Jessie Lund" initials="JL" userId="S::jlund@calstart.org::6f0fe1b9-0b79-48b0-bcd3-d49fc72930d2" providerId="AD"/>
  <p188:author id="{9B78F3B8-862B-7AF9-8E98-ACF9EEB1CEF4}" name="Kabir Nadkarni" initials="KN" userId="S::knadkarni@calstart.org::c0248654-f71b-4fe1-8c0f-f404c69496c3" providerId="AD"/>
  <p188:author id="{71AE3FCF-A68E-4C31-5CCB-7661A7535B83}" name="Elizabeth Szulc" initials="ES" userId="S::eszulc@calstart.org::303a56b6-a540-4488-9e6e-ac2961fba6a9" providerId="AD"/>
  <p188:author id="{97842EF8-9AFE-7D62-7A74-AE5B65E1D87F}" name="Alissa Burger" initials="AB" userId="S::aburger@calstart.org::0b8e3a3a-1163-41e5-913a-bce6e23b996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F0D9"/>
    <a:srgbClr val="DAE3F3"/>
    <a:srgbClr val="FBE5D6"/>
    <a:srgbClr val="004788"/>
    <a:srgbClr val="6691B8"/>
    <a:srgbClr val="6CB31C"/>
    <a:srgbClr val="00B050"/>
    <a:srgbClr val="CCDAE7"/>
    <a:srgbClr val="1375A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5B4D6B-5873-442B-976A-D1B4F6B9EDDE}" v="54" dt="2025-03-12T20:02:36.9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92449" autoAdjust="0"/>
  </p:normalViewPr>
  <p:slideViewPr>
    <p:cSldViewPr snapToGrid="0">
      <p:cViewPr varScale="1">
        <p:scale>
          <a:sx n="80" d="100"/>
          <a:sy n="80" d="100"/>
        </p:scale>
        <p:origin x="634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26197F-129E-452F-BF70-92E60C40E229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D33BBC6D-C641-407D-9877-68B55797416A}">
      <dgm:prSet phldrT="[Text]"/>
      <dgm:spPr/>
      <dgm:t>
        <a:bodyPr/>
        <a:lstStyle/>
        <a:p>
          <a:endParaRPr lang="en-US" dirty="0"/>
        </a:p>
      </dgm:t>
    </dgm:pt>
    <dgm:pt modelId="{FAD6FFC1-23B9-4859-A57A-85B9500A43F8}" type="parTrans" cxnId="{B5620A83-A067-4AFA-BE77-9C9FDCD247CC}">
      <dgm:prSet/>
      <dgm:spPr/>
      <dgm:t>
        <a:bodyPr/>
        <a:lstStyle/>
        <a:p>
          <a:endParaRPr lang="en-US"/>
        </a:p>
      </dgm:t>
    </dgm:pt>
    <dgm:pt modelId="{C085ACE5-AC65-4A04-AE4E-22E3E2BF0D0E}" type="sibTrans" cxnId="{B5620A83-A067-4AFA-BE77-9C9FDCD247CC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A person in a suit and tie&#10;&#10;Description automatically generated">
            <a:extLst>
              <a:ext uri="{FF2B5EF4-FFF2-40B4-BE49-F238E27FC236}">
                <a16:creationId xmlns:a16="http://schemas.microsoft.com/office/drawing/2014/main" id="{2B0D004B-B224-91DB-C276-969CB31172AA}"/>
              </a:ext>
            </a:extLst>
          </dgm14:cNvPr>
        </a:ext>
      </dgm:extLst>
    </dgm:pt>
    <dgm:pt modelId="{2FBD5468-4C89-4F7E-BF2E-4F9ED60E492C}" type="pres">
      <dgm:prSet presAssocID="{AB26197F-129E-452F-BF70-92E60C40E229}" presName="Name0" presStyleCnt="0">
        <dgm:presLayoutVars>
          <dgm:chMax val="7"/>
          <dgm:chPref val="7"/>
          <dgm:dir/>
        </dgm:presLayoutVars>
      </dgm:prSet>
      <dgm:spPr/>
    </dgm:pt>
    <dgm:pt modelId="{54109B61-9B34-4330-9E1F-76CC4470FC86}" type="pres">
      <dgm:prSet presAssocID="{AB26197F-129E-452F-BF70-92E60C40E229}" presName="Name1" presStyleCnt="0"/>
      <dgm:spPr/>
    </dgm:pt>
    <dgm:pt modelId="{C2E17097-2E0F-4CD1-8210-C9C3E8EE70E5}" type="pres">
      <dgm:prSet presAssocID="{C085ACE5-AC65-4A04-AE4E-22E3E2BF0D0E}" presName="picture_1" presStyleCnt="0"/>
      <dgm:spPr/>
    </dgm:pt>
    <dgm:pt modelId="{6AFE1AA1-D3A8-4A82-B135-E98E22B1D78E}" type="pres">
      <dgm:prSet presAssocID="{C085ACE5-AC65-4A04-AE4E-22E3E2BF0D0E}" presName="pictureRepeatNode" presStyleLbl="alignImgPlace1" presStyleIdx="0" presStyleCnt="1" custLinFactNeighborX="10078" custLinFactNeighborY="-5872"/>
      <dgm:spPr/>
    </dgm:pt>
    <dgm:pt modelId="{AFC1D341-BED1-424A-A398-48A6B9090B2D}" type="pres">
      <dgm:prSet presAssocID="{D33BBC6D-C641-407D-9877-68B55797416A}" presName="text_1" presStyleLbl="node1" presStyleIdx="0" presStyleCnt="0" custLinFactNeighborX="-76076" custLinFactNeighborY="2012">
        <dgm:presLayoutVars>
          <dgm:bulletEnabled val="1"/>
        </dgm:presLayoutVars>
      </dgm:prSet>
      <dgm:spPr/>
    </dgm:pt>
  </dgm:ptLst>
  <dgm:cxnLst>
    <dgm:cxn modelId="{A2E15B3E-4F56-440C-8494-43981DBEAFFD}" type="presOf" srcId="{C085ACE5-AC65-4A04-AE4E-22E3E2BF0D0E}" destId="{6AFE1AA1-D3A8-4A82-B135-E98E22B1D78E}" srcOrd="0" destOrd="0" presId="urn:microsoft.com/office/officeart/2008/layout/CircularPictureCallout"/>
    <dgm:cxn modelId="{B5620A83-A067-4AFA-BE77-9C9FDCD247CC}" srcId="{AB26197F-129E-452F-BF70-92E60C40E229}" destId="{D33BBC6D-C641-407D-9877-68B55797416A}" srcOrd="0" destOrd="0" parTransId="{FAD6FFC1-23B9-4859-A57A-85B9500A43F8}" sibTransId="{C085ACE5-AC65-4A04-AE4E-22E3E2BF0D0E}"/>
    <dgm:cxn modelId="{2A77F8B3-6985-41EB-966C-0F2A898FA8F4}" type="presOf" srcId="{AB26197F-129E-452F-BF70-92E60C40E229}" destId="{2FBD5468-4C89-4F7E-BF2E-4F9ED60E492C}" srcOrd="0" destOrd="0" presId="urn:microsoft.com/office/officeart/2008/layout/CircularPictureCallout"/>
    <dgm:cxn modelId="{7B3B9EE6-8FF9-411B-849C-4B3A1E3597D0}" type="presOf" srcId="{D33BBC6D-C641-407D-9877-68B55797416A}" destId="{AFC1D341-BED1-424A-A398-48A6B9090B2D}" srcOrd="0" destOrd="0" presId="urn:microsoft.com/office/officeart/2008/layout/CircularPictureCallout"/>
    <dgm:cxn modelId="{A863AFFC-9A2A-4896-B7F5-1F2721B8DA22}" type="presParOf" srcId="{2FBD5468-4C89-4F7E-BF2E-4F9ED60E492C}" destId="{54109B61-9B34-4330-9E1F-76CC4470FC86}" srcOrd="0" destOrd="0" presId="urn:microsoft.com/office/officeart/2008/layout/CircularPictureCallout"/>
    <dgm:cxn modelId="{36E769E1-CB6D-49DC-9073-52395F47FE93}" type="presParOf" srcId="{54109B61-9B34-4330-9E1F-76CC4470FC86}" destId="{C2E17097-2E0F-4CD1-8210-C9C3E8EE70E5}" srcOrd="0" destOrd="0" presId="urn:microsoft.com/office/officeart/2008/layout/CircularPictureCallout"/>
    <dgm:cxn modelId="{8950E073-A86A-48A7-97D3-0CADBDDD95B0}" type="presParOf" srcId="{C2E17097-2E0F-4CD1-8210-C9C3E8EE70E5}" destId="{6AFE1AA1-D3A8-4A82-B135-E98E22B1D78E}" srcOrd="0" destOrd="0" presId="urn:microsoft.com/office/officeart/2008/layout/CircularPictureCallout"/>
    <dgm:cxn modelId="{CFCA73BE-D711-4524-A5E8-EE2433305B55}" type="presParOf" srcId="{54109B61-9B34-4330-9E1F-76CC4470FC86}" destId="{AFC1D341-BED1-424A-A398-48A6B9090B2D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FE1AA1-D3A8-4A82-B135-E98E22B1D78E}">
      <dsp:nvSpPr>
        <dsp:cNvPr id="0" name=""/>
        <dsp:cNvSpPr/>
      </dsp:nvSpPr>
      <dsp:spPr>
        <a:xfrm>
          <a:off x="1656660" y="533689"/>
          <a:ext cx="2757516" cy="275751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C1D341-BED1-424A-A398-48A6B9090B2D}">
      <dsp:nvSpPr>
        <dsp:cNvPr id="0" name=""/>
        <dsp:cNvSpPr/>
      </dsp:nvSpPr>
      <dsp:spPr>
        <a:xfrm>
          <a:off x="532513" y="2178160"/>
          <a:ext cx="1764810" cy="90998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532513" y="2178160"/>
        <a:ext cx="1764810" cy="9099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CCB0948-185B-1856-C30A-B1A8BF4932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BEB890-A215-ECB5-F967-63EC1424479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3B85D-4A1A-4477-929D-2C93CA214991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0FFEFE-17B6-5DD9-1AFB-A00923C0F2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F98635-C7FC-FAA9-A260-FA5B31378B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852D2-BF6C-44EB-B914-39D5548C4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87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056D1-0CDC-4E87-98E9-9FB9A50A50AB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26D75-219D-4B1D-AD02-51DEB65C2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361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26D75-219D-4B1D-AD02-51DEB65C21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39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Our internal, and unofficial, statement of strengths is that we:</a:t>
            </a:r>
          </a:p>
          <a:p>
            <a:pPr marL="628650" lvl="1" indent="-171450">
              <a:buFontTx/>
              <a:buChar char="-"/>
            </a:pPr>
            <a:r>
              <a:rPr lang="en-US"/>
              <a:t>Are driven by science-based targets to inform the ambition and urgency of large-scale action</a:t>
            </a:r>
          </a:p>
          <a:p>
            <a:pPr marL="628650" lvl="1" indent="-171450">
              <a:buFontTx/>
              <a:buChar char="-"/>
            </a:pPr>
            <a:r>
              <a:rPr lang="en-US"/>
              <a:t>Work closely with more than 300 member companies to get the industry perspective on current and desired market conditions</a:t>
            </a:r>
          </a:p>
          <a:p>
            <a:pPr marL="628650" lvl="1" indent="-171450">
              <a:buFontTx/>
              <a:buChar char="-"/>
            </a:pPr>
            <a:r>
              <a:rPr lang="en-US"/>
              <a:t>Occupy a leading role designing and administering market-leading programs in CA and elsewhere to accelerate markets and prime new ones</a:t>
            </a:r>
          </a:p>
          <a:p>
            <a:pPr marL="171450" lvl="0" indent="-171450">
              <a:buFontTx/>
              <a:buChar char="-"/>
            </a:pPr>
            <a:r>
              <a:rPr lang="en-US"/>
              <a:t>These inputs all influence how we operate and inform our policy advocacy as well as our work to implement transformative programs in markets in CA and beyond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D2C8C6-8602-4B7F-BF57-9B658797FB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68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26D75-219D-4B1D-AD02-51DEB65C217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796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id="{ECA6100B-2C1F-0DC7-ACB3-E36A5E386E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0B71A7-F6DD-F622-7004-42595F1FDD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779463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553408-B967-8E4E-E9DF-5D177F0106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2591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Montserra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38" name="Picture 37" descr="Logo, company name&#10;&#10;Description automatically generated">
            <a:extLst>
              <a:ext uri="{FF2B5EF4-FFF2-40B4-BE49-F238E27FC236}">
                <a16:creationId xmlns:a16="http://schemas.microsoft.com/office/drawing/2014/main" id="{D382662D-A577-C4E0-C8A3-4365C5809B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996" y="298246"/>
            <a:ext cx="794791" cy="79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85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220089F6-6F50-F42E-8D08-151094B040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81888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77139B-BC9D-6749-23F8-A56C857D00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767ABC-2BD6-4AC2-877A-A854E61BDE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723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w/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220089F6-6F50-F42E-8D08-151094B040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818888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A28E4-901D-F6EB-BB0A-270C53BCB4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2325" y="5157217"/>
            <a:ext cx="10113899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800">
                <a:latin typeface="Montserrat" pitchFamily="2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0BE0EC-1459-7ED1-DD55-7A7A2BE52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67ABC-2BD6-4AC2-877A-A854E61BDE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19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3652935F-F7F4-5C41-817E-36BB8CFE88C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8200" y="804672"/>
            <a:ext cx="4989576" cy="4014216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13962AE-ACA4-67CA-B53F-92B11852382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64224" y="804672"/>
            <a:ext cx="4989576" cy="4014216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9FD48-8E3A-F1CF-AF9F-AED6789846D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D767ABC-2BD6-4AC2-877A-A854E61BDE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30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w/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3652935F-F7F4-5C41-817E-36BB8CFE88C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8200" y="804672"/>
            <a:ext cx="4989576" cy="4014216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13962AE-ACA4-67CA-B53F-92B11852382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64224" y="804672"/>
            <a:ext cx="4989576" cy="4014216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F2FBF66-DB73-A865-70C7-2E335F5DF9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2325" y="5157217"/>
            <a:ext cx="10113899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latin typeface="Montserrat" pitchFamily="2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68795C-BDA2-A0D9-D8EE-33ABD1227ED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767ABC-2BD6-4AC2-877A-A854E61BDE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366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19ECC790-58C1-1793-81BC-1822B735A33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29015" y="804672"/>
            <a:ext cx="3224785" cy="4014216"/>
          </a:xfrm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8F5CEEE6-9D3F-FB8D-3CDE-E8FD0A3A137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8200" y="804672"/>
            <a:ext cx="3224785" cy="4014216"/>
          </a:xfrm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FBDD9E55-7E88-6D65-6176-81F022C28C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83607" y="804672"/>
            <a:ext cx="3224785" cy="4014216"/>
          </a:xfrm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B91D71-9744-243E-4804-473888B1B88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D767ABC-2BD6-4AC2-877A-A854E61BDE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17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w/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19ECC790-58C1-1793-81BC-1822B735A33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29015" y="804672"/>
            <a:ext cx="3224785" cy="4014216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8F5CEEE6-9D3F-FB8D-3CDE-E8FD0A3A137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8200" y="804672"/>
            <a:ext cx="3224785" cy="4014216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FBDD9E55-7E88-6D65-6176-81F022C28C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83607" y="804672"/>
            <a:ext cx="3224785" cy="4014216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71F6D37-C053-86CF-4C02-425534E6B4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2325" y="5157217"/>
            <a:ext cx="10113899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latin typeface="Montserrat" pitchFamily="2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5BA02E-72F8-032B-3A90-4F3AFCAD59F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D767ABC-2BD6-4AC2-877A-A854E61BDE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868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3A1C1-4757-9BA4-06E9-29DC953D5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Franklin Gothic Demi" panose="020B07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F3380-D38B-2170-C2FB-AF93E97E3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3200">
                <a:latin typeface="Montserrat" pitchFamily="2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Montserrat" pitchFamily="2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Montserrat" pitchFamily="2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Montserrat" pitchFamily="2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Montserrat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2FD035-F17B-1CE9-D4CC-FF534FF0B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Montserrat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07B79-F288-3293-277C-A3E3B12C8D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67ABC-2BD6-4AC2-877A-A854E61BDE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379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0A76D02-1EE7-E77A-A689-8FBD98669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latin typeface="Franklin Gothic Demi" panose="020B07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44E5BB-0801-B227-17D9-DA4B8F97387D}"/>
              </a:ext>
            </a:extLst>
          </p:cNvPr>
          <p:cNvSpPr/>
          <p:nvPr userDrawn="1"/>
        </p:nvSpPr>
        <p:spPr>
          <a:xfrm>
            <a:off x="1" y="365125"/>
            <a:ext cx="210311" cy="1325563"/>
          </a:xfrm>
          <a:prstGeom prst="rect">
            <a:avLst/>
          </a:prstGeom>
          <a:solidFill>
            <a:srgbClr val="669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CFB46FE-1773-F18F-1903-613237898D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12091" y="2155426"/>
            <a:ext cx="3078960" cy="3078960"/>
          </a:xfrm>
          <a:prstGeom prst="ellipse">
            <a:avLst/>
          </a:prstGeom>
          <a:ln w="76200">
            <a:solidFill>
              <a:srgbClr val="004788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47A099D-81A2-1C8B-6BB5-1F30FAC144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34770" y="3163094"/>
            <a:ext cx="6244406" cy="531812"/>
          </a:xfrm>
        </p:spPr>
        <p:txBody>
          <a:bodyPr anchor="ctr"/>
          <a:lstStyle>
            <a:lvl1pPr marL="0" indent="0" algn="ctr">
              <a:buFont typeface="Wingdings" panose="05000000000000000000" pitchFamily="2" charset="2"/>
              <a:buNone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32257AD-41D3-F192-7EBA-42BF0C2FF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4770" y="3694906"/>
            <a:ext cx="6244404" cy="486569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A0B346-44D9-6A40-7010-5317DFF67A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767ABC-2BD6-4AC2-877A-A854E61BDE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7962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0A76D02-1EE7-E77A-A689-8FBD98669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latin typeface="Franklin Gothic Demi" panose="020B07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44E5BB-0801-B227-17D9-DA4B8F97387D}"/>
              </a:ext>
            </a:extLst>
          </p:cNvPr>
          <p:cNvSpPr/>
          <p:nvPr userDrawn="1"/>
        </p:nvSpPr>
        <p:spPr>
          <a:xfrm>
            <a:off x="1" y="365125"/>
            <a:ext cx="210311" cy="1325563"/>
          </a:xfrm>
          <a:prstGeom prst="rect">
            <a:avLst/>
          </a:prstGeom>
          <a:solidFill>
            <a:srgbClr val="669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CFB46FE-1773-F18F-1903-613237898D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50341" y="2060574"/>
            <a:ext cx="2078834" cy="2078834"/>
          </a:xfrm>
          <a:prstGeom prst="ellipse">
            <a:avLst/>
          </a:prstGeom>
          <a:ln w="57150">
            <a:solidFill>
              <a:srgbClr val="004788"/>
            </a:solidFill>
          </a:ln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47A099D-81A2-1C8B-6BB5-1F30FAC144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60945" y="4509294"/>
            <a:ext cx="3857625" cy="356552"/>
          </a:xfrm>
        </p:spPr>
        <p:txBody>
          <a:bodyPr anchor="ctr">
            <a:noAutofit/>
          </a:bodyPr>
          <a:lstStyle>
            <a:lvl1pPr marL="0" indent="0" algn="ctr">
              <a:buFont typeface="Wingdings" panose="05000000000000000000" pitchFamily="2" charset="2"/>
              <a:buNone/>
              <a:defRPr sz="20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32257AD-41D3-F192-7EBA-42BF0C2FF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60945" y="4865846"/>
            <a:ext cx="3857625" cy="534829"/>
          </a:xfrm>
        </p:spPr>
        <p:txBody>
          <a:bodyPr anchor="t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A4B358D2-8C32-74D3-0F8B-FEB9D018404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31841" y="2060574"/>
            <a:ext cx="2078834" cy="2078834"/>
          </a:xfrm>
          <a:prstGeom prst="ellipse">
            <a:avLst/>
          </a:prstGeom>
          <a:ln w="57150">
            <a:solidFill>
              <a:srgbClr val="004788"/>
            </a:solidFill>
          </a:ln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9B8B3DAC-E254-B7E8-0B37-2D4CCA8F3ED5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242445" y="4509294"/>
            <a:ext cx="3857625" cy="356552"/>
          </a:xfrm>
        </p:spPr>
        <p:txBody>
          <a:bodyPr anchor="ctr">
            <a:noAutofit/>
          </a:bodyPr>
          <a:lstStyle>
            <a:lvl1pPr marL="0" indent="0" algn="ctr">
              <a:buFont typeface="Wingdings" panose="05000000000000000000" pitchFamily="2" charset="2"/>
              <a:buNone/>
              <a:defRPr sz="20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C3DEB36-CFE8-D7EA-0E6C-2E52A8ACC45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42445" y="4865846"/>
            <a:ext cx="3857625" cy="534829"/>
          </a:xfrm>
        </p:spPr>
        <p:txBody>
          <a:bodyPr anchor="t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6576F9-80AB-B159-9472-4B409DA83A7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767ABC-2BD6-4AC2-877A-A854E61BDE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040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07F6F-A667-E0C6-C951-E3DFC56A1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2491CB-7A7E-01DA-F687-3B93D9D061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8F4227-85E7-3E3C-B8DF-F700E4B40A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28480-3F6E-704D-C21A-AD26FAC606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67ABC-2BD6-4AC2-877A-A854E61BDE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00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0482B-6298-D13D-DC9E-86BE9D3EC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788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FDDA3-65E9-ED84-223D-203B5BCC8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99468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latin typeface="Montserrat" pitchFamily="2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Montserrat" pitchFamily="2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Montserrat" pitchFamily="2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Montserrat" pitchFamily="2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Montserra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2597B86-3E5E-66BD-09E3-5802B394773D}"/>
              </a:ext>
            </a:extLst>
          </p:cNvPr>
          <p:cNvSpPr/>
          <p:nvPr userDrawn="1"/>
        </p:nvSpPr>
        <p:spPr>
          <a:xfrm>
            <a:off x="1" y="365125"/>
            <a:ext cx="210311" cy="1325563"/>
          </a:xfrm>
          <a:prstGeom prst="rect">
            <a:avLst/>
          </a:prstGeom>
          <a:solidFill>
            <a:srgbClr val="669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9178A2D-88C3-E5F4-AD82-22D08AD45D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767ABC-2BD6-4AC2-877A-A854E61BDE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1628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54E94-262C-8865-FA0C-613D3A561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anklin Gothic Demi" panose="020B07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A4182A-967A-0009-DC5E-1C6A1B219D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3102425"/>
          </a:xfrm>
        </p:spPr>
        <p:txBody>
          <a:bodyPr vert="eaVert"/>
          <a:lstStyle>
            <a:lvl1pPr marL="457200" indent="-457200">
              <a:buFont typeface="Wingdings" panose="05000000000000000000" pitchFamily="2" charset="2"/>
              <a:buChar char="§"/>
              <a:defRPr>
                <a:latin typeface="Montserrat" pitchFamily="2" charset="0"/>
              </a:defRPr>
            </a:lvl1pPr>
            <a:lvl2pPr marL="800100" indent="-342900">
              <a:buFont typeface="Wingdings" panose="05000000000000000000" pitchFamily="2" charset="2"/>
              <a:buChar char="§"/>
              <a:defRPr>
                <a:latin typeface="Montserrat" pitchFamily="2" charset="0"/>
              </a:defRPr>
            </a:lvl2pPr>
            <a:lvl3pPr marL="1257300" indent="-342900">
              <a:buFont typeface="Wingdings" panose="05000000000000000000" pitchFamily="2" charset="2"/>
              <a:buChar char="§"/>
              <a:defRPr>
                <a:latin typeface="Montserrat" pitchFamily="2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>
                <a:latin typeface="Montserrat" pitchFamily="2" charset="0"/>
              </a:defRPr>
            </a:lvl4pPr>
            <a:lvl5pPr marL="2114550" indent="-285750">
              <a:buFont typeface="Wingdings" panose="05000000000000000000" pitchFamily="2" charset="2"/>
              <a:buChar char="§"/>
              <a:defRPr>
                <a:latin typeface="Montserra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6B857A-F33B-EBD3-D7E1-BB6C9885F2B3}"/>
              </a:ext>
            </a:extLst>
          </p:cNvPr>
          <p:cNvSpPr/>
          <p:nvPr userDrawn="1"/>
        </p:nvSpPr>
        <p:spPr>
          <a:xfrm>
            <a:off x="1" y="365125"/>
            <a:ext cx="210311" cy="1325563"/>
          </a:xfrm>
          <a:prstGeom prst="rect">
            <a:avLst/>
          </a:prstGeom>
          <a:solidFill>
            <a:srgbClr val="669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8F74B6-2E2D-B88B-9055-5E73ADA9C1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67ABC-2BD6-4AC2-877A-A854E61BDE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450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C700DA-49DE-DA10-E5E4-1D080D146E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9C88FB-3818-0739-D661-6C13E9651F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B517D7-3562-C45C-1BB5-A070659464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67ABC-2BD6-4AC2-877A-A854E61BDE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8919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0" y="38100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F50D-ADA8-4FC8-B236-569C83944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457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402A7-F2D4-99D8-4832-3BC48DB7B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478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A92AD3-0E89-2DBE-8A27-268CCE6B8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2362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3EDE75A-4905-EFA2-1332-4F14EB48D4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67ABC-2BD6-4AC2-877A-A854E61BDE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36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C1050-95AA-8338-5627-88E1642EF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anklin Gothic Demi" panose="020B07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334A4-94EC-CC30-78CA-53D75BF4A9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63695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latin typeface="Montserrat" pitchFamily="2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latin typeface="Montserrat" pitchFamily="2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latin typeface="Montserrat" pitchFamily="2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latin typeface="Montserrat" pitchFamily="2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latin typeface="Montserra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1E4A6E-50F9-C412-DE20-8230B3211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63695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latin typeface="Montserrat" pitchFamily="2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latin typeface="Montserrat" pitchFamily="2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latin typeface="Montserrat" pitchFamily="2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latin typeface="Montserrat" pitchFamily="2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latin typeface="Montserra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11FE29-0D57-0AC9-6618-A9CC685FB38A}"/>
              </a:ext>
            </a:extLst>
          </p:cNvPr>
          <p:cNvSpPr/>
          <p:nvPr userDrawn="1"/>
        </p:nvSpPr>
        <p:spPr>
          <a:xfrm>
            <a:off x="1" y="365125"/>
            <a:ext cx="210311" cy="1325563"/>
          </a:xfrm>
          <a:prstGeom prst="rect">
            <a:avLst/>
          </a:prstGeom>
          <a:solidFill>
            <a:srgbClr val="669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6E7A3D-BCA4-54B4-8B9E-DA0483659A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67ABC-2BD6-4AC2-877A-A854E61BDE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592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9D900-E662-FDF2-6307-37C0C1437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Franklin Gothic Demi" panose="020B07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09AD32-8BB4-1048-85D8-D3ABFB2FE8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Franklin Gothic Demi" panose="020B07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101EA7-B4F7-A850-46F4-4FC3D71643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93389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C0D478-BB37-C311-4664-E198770AC0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Franklin Gothic Demi" panose="020B07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369D2D-335A-DAA5-7DBD-9AB5422D98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93389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F49A9D-58E5-870B-4912-C122D315E9E5}"/>
              </a:ext>
            </a:extLst>
          </p:cNvPr>
          <p:cNvSpPr/>
          <p:nvPr userDrawn="1"/>
        </p:nvSpPr>
        <p:spPr>
          <a:xfrm>
            <a:off x="1" y="365125"/>
            <a:ext cx="210311" cy="1325563"/>
          </a:xfrm>
          <a:prstGeom prst="rect">
            <a:avLst/>
          </a:prstGeom>
          <a:solidFill>
            <a:srgbClr val="669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D8CEC0D-9349-F642-3445-A490A88B84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67ABC-2BD6-4AC2-877A-A854E61BDE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131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A25BE-00E3-E94B-2A6E-4071830F6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anklin Gothic Demi" panose="020B07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2477AE-25AA-5D15-829E-9B90F84CFFAE}"/>
              </a:ext>
            </a:extLst>
          </p:cNvPr>
          <p:cNvSpPr/>
          <p:nvPr userDrawn="1"/>
        </p:nvSpPr>
        <p:spPr>
          <a:xfrm>
            <a:off x="1" y="365125"/>
            <a:ext cx="210311" cy="1325563"/>
          </a:xfrm>
          <a:prstGeom prst="rect">
            <a:avLst/>
          </a:prstGeom>
          <a:solidFill>
            <a:srgbClr val="669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0235AE-F520-4152-1E3B-7EC6760772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67ABC-2BD6-4AC2-877A-A854E61BDE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914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3DA3A9-D409-BF21-5397-62CA4FAA40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67ABC-2BD6-4AC2-877A-A854E61BDE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78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A28E4-901D-F6EB-BB0A-270C53BCB4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2325" y="5474088"/>
            <a:ext cx="10113899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800">
                <a:latin typeface="Montserrat" pitchFamily="2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Chart Placeholder 3">
            <a:extLst>
              <a:ext uri="{FF2B5EF4-FFF2-40B4-BE49-F238E27FC236}">
                <a16:creationId xmlns:a16="http://schemas.microsoft.com/office/drawing/2014/main" id="{D31906CB-8FDB-7DD2-A88B-140317D0428A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838200" y="1850574"/>
            <a:ext cx="10515600" cy="346362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5DCCA8-AE07-95A9-A27F-9F4C6BBCBB7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D767ABC-2BD6-4AC2-877A-A854E61BDE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C973DF0-3D23-0B03-3CFA-7F277FC14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latin typeface="Franklin Gothic Demi" panose="020B07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A6CA1A-1772-24BE-5AD0-8893EDACE4F4}"/>
              </a:ext>
            </a:extLst>
          </p:cNvPr>
          <p:cNvSpPr/>
          <p:nvPr userDrawn="1"/>
        </p:nvSpPr>
        <p:spPr>
          <a:xfrm>
            <a:off x="1" y="365125"/>
            <a:ext cx="210311" cy="1325563"/>
          </a:xfrm>
          <a:prstGeom prst="rect">
            <a:avLst/>
          </a:prstGeom>
          <a:solidFill>
            <a:srgbClr val="669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45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BE1F171-7D92-E1FA-B707-8AD2EDFB3E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767ABC-2BD6-4AC2-877A-A854E61BDE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167E131-B280-8943-6C34-90D3BA48B5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2325" y="5474088"/>
            <a:ext cx="10113899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800">
                <a:latin typeface="Montserrat" pitchFamily="2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383B6DC-A4B4-1295-80E1-BB0A0203A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latin typeface="Franklin Gothic Demi" panose="020B07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26C8F18-0CFF-5449-BBBB-815C24520156}"/>
              </a:ext>
            </a:extLst>
          </p:cNvPr>
          <p:cNvSpPr/>
          <p:nvPr userDrawn="1"/>
        </p:nvSpPr>
        <p:spPr>
          <a:xfrm>
            <a:off x="1" y="365125"/>
            <a:ext cx="210311" cy="1325563"/>
          </a:xfrm>
          <a:prstGeom prst="rect">
            <a:avLst/>
          </a:prstGeom>
          <a:solidFill>
            <a:srgbClr val="669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able Placeholder 17">
            <a:extLst>
              <a:ext uri="{FF2B5EF4-FFF2-40B4-BE49-F238E27FC236}">
                <a16:creationId xmlns:a16="http://schemas.microsoft.com/office/drawing/2014/main" id="{CA44EC5F-5382-27B7-1C01-AE1FEA389D46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838200" y="1850574"/>
            <a:ext cx="10515600" cy="346362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73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4E19619-4920-0E35-C99A-94DB0A4B0883}"/>
              </a:ext>
            </a:extLst>
          </p:cNvPr>
          <p:cNvSpPr/>
          <p:nvPr userDrawn="1"/>
        </p:nvSpPr>
        <p:spPr>
          <a:xfrm>
            <a:off x="0" y="6311900"/>
            <a:ext cx="12192001" cy="546100"/>
          </a:xfrm>
          <a:prstGeom prst="rect">
            <a:avLst/>
          </a:prstGeom>
          <a:solidFill>
            <a:srgbClr val="0047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3B4303-35E1-DFA4-5713-338D552A3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96D590-821A-26F1-BC46-1C6BA6B8B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7FB785E-0723-AEFC-B019-2D57ABD9DD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016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fld id="{3D767ABC-2BD6-4AC2-877A-A854E61BDE0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427C747A-4541-880F-901C-51D0B7316596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25" y="6401617"/>
            <a:ext cx="369279" cy="36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370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9" r:id="rId8"/>
    <p:sldLayoutId id="2147483668" r:id="rId9"/>
    <p:sldLayoutId id="2147483660" r:id="rId10"/>
    <p:sldLayoutId id="2147483663" r:id="rId11"/>
    <p:sldLayoutId id="2147483661" r:id="rId12"/>
    <p:sldLayoutId id="2147483664" r:id="rId13"/>
    <p:sldLayoutId id="2147483662" r:id="rId14"/>
    <p:sldLayoutId id="2147483665" r:id="rId15"/>
    <p:sldLayoutId id="2147483656" r:id="rId16"/>
    <p:sldLayoutId id="2147483666" r:id="rId17"/>
    <p:sldLayoutId id="2147483667" r:id="rId18"/>
    <p:sldLayoutId id="2147483657" r:id="rId19"/>
    <p:sldLayoutId id="2147483658" r:id="rId20"/>
    <p:sldLayoutId id="2147483659" r:id="rId21"/>
    <p:sldLayoutId id="2147483670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4788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Montserrat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knadkarni@calstart.org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1.png"/><Relationship Id="rId4" Type="http://schemas.openxmlformats.org/officeDocument/2006/relationships/diagramLayout" Target="../diagrams/layout1.xml"/><Relationship Id="rId9" Type="http://schemas.openxmlformats.org/officeDocument/2006/relationships/hyperlink" Target="http://www.calstart.org/innovative-financin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start.org/innovative-financing" TargetMode="External"/><Relationship Id="rId2" Type="http://schemas.openxmlformats.org/officeDocument/2006/relationships/hyperlink" Target="https://www.canarymedia.com/articles/electric-vehicles/want-to-make-evs-cheaper-figure-out-what-their-used-batteries-are-worth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alstart.org/zets-opportunity-in-equipment-financing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ortal.nyserda.ny.gov/CORE_Solicitation_Detail_Page?SolicitationId=a0rt000000x5aidAAA" TargetMode="External"/><Relationship Id="rId4" Type="http://schemas.openxmlformats.org/officeDocument/2006/relationships/hyperlink" Target="https://calstart.org/govt-loan-guarantees-for-electric-fleet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B681A-2587-44CD-A382-38BA48A725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8298" y="805222"/>
            <a:ext cx="11034310" cy="2016636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latin typeface="Oswald" panose="00000500000000000000" pitchFamily="2" charset="0"/>
              </a:rPr>
              <a:t>Financial Performance and Innovative Financing Strategies in Zero-Emissions Transportation</a:t>
            </a:r>
            <a:br>
              <a:rPr lang="en-US" sz="4400" dirty="0">
                <a:latin typeface="Oswald" panose="00000500000000000000" pitchFamily="2" charset="0"/>
              </a:rPr>
            </a:br>
            <a:r>
              <a:rPr lang="en-US" sz="2800" dirty="0">
                <a:latin typeface="Oswald" panose="00000500000000000000" pitchFamily="2" charset="0"/>
              </a:rPr>
              <a:t>2025 Wall Street Green Summit | Cornell Club, New York City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7D81D6-0A35-59B7-B1C8-E71604FBA0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8298" y="3087601"/>
            <a:ext cx="10391851" cy="18970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latin typeface="Montserrat"/>
              </a:rPr>
              <a:t>Kabir Nadkarni</a:t>
            </a:r>
          </a:p>
          <a:p>
            <a:r>
              <a:rPr lang="en-US" sz="2400" b="0" dirty="0">
                <a:latin typeface="Montserrat"/>
              </a:rPr>
              <a:t>EV Industry Assessment Specialist, CALSTART</a:t>
            </a:r>
          </a:p>
          <a:p>
            <a:r>
              <a:rPr lang="en-US" sz="2400" b="0" dirty="0">
                <a:latin typeface="Montserrat"/>
              </a:rPr>
              <a:t>March 18-19, 2025</a:t>
            </a:r>
          </a:p>
        </p:txBody>
      </p:sp>
      <p:sp>
        <p:nvSpPr>
          <p:cNvPr id="4" name="Website">
            <a:extLst>
              <a:ext uri="{FF2B5EF4-FFF2-40B4-BE49-F238E27FC236}">
                <a16:creationId xmlns:a16="http://schemas.microsoft.com/office/drawing/2014/main" id="{754B2CC1-1090-F637-E6D5-C0AE33BFDE1E}"/>
              </a:ext>
            </a:extLst>
          </p:cNvPr>
          <p:cNvSpPr txBox="1"/>
          <p:nvPr/>
        </p:nvSpPr>
        <p:spPr>
          <a:xfrm>
            <a:off x="3811383" y="6307415"/>
            <a:ext cx="456923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rgbClr val="004788"/>
                </a:solidFill>
                <a:latin typeface="Montserrat" pitchFamily="2" charset="0"/>
              </a:rPr>
              <a:t>CALSTART.org</a:t>
            </a:r>
          </a:p>
        </p:txBody>
      </p:sp>
    </p:spTree>
    <p:extLst>
      <p:ext uri="{BB962C8B-B14F-4D97-AF65-F5344CB8AC3E}">
        <p14:creationId xmlns:p14="http://schemas.microsoft.com/office/powerpoint/2010/main" val="23998329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B3F6CAC6-9C5A-0092-032D-EA16936C34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5473948"/>
              </p:ext>
            </p:extLst>
          </p:nvPr>
        </p:nvGraphicFramePr>
        <p:xfrm>
          <a:off x="7482" y="1918428"/>
          <a:ext cx="5515032" cy="4148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ubtitle 2">
            <a:extLst>
              <a:ext uri="{FF2B5EF4-FFF2-40B4-BE49-F238E27FC236}">
                <a16:creationId xmlns:a16="http://schemas.microsoft.com/office/drawing/2014/main" id="{C47D81D6-0A35-59B7-B1C8-E71604FBA0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734" y="1202499"/>
            <a:ext cx="4354781" cy="18970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000" b="0" dirty="0">
                <a:latin typeface="Oswald" panose="00000500000000000000" pitchFamily="2" charset="0"/>
              </a:rPr>
              <a:t>Kabir Nadkarni</a:t>
            </a:r>
          </a:p>
          <a:p>
            <a:pPr algn="ctr"/>
            <a:r>
              <a:rPr lang="en-US" sz="2000" b="0" dirty="0">
                <a:latin typeface="Oswald" panose="00000500000000000000" pitchFamily="2" charset="0"/>
              </a:rPr>
              <a:t>EV Industry Assessment Specialist</a:t>
            </a:r>
          </a:p>
          <a:p>
            <a:pPr algn="ctr"/>
            <a:r>
              <a:rPr lang="en-US" sz="2000" b="0" dirty="0">
                <a:latin typeface="Oswald" panose="00000500000000000000" pitchFamily="2" charset="0"/>
                <a:hlinkClick r:id="rId8"/>
              </a:rPr>
              <a:t>knadkarni@calstart.org</a:t>
            </a:r>
            <a:r>
              <a:rPr lang="en-US" sz="2000" b="0" dirty="0">
                <a:latin typeface="Oswald" panose="00000500000000000000" pitchFamily="2" charset="0"/>
              </a:rPr>
              <a:t> </a:t>
            </a:r>
          </a:p>
        </p:txBody>
      </p:sp>
      <p:sp>
        <p:nvSpPr>
          <p:cNvPr id="4" name="Website">
            <a:extLst>
              <a:ext uri="{FF2B5EF4-FFF2-40B4-BE49-F238E27FC236}">
                <a16:creationId xmlns:a16="http://schemas.microsoft.com/office/drawing/2014/main" id="{754B2CC1-1090-F637-E6D5-C0AE33BFDE1E}"/>
              </a:ext>
            </a:extLst>
          </p:cNvPr>
          <p:cNvSpPr txBox="1"/>
          <p:nvPr/>
        </p:nvSpPr>
        <p:spPr>
          <a:xfrm>
            <a:off x="3811383" y="6307415"/>
            <a:ext cx="456923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>
                <a:solidFill>
                  <a:srgbClr val="004788"/>
                </a:solidFill>
                <a:latin typeface="Montserrat" pitchFamily="2" charset="0"/>
              </a:rPr>
              <a:t>CALSTART.org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B0A860-2E24-64E4-4232-06E3E3949D71}"/>
              </a:ext>
            </a:extLst>
          </p:cNvPr>
          <p:cNvSpPr txBox="1"/>
          <p:nvPr/>
        </p:nvSpPr>
        <p:spPr>
          <a:xfrm>
            <a:off x="3025629" y="5784195"/>
            <a:ext cx="6140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4788"/>
                </a:solidFill>
                <a:latin typeface="Oswald" panose="00000500000000000000" pitchFamily="2" charset="0"/>
              </a:rPr>
              <a:t>We change transportation for good.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5ADCE8E-49B0-A111-84CE-57C3F4CEAF04}"/>
              </a:ext>
            </a:extLst>
          </p:cNvPr>
          <p:cNvSpPr txBox="1">
            <a:spLocks/>
          </p:cNvSpPr>
          <p:nvPr/>
        </p:nvSpPr>
        <p:spPr>
          <a:xfrm>
            <a:off x="6029875" y="139394"/>
            <a:ext cx="4645947" cy="10136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endParaRPr lang="en-US" sz="4400" dirty="0">
              <a:solidFill>
                <a:srgbClr val="004788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6B13BB9-2AB1-AE44-F8AF-6AB1FECF5219}"/>
              </a:ext>
            </a:extLst>
          </p:cNvPr>
          <p:cNvSpPr txBox="1">
            <a:spLocks/>
          </p:cNvSpPr>
          <p:nvPr/>
        </p:nvSpPr>
        <p:spPr>
          <a:xfrm>
            <a:off x="5320515" y="834380"/>
            <a:ext cx="5878950" cy="1652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latin typeface="Oswald" panose="00000500000000000000" pitchFamily="2" charset="0"/>
              </a:rPr>
              <a:t>Accelerate investments in zero-emissions transportation using CALSTART’s Innovative Financing Toolkit:</a:t>
            </a:r>
          </a:p>
          <a:p>
            <a:pPr algn="ctr"/>
            <a:r>
              <a:rPr lang="en-US" sz="2000" dirty="0">
                <a:latin typeface="Oswald" panose="00000500000000000000" pitchFamily="2" charset="0"/>
                <a:hlinkClick r:id="rId9"/>
              </a:rPr>
              <a:t>www.calstart.org/innovative-financing/</a:t>
            </a:r>
            <a:r>
              <a:rPr lang="en-US" sz="2000" dirty="0">
                <a:latin typeface="Oswald" panose="00000500000000000000" pitchFamily="2" charset="0"/>
              </a:rPr>
              <a:t> </a:t>
            </a:r>
            <a:endParaRPr lang="en-US" sz="2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C4C989-44E1-9C44-3A2B-B4FDCCE7644F}"/>
              </a:ext>
            </a:extLst>
          </p:cNvPr>
          <p:cNvSpPr txBox="1"/>
          <p:nvPr/>
        </p:nvSpPr>
        <p:spPr>
          <a:xfrm>
            <a:off x="270164" y="139394"/>
            <a:ext cx="97051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Oswald" panose="00000500000000000000" pitchFamily="2" charset="0"/>
              </a:rPr>
              <a:t>Thank you. </a:t>
            </a:r>
          </a:p>
        </p:txBody>
      </p:sp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A1F22067-BA94-D94B-9938-5D2535F1702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170" y="2486640"/>
            <a:ext cx="2849639" cy="2863274"/>
          </a:xfrm>
          <a:prstGeom prst="rect">
            <a:avLst/>
          </a:prstGeom>
          <a:ln w="57150">
            <a:noFill/>
          </a:ln>
        </p:spPr>
      </p:pic>
    </p:spTree>
    <p:extLst>
      <p:ext uri="{BB962C8B-B14F-4D97-AF65-F5344CB8AC3E}">
        <p14:creationId xmlns:p14="http://schemas.microsoft.com/office/powerpoint/2010/main" val="22718631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A294C-2097-CB79-7BF1-2B6A4B3F5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507" y="13451"/>
            <a:ext cx="9457802" cy="1325563"/>
          </a:xfrm>
        </p:spPr>
        <p:txBody>
          <a:bodyPr>
            <a:normAutofit/>
          </a:bodyPr>
          <a:lstStyle/>
          <a:p>
            <a:r>
              <a:rPr lang="en-US" sz="4000"/>
              <a:t>CALSTART’s Unique Value Proposition</a:t>
            </a:r>
          </a:p>
        </p:txBody>
      </p:sp>
      <p:pic>
        <p:nvPicPr>
          <p:cNvPr id="9" name="Picture 8" descr="A diagram of a company&#10;&#10;Description automatically generated">
            <a:extLst>
              <a:ext uri="{FF2B5EF4-FFF2-40B4-BE49-F238E27FC236}">
                <a16:creationId xmlns:a16="http://schemas.microsoft.com/office/drawing/2014/main" id="{5C966C45-A26A-C521-BB56-9EBD338042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540" y="1107960"/>
            <a:ext cx="9228914" cy="50886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B07997-CF17-5A26-FB9C-ABF4129715A5}"/>
              </a:ext>
            </a:extLst>
          </p:cNvPr>
          <p:cNvSpPr txBox="1"/>
          <p:nvPr/>
        </p:nvSpPr>
        <p:spPr>
          <a:xfrm>
            <a:off x="9605413" y="2350888"/>
            <a:ext cx="1469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>
                    <a:lumMod val="65000"/>
                  </a:schemeClr>
                </a:solidFill>
                <a:latin typeface="Abadi MT Condensed Extra Bold" panose="020B0306030101010103" pitchFamily="34" charset="77"/>
              </a:rPr>
              <a:t>Global Reach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95F1D0-5398-20B1-FD94-E15A50A967A7}"/>
              </a:ext>
            </a:extLst>
          </p:cNvPr>
          <p:cNvSpPr txBox="1"/>
          <p:nvPr/>
        </p:nvSpPr>
        <p:spPr>
          <a:xfrm>
            <a:off x="9605413" y="2581720"/>
            <a:ext cx="16803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1">
                    <a:lumMod val="75000"/>
                  </a:schemeClr>
                </a:solidFill>
                <a:latin typeface="Abadi" panose="020F0502020204030204" pitchFamily="34" charset="0"/>
              </a:rPr>
              <a:t>International MOU</a:t>
            </a:r>
          </a:p>
        </p:txBody>
      </p:sp>
      <p:sp>
        <p:nvSpPr>
          <p:cNvPr id="5" name="Footer Placeholder 28">
            <a:extLst>
              <a:ext uri="{FF2B5EF4-FFF2-40B4-BE49-F238E27FC236}">
                <a16:creationId xmlns:a16="http://schemas.microsoft.com/office/drawing/2014/main" id="{A4459014-54F4-E93E-24A8-94F5CB62DD5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40161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000" b="1" kern="1200" cap="none" baseline="0">
                <a:solidFill>
                  <a:schemeClr val="bg1"/>
                </a:solidFill>
                <a:latin typeface="Montserrat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calstart.org</a:t>
            </a:r>
          </a:p>
        </p:txBody>
      </p:sp>
    </p:spTree>
    <p:extLst>
      <p:ext uri="{BB962C8B-B14F-4D97-AF65-F5344CB8AC3E}">
        <p14:creationId xmlns:p14="http://schemas.microsoft.com/office/powerpoint/2010/main" val="4098189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62E0EA-6DE0-07BE-1098-AA4D45FFB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740" y="1699527"/>
            <a:ext cx="7909371" cy="44490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91A08B-AF46-DDBA-1646-2AAF46F03C76}"/>
              </a:ext>
            </a:extLst>
          </p:cNvPr>
          <p:cNvSpPr txBox="1"/>
          <p:nvPr/>
        </p:nvSpPr>
        <p:spPr>
          <a:xfrm>
            <a:off x="5174672" y="6364707"/>
            <a:ext cx="183111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Montserrat"/>
              </a:rPr>
              <a:t>calstart.org</a:t>
            </a:r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185851-FADE-E83C-D4CE-4E56F6904C48}"/>
              </a:ext>
            </a:extLst>
          </p:cNvPr>
          <p:cNvSpPr/>
          <p:nvPr/>
        </p:nvSpPr>
        <p:spPr>
          <a:xfrm>
            <a:off x="2282739" y="1435379"/>
            <a:ext cx="8062343" cy="2356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DA056D-0154-F8B2-C23B-4E763A2FFBDB}"/>
              </a:ext>
            </a:extLst>
          </p:cNvPr>
          <p:cNvSpPr/>
          <p:nvPr/>
        </p:nvSpPr>
        <p:spPr>
          <a:xfrm>
            <a:off x="5870511" y="3705646"/>
            <a:ext cx="674651" cy="144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57BF93-9A1A-9E61-7A75-A550012D992A}"/>
              </a:ext>
            </a:extLst>
          </p:cNvPr>
          <p:cNvSpPr/>
          <p:nvPr/>
        </p:nvSpPr>
        <p:spPr>
          <a:xfrm>
            <a:off x="7693985" y="3705645"/>
            <a:ext cx="674651" cy="144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AEE4A3-A057-DBFD-6716-4FCF87E803D3}"/>
              </a:ext>
            </a:extLst>
          </p:cNvPr>
          <p:cNvSpPr/>
          <p:nvPr/>
        </p:nvSpPr>
        <p:spPr>
          <a:xfrm>
            <a:off x="9268621" y="3705645"/>
            <a:ext cx="1248848" cy="281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9A450B-F9E9-C920-BE44-0FF209ACEF88}"/>
              </a:ext>
            </a:extLst>
          </p:cNvPr>
          <p:cNvSpPr/>
          <p:nvPr/>
        </p:nvSpPr>
        <p:spPr>
          <a:xfrm>
            <a:off x="3422828" y="3561586"/>
            <a:ext cx="1248848" cy="288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40A413F-124F-FAF5-9E35-29E77EF651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7791"/>
          <a:stretch/>
        </p:blipFill>
        <p:spPr>
          <a:xfrm>
            <a:off x="2282740" y="321961"/>
            <a:ext cx="7909371" cy="232281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7967861-C34F-3FEF-11AB-5371BAA3AEC5}"/>
              </a:ext>
            </a:extLst>
          </p:cNvPr>
          <p:cNvSpPr/>
          <p:nvPr/>
        </p:nvSpPr>
        <p:spPr>
          <a:xfrm>
            <a:off x="6467003" y="2512444"/>
            <a:ext cx="2805138" cy="194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062767-9D02-1495-1317-B1C991A565EE}"/>
              </a:ext>
            </a:extLst>
          </p:cNvPr>
          <p:cNvSpPr/>
          <p:nvPr/>
        </p:nvSpPr>
        <p:spPr>
          <a:xfrm>
            <a:off x="6510250" y="2400154"/>
            <a:ext cx="1130643" cy="135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6634EF-BC00-630F-1150-49B84E506506}"/>
              </a:ext>
            </a:extLst>
          </p:cNvPr>
          <p:cNvSpPr/>
          <p:nvPr/>
        </p:nvSpPr>
        <p:spPr>
          <a:xfrm>
            <a:off x="5011002" y="2448064"/>
            <a:ext cx="1499247" cy="201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70D2A5-942E-2A60-F098-2DE29CDBE1FE}"/>
              </a:ext>
            </a:extLst>
          </p:cNvPr>
          <p:cNvSpPr/>
          <p:nvPr/>
        </p:nvSpPr>
        <p:spPr>
          <a:xfrm>
            <a:off x="4047786" y="2492132"/>
            <a:ext cx="1499247" cy="201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3DFBBC-421D-1DFB-F4C0-5A3C1B7C7D6F}"/>
              </a:ext>
            </a:extLst>
          </p:cNvPr>
          <p:cNvSpPr/>
          <p:nvPr/>
        </p:nvSpPr>
        <p:spPr>
          <a:xfrm>
            <a:off x="2699945" y="2472971"/>
            <a:ext cx="1499247" cy="201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9BC1FA6-A47A-8B46-A123-73D643D16EFD}"/>
              </a:ext>
            </a:extLst>
          </p:cNvPr>
          <p:cNvSpPr/>
          <p:nvPr/>
        </p:nvSpPr>
        <p:spPr>
          <a:xfrm>
            <a:off x="1950320" y="2400154"/>
            <a:ext cx="1499247" cy="254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BAD6CC6-5ABA-D918-EE4B-FB07A84EE132}"/>
              </a:ext>
            </a:extLst>
          </p:cNvPr>
          <p:cNvSpPr/>
          <p:nvPr/>
        </p:nvSpPr>
        <p:spPr>
          <a:xfrm>
            <a:off x="8384836" y="2407113"/>
            <a:ext cx="887305" cy="135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478FB7-7168-BDD9-59AD-77105627AD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3413" y="2656079"/>
            <a:ext cx="3579327" cy="986987"/>
          </a:xfrm>
        </p:spPr>
        <p:txBody>
          <a:bodyPr>
            <a:noAutofit/>
          </a:bodyPr>
          <a:lstStyle/>
          <a:p>
            <a:pPr algn="r"/>
            <a:r>
              <a:rPr lang="en-US" sz="2400" dirty="0">
                <a:latin typeface="Oswald"/>
              </a:rPr>
              <a:t>CALSTART Works with 270+ Member Companies.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9689FF9-BC86-588B-A4A6-40A136A04632}"/>
              </a:ext>
            </a:extLst>
          </p:cNvPr>
          <p:cNvSpPr/>
          <p:nvPr/>
        </p:nvSpPr>
        <p:spPr>
          <a:xfrm>
            <a:off x="5207827" y="3697998"/>
            <a:ext cx="674651" cy="144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A blue and white logo&#10;&#10;AI-generated content may be incorrect.">
            <a:extLst>
              <a:ext uri="{FF2B5EF4-FFF2-40B4-BE49-F238E27FC236}">
                <a16:creationId xmlns:a16="http://schemas.microsoft.com/office/drawing/2014/main" id="{4D069EFE-0ADE-1DE2-C35B-5123BDC612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641" y="2460245"/>
            <a:ext cx="1191121" cy="1297948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965AF897-A6CD-E6CB-132B-6785FC3284AB}"/>
              </a:ext>
            </a:extLst>
          </p:cNvPr>
          <p:cNvSpPr txBox="1">
            <a:spLocks/>
          </p:cNvSpPr>
          <p:nvPr/>
        </p:nvSpPr>
        <p:spPr>
          <a:xfrm>
            <a:off x="6772356" y="2656078"/>
            <a:ext cx="3844196" cy="986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4788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Oswald"/>
              </a:rPr>
              <a:t>Together, We Accelerate the Clean Transportation Industry.</a:t>
            </a:r>
          </a:p>
        </p:txBody>
      </p:sp>
    </p:spTree>
    <p:extLst>
      <p:ext uri="{BB962C8B-B14F-4D97-AF65-F5344CB8AC3E}">
        <p14:creationId xmlns:p14="http://schemas.microsoft.com/office/powerpoint/2010/main" val="111442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0F713-223A-B95F-D8D4-5B19C97C6F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767ABC-2BD6-4AC2-877A-A854E61BDE0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E377317-7703-AA2A-3795-5EF4862946BD}"/>
              </a:ext>
            </a:extLst>
          </p:cNvPr>
          <p:cNvSpPr/>
          <p:nvPr/>
        </p:nvSpPr>
        <p:spPr>
          <a:xfrm>
            <a:off x="753035" y="4598158"/>
            <a:ext cx="8064829" cy="1207659"/>
          </a:xfrm>
          <a:custGeom>
            <a:avLst/>
            <a:gdLst>
              <a:gd name="connsiteX0" fmla="*/ 0 w 6036906"/>
              <a:gd name="connsiteY0" fmla="*/ 0 h 966128"/>
              <a:gd name="connsiteX1" fmla="*/ 6036906 w 6036906"/>
              <a:gd name="connsiteY1" fmla="*/ 0 h 966128"/>
              <a:gd name="connsiteX2" fmla="*/ 6036906 w 6036906"/>
              <a:gd name="connsiteY2" fmla="*/ 966128 h 966128"/>
              <a:gd name="connsiteX3" fmla="*/ 0 w 6036906"/>
              <a:gd name="connsiteY3" fmla="*/ 966128 h 966128"/>
              <a:gd name="connsiteX4" fmla="*/ 0 w 6036906"/>
              <a:gd name="connsiteY4" fmla="*/ 0 h 96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6906" h="966128">
                <a:moveTo>
                  <a:pt x="0" y="0"/>
                </a:moveTo>
                <a:lnTo>
                  <a:pt x="6036906" y="0"/>
                </a:lnTo>
                <a:lnTo>
                  <a:pt x="6036906" y="966128"/>
                </a:lnTo>
                <a:lnTo>
                  <a:pt x="0" y="966128"/>
                </a:lnTo>
                <a:lnTo>
                  <a:pt x="0" y="0"/>
                </a:lnTo>
                <a:close/>
              </a:path>
            </a:pathLst>
          </a:custGeom>
          <a:solidFill>
            <a:srgbClr val="6691B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6865" tIns="30480" rIns="30480" bIns="30480" numCol="1" spcCol="1270" anchor="ctr" anchorCtr="0">
            <a:noAutofit/>
          </a:bodyPr>
          <a:lstStyle/>
          <a:p>
            <a:pPr marL="28575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en-US" sz="1200" dirty="0">
                <a:latin typeface="Franklin Gothic Book" panose="020B0503020102020204" pitchFamily="34" charset="0"/>
              </a:rPr>
              <a:t>October 2024: </a:t>
            </a:r>
            <a:r>
              <a:rPr lang="en-US" sz="1200" dirty="0">
                <a:latin typeface="Franklin Gothic Book" panose="020B0503020102020204" pitchFamily="34" charset="0"/>
                <a:hlinkClick r:id="rId2"/>
              </a:rPr>
              <a:t>Canary Media</a:t>
            </a:r>
            <a:r>
              <a:rPr lang="en-US" sz="1200" dirty="0">
                <a:latin typeface="Franklin Gothic Book" panose="020B0503020102020204" pitchFamily="34" charset="0"/>
              </a:rPr>
              <a:t>: “Want to make EVs cheaper? Figure out what their used batteries are worth.”</a:t>
            </a:r>
          </a:p>
          <a:p>
            <a:pPr marL="28575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200" kern="1200" dirty="0">
                <a:latin typeface="Franklin Gothic Book" panose="020B0503020102020204" pitchFamily="34" charset="0"/>
              </a:rPr>
              <a:t>February 2025: OECD International Transport Forum in Paris</a:t>
            </a:r>
          </a:p>
          <a:p>
            <a:pPr marL="28575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200" kern="1200" dirty="0">
                <a:latin typeface="Franklin Gothic Book" panose="020B0503020102020204" pitchFamily="34" charset="0"/>
              </a:rPr>
              <a:t>February 2025: Bloomberg New Energy Finance Summit in San Francisco</a:t>
            </a:r>
          </a:p>
          <a:p>
            <a:pPr marL="28575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200" kern="1200" dirty="0">
                <a:latin typeface="Franklin Gothic Book" panose="020B0503020102020204" pitchFamily="34" charset="0"/>
              </a:rPr>
              <a:t>March 2025: International Battery Seminar: Battery Recycling in Orlando</a:t>
            </a:r>
          </a:p>
          <a:p>
            <a:pPr marL="28575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200" dirty="0">
                <a:latin typeface="Franklin Gothic Book" panose="020B0503020102020204" pitchFamily="34" charset="0"/>
              </a:rPr>
              <a:t>May</a:t>
            </a:r>
            <a:r>
              <a:rPr lang="en-US" sz="1200" kern="1200" dirty="0">
                <a:latin typeface="Franklin Gothic Book" panose="020B0503020102020204" pitchFamily="34" charset="0"/>
              </a:rPr>
              <a:t> 2025: D.C. Climate Week Urban Development and Mobility Panel in D.C.</a:t>
            </a:r>
          </a:p>
        </p:txBody>
      </p:sp>
      <p:sp>
        <p:nvSpPr>
          <p:cNvPr id="6" name="Teardrop 5">
            <a:extLst>
              <a:ext uri="{FF2B5EF4-FFF2-40B4-BE49-F238E27FC236}">
                <a16:creationId xmlns:a16="http://schemas.microsoft.com/office/drawing/2014/main" id="{DCD32360-4391-927C-34D5-C20D19DFCEB6}"/>
              </a:ext>
            </a:extLst>
          </p:cNvPr>
          <p:cNvSpPr/>
          <p:nvPr/>
        </p:nvSpPr>
        <p:spPr>
          <a:xfrm rot="2700000">
            <a:off x="188132" y="4510256"/>
            <a:ext cx="1326414" cy="1326414"/>
          </a:xfrm>
          <a:prstGeom prst="teardrop">
            <a:avLst>
              <a:gd name="adj" fmla="val 100000"/>
            </a:avLst>
          </a:pr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465FEF7-597E-BE1E-437C-FDE21DF10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46" y="214835"/>
            <a:ext cx="8467374" cy="1325563"/>
          </a:xfrm>
        </p:spPr>
        <p:txBody>
          <a:bodyPr>
            <a:normAutofit/>
          </a:bodyPr>
          <a:lstStyle/>
          <a:p>
            <a:r>
              <a:rPr lang="en-US" sz="2800" b="1" dirty="0"/>
              <a:t>CALSTART’</a:t>
            </a:r>
            <a:r>
              <a:rPr lang="en-US" sz="2800" b="1" cap="none" dirty="0"/>
              <a:t>s</a:t>
            </a:r>
            <a:r>
              <a:rPr lang="en-US" sz="2800" b="1" dirty="0"/>
              <a:t> </a:t>
            </a:r>
            <a:r>
              <a:rPr lang="en-US" sz="2800" b="1" cap="none" dirty="0"/>
              <a:t>Innovative Financing Toolkit</a:t>
            </a:r>
            <a:br>
              <a:rPr lang="en-US" sz="3100" b="1" cap="none" dirty="0"/>
            </a:br>
            <a:r>
              <a:rPr lang="en-US" sz="2200" b="1" cap="none" dirty="0">
                <a:solidFill>
                  <a:srgbClr val="6CB31C"/>
                </a:solidFill>
              </a:rPr>
              <a:t>A Resource Hub for Catalyzing Investments in Clean Transportation</a:t>
            </a:r>
            <a:endParaRPr lang="en-US" sz="3600" b="1" dirty="0">
              <a:solidFill>
                <a:srgbClr val="6CB31C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F825E0-D0F7-7380-7282-715B23A8E789}"/>
              </a:ext>
            </a:extLst>
          </p:cNvPr>
          <p:cNvSpPr txBox="1"/>
          <p:nvPr/>
        </p:nvSpPr>
        <p:spPr>
          <a:xfrm>
            <a:off x="8755570" y="5942101"/>
            <a:ext cx="3485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Franklin Gothic Book" panose="020B0503020102020204" pitchFamily="34" charset="0"/>
                <a:hlinkClick r:id="rId3"/>
              </a:rPr>
              <a:t>www.calstart.org/innovative-financing</a:t>
            </a:r>
            <a:r>
              <a:rPr lang="en-US" sz="1600" dirty="0">
                <a:latin typeface="Franklin Gothic Book" panose="020B0503020102020204" pitchFamily="34" charset="0"/>
              </a:rPr>
              <a:t>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676EECF-450B-2EF8-6AB2-67945BFF547E}"/>
              </a:ext>
            </a:extLst>
          </p:cNvPr>
          <p:cNvSpPr/>
          <p:nvPr/>
        </p:nvSpPr>
        <p:spPr>
          <a:xfrm>
            <a:off x="247509" y="4569633"/>
            <a:ext cx="1207660" cy="1207660"/>
          </a:xfrm>
          <a:prstGeom prst="ellipse">
            <a:avLst/>
          </a:prstGeom>
          <a:solidFill>
            <a:srgbClr val="004788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Media &amp; Conference Coverage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067EAD-FD0A-FC03-4311-8CC20666275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60"/>
          <a:stretch/>
        </p:blipFill>
        <p:spPr>
          <a:xfrm>
            <a:off x="9098434" y="403412"/>
            <a:ext cx="2799712" cy="55269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7FC6E59-EA12-EC93-CE5F-94DB531987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992" y="1959817"/>
            <a:ext cx="5702593" cy="210195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F6E0D6D-FC99-A31C-0E74-CF8A2A7DF32A}"/>
              </a:ext>
            </a:extLst>
          </p:cNvPr>
          <p:cNvSpPr/>
          <p:nvPr/>
        </p:nvSpPr>
        <p:spPr>
          <a:xfrm>
            <a:off x="3128992" y="3010796"/>
            <a:ext cx="5702592" cy="1207659"/>
          </a:xfrm>
          <a:prstGeom prst="rect">
            <a:avLst/>
          </a:prstGeom>
          <a:solidFill>
            <a:srgbClr val="0047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750C485-2402-9A0D-B08E-3E84AF8CF8C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386" t="49090" r="33776"/>
          <a:stretch/>
        </p:blipFill>
        <p:spPr>
          <a:xfrm>
            <a:off x="4131560" y="2991673"/>
            <a:ext cx="3697455" cy="107010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F4385B4-D502-DB22-0303-6BC2490D1A88}"/>
              </a:ext>
            </a:extLst>
          </p:cNvPr>
          <p:cNvSpPr txBox="1"/>
          <p:nvPr/>
        </p:nvSpPr>
        <p:spPr>
          <a:xfrm>
            <a:off x="531128" y="1255529"/>
            <a:ext cx="8224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Franklin Gothic Book" panose="020B0503020102020204" pitchFamily="34" charset="0"/>
              </a:rPr>
              <a:t>A centralized hub for the financial community to learn about zero-emissions transportation, and for catalytic funders to access industry-vetted solutions for accelerating investments.</a:t>
            </a:r>
          </a:p>
        </p:txBody>
      </p:sp>
      <p:pic>
        <p:nvPicPr>
          <p:cNvPr id="19" name="Picture 18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A2C16075-96CB-BB2E-A158-86DBB6A79F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56" y="1895153"/>
            <a:ext cx="2447586" cy="2459297"/>
          </a:xfrm>
          <a:prstGeom prst="rect">
            <a:avLst/>
          </a:prstGeom>
        </p:spPr>
      </p:pic>
      <p:sp>
        <p:nvSpPr>
          <p:cNvPr id="20" name="Footer Placeholder 28">
            <a:extLst>
              <a:ext uri="{FF2B5EF4-FFF2-40B4-BE49-F238E27FC236}">
                <a16:creationId xmlns:a16="http://schemas.microsoft.com/office/drawing/2014/main" id="{C9054DD3-D091-70CD-15CC-738ADB10D47E}"/>
              </a:ext>
            </a:extLst>
          </p:cNvPr>
          <p:cNvSpPr txBox="1">
            <a:spLocks/>
          </p:cNvSpPr>
          <p:nvPr/>
        </p:nvSpPr>
        <p:spPr>
          <a:xfrm>
            <a:off x="3450370" y="6401616"/>
            <a:ext cx="50598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000" b="1" kern="1200" cap="none" baseline="0">
                <a:solidFill>
                  <a:schemeClr val="bg1"/>
                </a:solidFill>
                <a:latin typeface="Montserrat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calstart.org/innovative-financing</a:t>
            </a:r>
          </a:p>
        </p:txBody>
      </p:sp>
    </p:spTree>
    <p:extLst>
      <p:ext uri="{BB962C8B-B14F-4D97-AF65-F5344CB8AC3E}">
        <p14:creationId xmlns:p14="http://schemas.microsoft.com/office/powerpoint/2010/main" val="209832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9F389-9F90-E14A-1471-4A0B04023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#1: Equipment Financing Opportunity in Zero-Emissions Trucks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D9C78-FF31-1925-91B0-338F711CD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767ABC-2BD6-4AC2-877A-A854E61BDE0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8E58C15-9F37-DA62-ADB6-AEE9CCA48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8103" y="2253991"/>
            <a:ext cx="3526765" cy="40994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0" dirty="0"/>
              <a:t>Outreach material to educate equipment financing sector on the </a:t>
            </a:r>
            <a:r>
              <a:rPr lang="en-US" sz="2400" dirty="0"/>
              <a:t>segment-specific market opportunities in zero-emission trucks </a:t>
            </a:r>
            <a:r>
              <a:rPr lang="en-US" sz="2400" b="0" dirty="0"/>
              <a:t>stemming from ACT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746829-FBB1-61E3-CAB0-35E5E3EC5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53549">
            <a:off x="66696" y="1919527"/>
            <a:ext cx="2784108" cy="36388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BFA65E1-DAAC-EA50-E533-6746E2543028}"/>
              </a:ext>
            </a:extLst>
          </p:cNvPr>
          <p:cNvSpPr txBox="1"/>
          <p:nvPr/>
        </p:nvSpPr>
        <p:spPr>
          <a:xfrm>
            <a:off x="1017917" y="5564716"/>
            <a:ext cx="61075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https://calstart.org/zets-opportunity-in-equipment-financing/</a:t>
            </a:r>
            <a:r>
              <a:rPr lang="en-US" dirty="0"/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E7B9213-EF10-5458-73F8-3495D48CD8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5419" y="1690688"/>
            <a:ext cx="4782700" cy="22898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0B5F48B-1DEE-AE46-3481-4E8C490D06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5419" y="4016333"/>
            <a:ext cx="3956703" cy="2194417"/>
          </a:xfrm>
          <a:prstGeom prst="rect">
            <a:avLst/>
          </a:prstGeom>
        </p:spPr>
      </p:pic>
      <p:sp>
        <p:nvSpPr>
          <p:cNvPr id="6" name="Footer Placeholder 28">
            <a:extLst>
              <a:ext uri="{FF2B5EF4-FFF2-40B4-BE49-F238E27FC236}">
                <a16:creationId xmlns:a16="http://schemas.microsoft.com/office/drawing/2014/main" id="{86001555-DB89-8DDF-A123-E76FB4E082D5}"/>
              </a:ext>
            </a:extLst>
          </p:cNvPr>
          <p:cNvSpPr txBox="1">
            <a:spLocks/>
          </p:cNvSpPr>
          <p:nvPr/>
        </p:nvSpPr>
        <p:spPr>
          <a:xfrm>
            <a:off x="3450370" y="6401616"/>
            <a:ext cx="50598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000" b="1" kern="1200" cap="none" baseline="0">
                <a:solidFill>
                  <a:schemeClr val="bg1"/>
                </a:solidFill>
                <a:latin typeface="Montserrat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calstart.org/innovative-financing</a:t>
            </a:r>
          </a:p>
        </p:txBody>
      </p:sp>
    </p:spTree>
    <p:extLst>
      <p:ext uri="{BB962C8B-B14F-4D97-AF65-F5344CB8AC3E}">
        <p14:creationId xmlns:p14="http://schemas.microsoft.com/office/powerpoint/2010/main" val="1477476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BFF39C-204E-B83E-42DA-0E49640FA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12C98-5AD4-025C-3F80-7D3BBF89C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Study #2: Resale Valuation of Used Component Establishes a Competitive RV for Battery Electric Vehicles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4D5FE-3FE3-B8DE-8CF6-027EF76C4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882117" cy="409946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b="0" dirty="0"/>
              <a:t>Critical knowledge product on </a:t>
            </a:r>
            <a:r>
              <a:rPr lang="en-US" sz="2400" u="sng" dirty="0"/>
              <a:t>EV residual values</a:t>
            </a:r>
            <a:r>
              <a:rPr lang="en-US" sz="2400" b="0" dirty="0"/>
              <a:t> highlights:</a:t>
            </a:r>
          </a:p>
          <a:p>
            <a:r>
              <a:rPr lang="en-US" sz="2400" b="0" dirty="0"/>
              <a:t>Method for benchmarking residual values to valuation of used components</a:t>
            </a:r>
          </a:p>
          <a:p>
            <a:r>
              <a:rPr lang="en-US" sz="2400" b="0" dirty="0"/>
              <a:t>Innovative companies who are repurposing second-life EV batteries</a:t>
            </a:r>
          </a:p>
          <a:p>
            <a:r>
              <a:rPr lang="en-US" sz="2400" b="0" dirty="0"/>
              <a:t>How this business model is improving affordability of EV leasing &amp; financing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B477ED-EAB5-7C35-C568-21D179105F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767ABC-2BD6-4AC2-877A-A854E61BDE0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DC480F-501D-11A9-5376-98CB9F18AB71}"/>
              </a:ext>
            </a:extLst>
          </p:cNvPr>
          <p:cNvSpPr txBox="1"/>
          <p:nvPr/>
        </p:nvSpPr>
        <p:spPr>
          <a:xfrm>
            <a:off x="5559391" y="5875364"/>
            <a:ext cx="63438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u="sng" dirty="0">
                <a:solidFill>
                  <a:srgbClr val="004788"/>
                </a:solidFill>
                <a:latin typeface="Franklin Gothic Book" panose="020B0503020102020204" pitchFamily="34" charset="0"/>
              </a:rPr>
              <a:t>https://calstart.org/bet-component-residual-values/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78E3BA-C31F-F13A-F685-65060C4F8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0042" y="1507738"/>
            <a:ext cx="3379116" cy="257208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44C3FC13-D281-6748-5D77-C1E493497B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502" y="4242627"/>
            <a:ext cx="1496466" cy="1496466"/>
          </a:xfrm>
          <a:prstGeom prst="rect">
            <a:avLst/>
          </a:prstGeom>
        </p:spPr>
      </p:pic>
      <p:pic>
        <p:nvPicPr>
          <p:cNvPr id="11" name="Picture 10" descr="A blue and white logo&#10;&#10;AI-generated content may be incorrect.">
            <a:extLst>
              <a:ext uri="{FF2B5EF4-FFF2-40B4-BE49-F238E27FC236}">
                <a16:creationId xmlns:a16="http://schemas.microsoft.com/office/drawing/2014/main" id="{30458782-1F19-1D4F-CE1E-BEB048208F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422" y="5447554"/>
            <a:ext cx="156684" cy="170736"/>
          </a:xfrm>
          <a:prstGeom prst="rect">
            <a:avLst/>
          </a:prstGeom>
        </p:spPr>
      </p:pic>
      <p:sp>
        <p:nvSpPr>
          <p:cNvPr id="15" name="Footer Placeholder 28">
            <a:extLst>
              <a:ext uri="{FF2B5EF4-FFF2-40B4-BE49-F238E27FC236}">
                <a16:creationId xmlns:a16="http://schemas.microsoft.com/office/drawing/2014/main" id="{9AB4340C-3EEE-19E6-F740-476CB517C3C2}"/>
              </a:ext>
            </a:extLst>
          </p:cNvPr>
          <p:cNvSpPr txBox="1">
            <a:spLocks/>
          </p:cNvSpPr>
          <p:nvPr/>
        </p:nvSpPr>
        <p:spPr>
          <a:xfrm>
            <a:off x="3450370" y="6401616"/>
            <a:ext cx="50598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000" b="1" kern="1200" cap="none" baseline="0">
                <a:solidFill>
                  <a:schemeClr val="bg1"/>
                </a:solidFill>
                <a:latin typeface="Montserrat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calstart.org/innovative-financing</a:t>
            </a:r>
          </a:p>
        </p:txBody>
      </p:sp>
      <p:pic>
        <p:nvPicPr>
          <p:cNvPr id="14" name="Picture 13" descr="A person standing next to a large black and blue box&#10;&#10;Description automatically generated">
            <a:extLst>
              <a:ext uri="{FF2B5EF4-FFF2-40B4-BE49-F238E27FC236}">
                <a16:creationId xmlns:a16="http://schemas.microsoft.com/office/drawing/2014/main" id="{4B6C9358-C9E7-A924-4186-D746CF45DC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4579" y="3874727"/>
            <a:ext cx="2050617" cy="17435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F585D7A7-1C9D-7F8F-DA41-A927ED64B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850">
            <a:off x="5953783" y="2266968"/>
            <a:ext cx="2561183" cy="316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530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94CAD1B-1045-EC33-ECFF-A497F68C78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422169" cy="4163695"/>
          </a:xfrm>
        </p:spPr>
        <p:txBody>
          <a:bodyPr>
            <a:normAutofit fontScale="77500" lnSpcReduction="20000"/>
          </a:bodyPr>
          <a:lstStyle/>
          <a:p>
            <a:r>
              <a:rPr lang="en-US" b="0" dirty="0"/>
              <a:t>Companies like </a:t>
            </a:r>
            <a:r>
              <a:rPr lang="en-US" dirty="0"/>
              <a:t>Zenobe, Connected Energy, Tesla &amp; Volvo </a:t>
            </a:r>
            <a:r>
              <a:rPr lang="en-US" b="0" dirty="0"/>
              <a:t>have cited the EV battery’s long-term durability as market opportunity</a:t>
            </a:r>
          </a:p>
          <a:p>
            <a:r>
              <a:rPr lang="en-US" b="0" dirty="0"/>
              <a:t>Many companies are specializing in the </a:t>
            </a:r>
            <a:r>
              <a:rPr lang="en-US" dirty="0"/>
              <a:t>second-life battery technology market </a:t>
            </a:r>
          </a:p>
          <a:p>
            <a:r>
              <a:rPr lang="en-US" b="0" dirty="0"/>
              <a:t>Second-life BE truck, bus and car battery supply could exceed </a:t>
            </a:r>
            <a:r>
              <a:rPr lang="en-US" dirty="0"/>
              <a:t>30 GWh by 2030</a:t>
            </a:r>
            <a:r>
              <a:rPr lang="en-US" b="0" dirty="0"/>
              <a:t> in the U.S., representing a </a:t>
            </a:r>
            <a:r>
              <a:rPr lang="en-US" dirty="0"/>
              <a:t>$2.0-2.5B opportunity</a:t>
            </a:r>
          </a:p>
        </p:txBody>
      </p:sp>
      <p:pic>
        <p:nvPicPr>
          <p:cNvPr id="8" name="Content Placeholder 7" descr="A diagram of a battery&#10;&#10;Description automatically generated">
            <a:extLst>
              <a:ext uri="{FF2B5EF4-FFF2-40B4-BE49-F238E27FC236}">
                <a16:creationId xmlns:a16="http://schemas.microsoft.com/office/drawing/2014/main" id="{D5336286-213C-2B12-0151-D009745E2C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48529" y="1825625"/>
            <a:ext cx="6786990" cy="347584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96CB5C-6DB4-0B29-EE24-A6114A3221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67ABC-2BD6-4AC2-877A-A854E61BDE0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7F54A7-A695-3CE6-7A00-D3B30C63365E}"/>
              </a:ext>
            </a:extLst>
          </p:cNvPr>
          <p:cNvSpPr txBox="1"/>
          <p:nvPr/>
        </p:nvSpPr>
        <p:spPr>
          <a:xfrm>
            <a:off x="5517223" y="5301465"/>
            <a:ext cx="644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Franklin Gothic Book" panose="020B0503020102020204" pitchFamily="34" charset="0"/>
              </a:rPr>
              <a:t>Typical battery degradation pattern for EV batteries from vehicles, to 2nd life stationary batteries, to 3</a:t>
            </a:r>
            <a:r>
              <a:rPr lang="en-US" baseline="30000" dirty="0">
                <a:latin typeface="Franklin Gothic Book" panose="020B0503020102020204" pitchFamily="34" charset="0"/>
              </a:rPr>
              <a:t>rd</a:t>
            </a:r>
            <a:r>
              <a:rPr lang="en-US" dirty="0">
                <a:latin typeface="Franklin Gothic Book" panose="020B0503020102020204" pitchFamily="34" charset="0"/>
              </a:rPr>
              <a:t> life recycling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AD54ED4-F279-3124-19C1-C8FEE00D8FCE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4788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r>
              <a:rPr lang="en-US" sz="3200" dirty="0"/>
              <a:t>Study #2: Resale Valuation of Used Component Establishes a Competitive RV for Battery Electric Vehicles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191089-1F7A-EC54-6CBD-5B75DFA610B6}"/>
              </a:ext>
            </a:extLst>
          </p:cNvPr>
          <p:cNvSpPr txBox="1"/>
          <p:nvPr/>
        </p:nvSpPr>
        <p:spPr>
          <a:xfrm>
            <a:off x="6606283" y="3144333"/>
            <a:ext cx="1212351" cy="923330"/>
          </a:xfrm>
          <a:prstGeom prst="rect">
            <a:avLst/>
          </a:prstGeom>
          <a:solidFill>
            <a:srgbClr val="FBE5D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Battery first life in EV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7F0CFE-9066-58D3-D1B9-B8C65FE9C164}"/>
              </a:ext>
            </a:extLst>
          </p:cNvPr>
          <p:cNvSpPr txBox="1"/>
          <p:nvPr/>
        </p:nvSpPr>
        <p:spPr>
          <a:xfrm>
            <a:off x="8289532" y="3144333"/>
            <a:ext cx="1212351" cy="923330"/>
          </a:xfrm>
          <a:prstGeom prst="rect">
            <a:avLst/>
          </a:prstGeom>
          <a:solidFill>
            <a:srgbClr val="DAE3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Battery second life in BESS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805B1E-1E85-E819-670E-579F45E10B0D}"/>
              </a:ext>
            </a:extLst>
          </p:cNvPr>
          <p:cNvSpPr txBox="1"/>
          <p:nvPr/>
        </p:nvSpPr>
        <p:spPr>
          <a:xfrm>
            <a:off x="10150439" y="3110611"/>
            <a:ext cx="1212351" cy="923330"/>
          </a:xfrm>
          <a:prstGeom prst="rect">
            <a:avLst/>
          </a:prstGeom>
          <a:solidFill>
            <a:srgbClr val="E2F0D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Battery third life in recycling</a:t>
            </a:r>
          </a:p>
        </p:txBody>
      </p:sp>
    </p:spTree>
    <p:extLst>
      <p:ext uri="{BB962C8B-B14F-4D97-AF65-F5344CB8AC3E}">
        <p14:creationId xmlns:p14="http://schemas.microsoft.com/office/powerpoint/2010/main" val="2915922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4F4C6-45F8-9DB1-DF2B-8312104EA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676861" cy="1325563"/>
          </a:xfrm>
        </p:spPr>
        <p:txBody>
          <a:bodyPr>
            <a:noAutofit/>
          </a:bodyPr>
          <a:lstStyle/>
          <a:p>
            <a:r>
              <a:rPr lang="en-US" sz="3200" dirty="0"/>
              <a:t>Study #2: Resale Valuation of Used Component Establishes a Competitive RV for Battery Electric Vehicles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28CE5B6-813C-4B76-3FFC-30953ABD57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When modeled for a typical electric yard tractor:</a:t>
            </a:r>
          </a:p>
          <a:p>
            <a:pPr lvl="1"/>
            <a:r>
              <a:rPr lang="en-US" sz="2000" dirty="0"/>
              <a:t>BE truck’s components together retain </a:t>
            </a:r>
            <a:r>
              <a:rPr lang="en-US" sz="2000" b="1" dirty="0"/>
              <a:t>15-25% RV </a:t>
            </a:r>
            <a:r>
              <a:rPr lang="en-US" sz="2000" dirty="0"/>
              <a:t>of after a 5-year lease term </a:t>
            </a:r>
          </a:p>
          <a:p>
            <a:pPr lvl="1"/>
            <a:r>
              <a:rPr lang="en-US" sz="2000" dirty="0"/>
              <a:t>Estimate is much better than a the highly conservative outlook of 0% RV retention lenders currently use for BE trucks</a:t>
            </a:r>
          </a:p>
          <a:p>
            <a:pPr lvl="1"/>
            <a:r>
              <a:rPr lang="en-US" sz="2000" dirty="0"/>
              <a:t>Competitive with </a:t>
            </a:r>
            <a:r>
              <a:rPr lang="en-US" sz="2000" b="1" dirty="0"/>
              <a:t>the 30% RV for 5-year diesel </a:t>
            </a:r>
            <a:r>
              <a:rPr lang="en-US" sz="2000" dirty="0"/>
              <a:t>truck lease</a:t>
            </a:r>
          </a:p>
          <a:p>
            <a:pPr lvl="1"/>
            <a:r>
              <a:rPr lang="en-US" sz="2000" dirty="0"/>
              <a:t>Ongoing capacity for second-life application leads to </a:t>
            </a:r>
            <a:r>
              <a:rPr lang="en-US" sz="2000" b="1" dirty="0"/>
              <a:t>higher BE truck RV after 8 years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206E97-01F6-1259-0F13-DFA7809904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67ABC-2BD6-4AC2-877A-A854E61BDE0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" name="Content Placeholder 9" descr="A graph of a truck&#10;&#10;Description automatically generated">
            <a:extLst>
              <a:ext uri="{FF2B5EF4-FFF2-40B4-BE49-F238E27FC236}">
                <a16:creationId xmlns:a16="http://schemas.microsoft.com/office/drawing/2014/main" id="{E99DA328-92A2-2755-1715-850D02EF6C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1901486"/>
            <a:ext cx="5654039" cy="4212948"/>
          </a:xfrm>
          <a:prstGeom prst="rect">
            <a:avLst/>
          </a:prstGeom>
        </p:spPr>
      </p:pic>
      <p:sp>
        <p:nvSpPr>
          <p:cNvPr id="4" name="Footer Placeholder 28">
            <a:extLst>
              <a:ext uri="{FF2B5EF4-FFF2-40B4-BE49-F238E27FC236}">
                <a16:creationId xmlns:a16="http://schemas.microsoft.com/office/drawing/2014/main" id="{FE2A536E-50E7-8E86-1E16-7DF346992513}"/>
              </a:ext>
            </a:extLst>
          </p:cNvPr>
          <p:cNvSpPr txBox="1">
            <a:spLocks/>
          </p:cNvSpPr>
          <p:nvPr/>
        </p:nvSpPr>
        <p:spPr>
          <a:xfrm>
            <a:off x="3450370" y="6401616"/>
            <a:ext cx="50598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000" b="1" kern="1200" cap="none" baseline="0">
                <a:solidFill>
                  <a:schemeClr val="bg1"/>
                </a:solidFill>
                <a:latin typeface="Montserrat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calstart.org/innovative-financing</a:t>
            </a:r>
          </a:p>
        </p:txBody>
      </p:sp>
    </p:spTree>
    <p:extLst>
      <p:ext uri="{BB962C8B-B14F-4D97-AF65-F5344CB8AC3E}">
        <p14:creationId xmlns:p14="http://schemas.microsoft.com/office/powerpoint/2010/main" val="747324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1D341-72DA-851F-2002-3C22659CC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524" y="346358"/>
            <a:ext cx="10497823" cy="1325563"/>
          </a:xfrm>
        </p:spPr>
        <p:txBody>
          <a:bodyPr>
            <a:normAutofit/>
          </a:bodyPr>
          <a:lstStyle/>
          <a:p>
            <a:r>
              <a:rPr lang="en-US" sz="3200" dirty="0"/>
              <a:t>Study #3: Guidelines on How Clean Transportation Investors Can Benefit from Loan Loss Reserves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29CA01-99D5-D0E6-0FA4-B5F1555BC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767ABC-2BD6-4AC2-877A-A854E61BDE0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5D5EBE-3813-792F-2AC8-EFC57327F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84907">
            <a:off x="226717" y="1901508"/>
            <a:ext cx="2845862" cy="37167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D79B99-6A5A-57C0-06BF-FD12323AF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5969" y="2459128"/>
            <a:ext cx="5467837" cy="38029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898E469-887B-7135-8445-D9C7BF4D9870}"/>
              </a:ext>
            </a:extLst>
          </p:cNvPr>
          <p:cNvSpPr txBox="1"/>
          <p:nvPr/>
        </p:nvSpPr>
        <p:spPr>
          <a:xfrm>
            <a:off x="838200" y="5749382"/>
            <a:ext cx="61075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https://calstart.org/govt-loan-guarantees-for-electric-fleets/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61D24-E6EC-8C3F-4A11-FAB677012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8103" y="1887724"/>
            <a:ext cx="2807897" cy="3495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0" dirty="0"/>
              <a:t>Outreach material to educate lenders on how to take advantage of the California government’s </a:t>
            </a:r>
            <a:r>
              <a:rPr lang="en-US" sz="2400" dirty="0"/>
              <a:t>Zero-Emission Truck Loan Loss Pilot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97372B-D4B4-C4C1-A291-8106AF147749}"/>
              </a:ext>
            </a:extLst>
          </p:cNvPr>
          <p:cNvSpPr txBox="1"/>
          <p:nvPr/>
        </p:nvSpPr>
        <p:spPr>
          <a:xfrm>
            <a:off x="6527659" y="1505021"/>
            <a:ext cx="4826141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1950"/>
              </a:spcBef>
            </a:pPr>
            <a:r>
              <a:rPr lang="en-US" sz="1400" b="1" dirty="0">
                <a:latin typeface="Proxima Nova"/>
              </a:rPr>
              <a:t>Upcoming Funding Opportunity in New York State: </a:t>
            </a:r>
            <a:r>
              <a:rPr lang="en-US" sz="1400" b="1" i="0" u="none" strike="noStrike" dirty="0">
                <a:solidFill>
                  <a:srgbClr val="0563C1"/>
                </a:solidFill>
                <a:effectLst/>
                <a:latin typeface="Proxima Nov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Loan Loss Reserve to Catalyze Clean Energy Financing in NYS Communities (PON 4378)</a:t>
            </a:r>
            <a:endParaRPr lang="en-US" sz="1400" b="1" i="0" dirty="0">
              <a:solidFill>
                <a:srgbClr val="212529"/>
              </a:solidFill>
              <a:effectLst/>
              <a:latin typeface="Proxima Nova"/>
            </a:endParaRPr>
          </a:p>
          <a:p>
            <a:pPr algn="ctr"/>
            <a:r>
              <a:rPr lang="en-US" sz="1400" b="1" i="0" dirty="0">
                <a:solidFill>
                  <a:srgbClr val="212529"/>
                </a:solidFill>
                <a:effectLst/>
                <a:latin typeface="Proxima Nova"/>
              </a:rPr>
              <a:t>Due Date: 12/31/2025</a:t>
            </a:r>
            <a:endParaRPr lang="en-US" sz="1400" b="0" i="0" dirty="0">
              <a:solidFill>
                <a:srgbClr val="212529"/>
              </a:solidFill>
              <a:effectLst/>
              <a:latin typeface="Proxima Nova"/>
            </a:endParaRPr>
          </a:p>
        </p:txBody>
      </p:sp>
      <p:sp>
        <p:nvSpPr>
          <p:cNvPr id="11" name="Footer Placeholder 28">
            <a:extLst>
              <a:ext uri="{FF2B5EF4-FFF2-40B4-BE49-F238E27FC236}">
                <a16:creationId xmlns:a16="http://schemas.microsoft.com/office/drawing/2014/main" id="{71F63AFB-0638-2536-F98B-6F498AFE86DF}"/>
              </a:ext>
            </a:extLst>
          </p:cNvPr>
          <p:cNvSpPr txBox="1">
            <a:spLocks/>
          </p:cNvSpPr>
          <p:nvPr/>
        </p:nvSpPr>
        <p:spPr>
          <a:xfrm>
            <a:off x="3450370" y="6401616"/>
            <a:ext cx="50598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000" b="1" kern="1200" cap="none" baseline="0">
                <a:solidFill>
                  <a:schemeClr val="bg1"/>
                </a:solidFill>
                <a:latin typeface="Montserrat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calstart.org/innovative-financing</a:t>
            </a:r>
          </a:p>
        </p:txBody>
      </p:sp>
    </p:spTree>
    <p:extLst>
      <p:ext uri="{BB962C8B-B14F-4D97-AF65-F5344CB8AC3E}">
        <p14:creationId xmlns:p14="http://schemas.microsoft.com/office/powerpoint/2010/main" val="912823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EF1764FB0D7C43B6F8C9A564A08284" ma:contentTypeVersion="18" ma:contentTypeDescription="Create a new document." ma:contentTypeScope="" ma:versionID="eef62146456a893e4e27b28989fe7722">
  <xsd:schema xmlns:xsd="http://www.w3.org/2001/XMLSchema" xmlns:xs="http://www.w3.org/2001/XMLSchema" xmlns:p="http://schemas.microsoft.com/office/2006/metadata/properties" xmlns:ns2="2a983ca1-705b-4bfa-a650-5c4128f33ba0" xmlns:ns3="87e1cac7-f1b8-4ac7-932c-a8965850c37e" targetNamespace="http://schemas.microsoft.com/office/2006/metadata/properties" ma:root="true" ma:fieldsID="d239da54cb5fb3857fe3252a3569a84d" ns2:_="" ns3:_="">
    <xsd:import namespace="2a983ca1-705b-4bfa-a650-5c4128f33ba0"/>
    <xsd:import namespace="87e1cac7-f1b8-4ac7-932c-a8965850c3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983ca1-705b-4bfa-a650-5c4128f33b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4558a2a-5c14-4ef2-a01f-7b4050f25a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e1cac7-f1b8-4ac7-932c-a8965850c37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ba41a99-e917-46a0-a082-9475a92f6bb4}" ma:internalName="TaxCatchAll" ma:showField="CatchAllData" ma:web="87e1cac7-f1b8-4ac7-932c-a8965850c3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a983ca1-705b-4bfa-a650-5c4128f33ba0">
      <Terms xmlns="http://schemas.microsoft.com/office/infopath/2007/PartnerControls"/>
    </lcf76f155ced4ddcb4097134ff3c332f>
    <TaxCatchAll xmlns="87e1cac7-f1b8-4ac7-932c-a8965850c37e" xsi:nil="true"/>
    <SharedWithUsers xmlns="87e1cac7-f1b8-4ac7-932c-a8965850c37e">
      <UserInfo>
        <DisplayName>Anna Kastner</DisplayName>
        <AccountId>41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7FC6845-8614-4317-8066-8B5F6782EE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983ca1-705b-4bfa-a650-5c4128f33ba0"/>
    <ds:schemaRef ds:uri="87e1cac7-f1b8-4ac7-932c-a8965850c3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C489B0F-4E78-453A-80B8-778F2BA0C8CF}">
  <ds:schemaRefs>
    <ds:schemaRef ds:uri="http://schemas.openxmlformats.org/package/2006/metadata/core-properties"/>
    <ds:schemaRef ds:uri="2a983ca1-705b-4bfa-a650-5c4128f33ba0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elements/1.1/"/>
    <ds:schemaRef ds:uri="http://purl.org/dc/dcmitype/"/>
    <ds:schemaRef ds:uri="http://www.w3.org/XML/1998/namespace"/>
    <ds:schemaRef ds:uri="http://schemas.microsoft.com/office/infopath/2007/PartnerControls"/>
    <ds:schemaRef ds:uri="87e1cac7-f1b8-4ac7-932c-a8965850c37e"/>
  </ds:schemaRefs>
</ds:datastoreItem>
</file>

<file path=customXml/itemProps3.xml><?xml version="1.0" encoding="utf-8"?>
<ds:datastoreItem xmlns:ds="http://schemas.openxmlformats.org/officeDocument/2006/customXml" ds:itemID="{33B6A87B-5DE7-4110-A692-C9177E747D4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1398cf8a-d815-44bf-a14b-7cc8e59b4946}" enabled="0" method="" siteId="{1398cf8a-d815-44bf-a14b-7cc8e59b494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70119</TotalTime>
  <Words>723</Words>
  <Application>Microsoft Office PowerPoint</Application>
  <PresentationFormat>Widescreen</PresentationFormat>
  <Paragraphs>76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Abadi</vt:lpstr>
      <vt:lpstr>Abadi MT Condensed Extra Bold</vt:lpstr>
      <vt:lpstr>Arial</vt:lpstr>
      <vt:lpstr>Calibri</vt:lpstr>
      <vt:lpstr>Franklin Gothic Book</vt:lpstr>
      <vt:lpstr>Franklin Gothic Demi</vt:lpstr>
      <vt:lpstr>Montserrat</vt:lpstr>
      <vt:lpstr>Oswald</vt:lpstr>
      <vt:lpstr>Proxima Nova</vt:lpstr>
      <vt:lpstr>Wingdings</vt:lpstr>
      <vt:lpstr>Office Theme</vt:lpstr>
      <vt:lpstr>Financial Performance and Innovative Financing Strategies in Zero-Emissions Transportation 2025 Wall Street Green Summit | Cornell Club, New York City</vt:lpstr>
      <vt:lpstr>CALSTART’s Unique Value Proposition</vt:lpstr>
      <vt:lpstr>CALSTART Works with 270+ Member Companies.</vt:lpstr>
      <vt:lpstr>CALSTART’s Innovative Financing Toolkit A Resource Hub for Catalyzing Investments in Clean Transportation</vt:lpstr>
      <vt:lpstr>Study #1: Equipment Financing Opportunity in Zero-Emissions Trucks </vt:lpstr>
      <vt:lpstr>Study #2: Resale Valuation of Used Component Establishes a Competitive RV for Battery Electric Vehicles</vt:lpstr>
      <vt:lpstr>PowerPoint Presentation</vt:lpstr>
      <vt:lpstr>Study #2: Resale Valuation of Used Component Establishes a Competitive RV for Battery Electric Vehicles</vt:lpstr>
      <vt:lpstr>Study #3: Guidelines on How Clean Transportation Investors Can Benefit from Loan Loss Reserves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Expanding Our Initiatives</dc:title>
  <dc:creator>Amir Shareak</dc:creator>
  <cp:lastModifiedBy>Peter Fusaro</cp:lastModifiedBy>
  <cp:revision>16</cp:revision>
  <dcterms:created xsi:type="dcterms:W3CDTF">2022-06-27T17:44:23Z</dcterms:created>
  <dcterms:modified xsi:type="dcterms:W3CDTF">2025-03-12T20:12:53Z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0x010100BEEF1764FB0D7C43B6F8C9A564A08284</vt:lpwstr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</Properties>
</file>