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notesMasterIdLst>
    <p:notesMasterId r:id="rId13"/>
  </p:notesMasterIdLst>
  <p:handoutMasterIdLst>
    <p:handoutMasterId r:id="rId14"/>
  </p:handoutMasterIdLst>
  <p:sldIdLst>
    <p:sldId id="1073" r:id="rId5"/>
    <p:sldId id="1141" r:id="rId6"/>
    <p:sldId id="1188" r:id="rId7"/>
    <p:sldId id="1184" r:id="rId8"/>
    <p:sldId id="1145" r:id="rId9"/>
    <p:sldId id="1186" r:id="rId10"/>
    <p:sldId id="1187" r:id="rId11"/>
    <p:sldId id="1189" r:id="rId12"/>
  </p:sldIdLst>
  <p:sldSz cx="9144000" cy="6858000" type="screen4x3"/>
  <p:notesSz cx="7010400" cy="92964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BA6603-7BE3-D4F9-DE82-B0105317EA47}" name="Truman Mak" initials="TM" userId="S::tmak@perfectpowerllc.com::6aa6563d-8f89-413c-8b75-aa148b9417c6" providerId="AD"/>
  <p188:author id="{115DD542-F5F4-7F1A-1DDD-F96F89817FAC}" name="Alan Dash" initials="AD" userId="S::adash@perfectpowerllc.com::bfedea19-cdae-43ac-a0a7-258d4792aa71" providerId="AD"/>
  <p188:author id="{02676971-6628-9637-D9D1-CF77DAA0A45A}" name="Lars Lisell" initials="LL" userId="S::llisell@perfectpowerllc.com::696b81bf-6b36-463b-958e-a484294d1138" providerId="AD"/>
  <p188:author id="{3BACF889-F445-93D7-8AC6-C51E35547A99}" name="Anthony Maselli" initials="AM" userId="b3d2789b3f5f6b54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Nicholas Chambers" initials="NC" lastIdx="8" clrIdx="6">
    <p:extLst>
      <p:ext uri="{19B8F6BF-5375-455C-9EA6-DF929625EA0E}">
        <p15:presenceInfo xmlns:p15="http://schemas.microsoft.com/office/powerpoint/2012/main" userId="Nicholas Chambers" providerId="None"/>
      </p:ext>
    </p:extLst>
  </p:cmAuthor>
  <p:cmAuthor id="1" name="Puneet Verma" initials="PV" lastIdx="10" clrIdx="0">
    <p:extLst>
      <p:ext uri="{19B8F6BF-5375-455C-9EA6-DF929625EA0E}">
        <p15:presenceInfo xmlns:p15="http://schemas.microsoft.com/office/powerpoint/2012/main" userId="S::pverma@sercapitalpartners.com::b7da4013-5d49-4f9b-b9d4-d86e16d833e6" providerId="AD"/>
      </p:ext>
    </p:extLst>
  </p:cmAuthor>
  <p:cmAuthor id="2" name="CCR83" initials="C" lastIdx="1" clrIdx="1">
    <p:extLst>
      <p:ext uri="{19B8F6BF-5375-455C-9EA6-DF929625EA0E}">
        <p15:presenceInfo xmlns:p15="http://schemas.microsoft.com/office/powerpoint/2012/main" userId="CCR83" providerId="None"/>
      </p:ext>
    </p:extLst>
  </p:cmAuthor>
  <p:cmAuthor id="3" name="Puneet Verma" initials="PV [2]" lastIdx="8" clrIdx="2">
    <p:extLst>
      <p:ext uri="{19B8F6BF-5375-455C-9EA6-DF929625EA0E}">
        <p15:presenceInfo xmlns:p15="http://schemas.microsoft.com/office/powerpoint/2012/main" userId="Puneet Verma" providerId="None"/>
      </p:ext>
    </p:extLst>
  </p:cmAuthor>
  <p:cmAuthor id="4" name="Steven Yang" initials="SY" lastIdx="1" clrIdx="3">
    <p:extLst>
      <p:ext uri="{19B8F6BF-5375-455C-9EA6-DF929625EA0E}">
        <p15:presenceInfo xmlns:p15="http://schemas.microsoft.com/office/powerpoint/2012/main" userId="Steven Yang" providerId="None"/>
      </p:ext>
    </p:extLst>
  </p:cmAuthor>
  <p:cmAuthor id="5" name="Sara Graziano" initials="SG" lastIdx="10" clrIdx="4">
    <p:extLst>
      <p:ext uri="{19B8F6BF-5375-455C-9EA6-DF929625EA0E}">
        <p15:presenceInfo xmlns:p15="http://schemas.microsoft.com/office/powerpoint/2012/main" userId="S::sgraziano@sercapitalpartners.com::1414a815-a1f9-48d0-9502-234743ed31d9" providerId="AD"/>
      </p:ext>
    </p:extLst>
  </p:cmAuthor>
  <p:cmAuthor id="6" name="Douglas Sherman" initials="DS" lastIdx="1" clrIdx="5">
    <p:extLst>
      <p:ext uri="{19B8F6BF-5375-455C-9EA6-DF929625EA0E}">
        <p15:presenceInfo xmlns:p15="http://schemas.microsoft.com/office/powerpoint/2012/main" userId="S::dsherman@perfectpowerllc.com::223038f0-5900-439a-aa48-677273a0a4a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55"/>
    <a:srgbClr val="00615E"/>
    <a:srgbClr val="BFBFBF"/>
    <a:srgbClr val="ED7D31"/>
    <a:srgbClr val="146AB3"/>
    <a:srgbClr val="F2F2F2"/>
    <a:srgbClr val="26A5A9"/>
    <a:srgbClr val="9DC3E6"/>
    <a:srgbClr val="A1A4AF"/>
    <a:srgbClr val="65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63" autoAdjust="0"/>
    <p:restoredTop sz="95807" autoAdjust="0"/>
  </p:normalViewPr>
  <p:slideViewPr>
    <p:cSldViewPr snapToGrid="0">
      <p:cViewPr varScale="1">
        <p:scale>
          <a:sx n="111" d="100"/>
          <a:sy n="111" d="100"/>
        </p:scale>
        <p:origin x="16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0D377E-D971-4E88-8D53-98B7AEF823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9A4BEE-8933-4CA3-B614-F956B99C3F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6A8F4-C635-4718-9EA1-31B206D4EDC0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CDDB70-9CF4-4583-9DB0-A2F9D7C3B8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62A3E-8596-4F6B-AE7A-39D3140906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B0809-F644-44FA-9FC2-358B7F7E87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043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2386" tIns="46194" rIns="92386" bIns="4619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2386" tIns="46194" rIns="92386" bIns="46194" rtlCol="0"/>
          <a:lstStyle>
            <a:lvl1pPr algn="r">
              <a:defRPr sz="1200"/>
            </a:lvl1pPr>
          </a:lstStyle>
          <a:p>
            <a:fld id="{19579017-6985-46C3-92C0-E9EC7FB1249C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6" tIns="46194" rIns="92386" bIns="4619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2386" tIns="46194" rIns="92386" bIns="4619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2386" tIns="46194" rIns="92386" bIns="4619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2386" tIns="46194" rIns="92386" bIns="46194" rtlCol="0" anchor="b"/>
          <a:lstStyle>
            <a:lvl1pPr algn="r">
              <a:defRPr sz="1200"/>
            </a:lvl1pPr>
          </a:lstStyle>
          <a:p>
            <a:fld id="{0A65E6B9-62BD-4DFE-938F-BC82399167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156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no Su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 not remove" hidden="1">
            <a:extLst>
              <a:ext uri="{FF2B5EF4-FFF2-40B4-BE49-F238E27FC236}">
                <a16:creationId xmlns:a16="http://schemas.microsoft.com/office/drawing/2014/main" id="{3EC634F2-D6F1-4EB0-9F48-653E663A6ED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A96604-7360-4004-AE06-47980418CCF1}"/>
              </a:ext>
            </a:extLst>
          </p:cNvPr>
          <p:cNvSpPr/>
          <p:nvPr userDrawn="1"/>
        </p:nvSpPr>
        <p:spPr>
          <a:xfrm>
            <a:off x="1" y="62595"/>
            <a:ext cx="9143999" cy="984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 Nova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C51E1-AB38-43E5-B213-8C733C349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693" y="2645035"/>
            <a:ext cx="6858000" cy="730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latin typeface="Arial Nova" panose="020B05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C3371A-B312-4999-97B2-510272036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693" y="3375703"/>
            <a:ext cx="6858000" cy="38635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5AC95B4-B2CA-4A43-AEAF-89355AC5D5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5693" y="4058096"/>
            <a:ext cx="2811906" cy="2512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1800" b="0" i="1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Add date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F01460-C4E3-49EE-8739-3413B7D80EBC}"/>
              </a:ext>
            </a:extLst>
          </p:cNvPr>
          <p:cNvSpPr/>
          <p:nvPr userDrawn="1"/>
        </p:nvSpPr>
        <p:spPr>
          <a:xfrm>
            <a:off x="1" y="-9525"/>
            <a:ext cx="3821906" cy="136525"/>
          </a:xfrm>
          <a:prstGeom prst="rect">
            <a:avLst/>
          </a:prstGeom>
          <a:solidFill>
            <a:srgbClr val="006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 Nova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8327F8-66F8-4191-91C2-8CD1A4B6CACD}"/>
              </a:ext>
            </a:extLst>
          </p:cNvPr>
          <p:cNvSpPr/>
          <p:nvPr userDrawn="1"/>
        </p:nvSpPr>
        <p:spPr>
          <a:xfrm>
            <a:off x="3821907" y="-9525"/>
            <a:ext cx="5322094" cy="136525"/>
          </a:xfrm>
          <a:prstGeom prst="rect">
            <a:avLst/>
          </a:prstGeom>
          <a:solidFill>
            <a:srgbClr val="003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 Nova" panose="020B05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F1F3BC-7CDC-471E-B4CE-CCBF0D7A93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6368" y="4699894"/>
            <a:ext cx="2137664" cy="1351402"/>
          </a:xfrm>
        </p:spPr>
        <p:txBody>
          <a:bodyPr anchor="t">
            <a:normAutofit/>
          </a:bodyPr>
          <a:lstStyle>
            <a:lvl1pPr marL="0" indent="0" algn="l">
              <a:spcBef>
                <a:spcPts val="200"/>
              </a:spcBef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/>
              <a:t>Click to edit second subtitle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5D52F9-B762-42C8-B083-028B270F0BAE}"/>
              </a:ext>
            </a:extLst>
          </p:cNvPr>
          <p:cNvCxnSpPr>
            <a:cxnSpLocks/>
          </p:cNvCxnSpPr>
          <p:nvPr userDrawn="1"/>
        </p:nvCxnSpPr>
        <p:spPr>
          <a:xfrm flipH="1">
            <a:off x="845692" y="3861308"/>
            <a:ext cx="3108960" cy="0"/>
          </a:xfrm>
          <a:prstGeom prst="line">
            <a:avLst/>
          </a:prstGeom>
          <a:ln w="38100">
            <a:solidFill>
              <a:srgbClr val="0061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1282A4-9727-4CA8-8B31-9F53B8E504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3795"/>
            <a:ext cx="914375" cy="137420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A03CB0C-B4BE-40CA-8D6D-9C64CACA5AB7}"/>
              </a:ext>
            </a:extLst>
          </p:cNvPr>
          <p:cNvSpPr>
            <a:spLocks/>
          </p:cNvSpPr>
          <p:nvPr userDrawn="1"/>
        </p:nvSpPr>
        <p:spPr>
          <a:xfrm>
            <a:off x="-1132551" y="3733800"/>
            <a:ext cx="1005840" cy="457200"/>
          </a:xfrm>
          <a:prstGeom prst="rect">
            <a:avLst/>
          </a:prstGeom>
          <a:solidFill>
            <a:srgbClr val="146AB3"/>
          </a:solidFill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solidFill>
                  <a:schemeClr val="bg1"/>
                </a:solidFill>
                <a:latin typeface="Arial Nova" panose="020B0504020202020204" pitchFamily="34" charset="0"/>
              </a:rPr>
              <a:t>Environmental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A9A6F2-B9D8-4605-8893-B339FDB21520}"/>
              </a:ext>
            </a:extLst>
          </p:cNvPr>
          <p:cNvSpPr>
            <a:spLocks/>
          </p:cNvSpPr>
          <p:nvPr userDrawn="1"/>
        </p:nvSpPr>
        <p:spPr>
          <a:xfrm>
            <a:off x="-1132551" y="3200400"/>
            <a:ext cx="1005840" cy="457200"/>
          </a:xfrm>
          <a:prstGeom prst="rect">
            <a:avLst/>
          </a:prstGeom>
          <a:solidFill>
            <a:srgbClr val="6A6A68"/>
          </a:solidFill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solidFill>
                  <a:schemeClr val="bg1"/>
                </a:solidFill>
                <a:latin typeface="Arial Nova" panose="020B0504020202020204" pitchFamily="34" charset="0"/>
              </a:rPr>
              <a:t>Sustainable Industrial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B9E6FF-0953-424A-9F8D-87FBE97D49C6}"/>
              </a:ext>
            </a:extLst>
          </p:cNvPr>
          <p:cNvSpPr>
            <a:spLocks/>
          </p:cNvSpPr>
          <p:nvPr userDrawn="1"/>
        </p:nvSpPr>
        <p:spPr>
          <a:xfrm>
            <a:off x="-1132551" y="4267200"/>
            <a:ext cx="1005840" cy="457200"/>
          </a:xfrm>
          <a:prstGeom prst="rect">
            <a:avLst/>
          </a:prstGeom>
          <a:solidFill>
            <a:srgbClr val="26A5A9"/>
          </a:solidFill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solidFill>
                  <a:schemeClr val="bg1"/>
                </a:solidFill>
                <a:latin typeface="Arial Nova" panose="020B0504020202020204" pitchFamily="34" charset="0"/>
              </a:rPr>
              <a:t>Renewables &amp; Reliability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DF62B9-89F1-41E5-A206-FB15348BB50D}"/>
              </a:ext>
            </a:extLst>
          </p:cNvPr>
          <p:cNvSpPr>
            <a:spLocks/>
          </p:cNvSpPr>
          <p:nvPr userDrawn="1"/>
        </p:nvSpPr>
        <p:spPr>
          <a:xfrm>
            <a:off x="-1132551" y="533400"/>
            <a:ext cx="1005840" cy="457200"/>
          </a:xfrm>
          <a:prstGeom prst="rect">
            <a:avLst/>
          </a:prstGeom>
          <a:solidFill>
            <a:srgbClr val="003655"/>
          </a:solidFill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solidFill>
                  <a:schemeClr val="bg1"/>
                </a:solidFill>
                <a:latin typeface="Arial Nova" panose="020B0504020202020204" pitchFamily="34" charset="0"/>
              </a:rPr>
              <a:t>SER Blue Font / Block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E175642-F0E4-41AE-BDB2-2846C6B5D9A1}"/>
              </a:ext>
            </a:extLst>
          </p:cNvPr>
          <p:cNvSpPr>
            <a:spLocks/>
          </p:cNvSpPr>
          <p:nvPr userDrawn="1"/>
        </p:nvSpPr>
        <p:spPr>
          <a:xfrm>
            <a:off x="-1132551" y="0"/>
            <a:ext cx="1005840" cy="457200"/>
          </a:xfrm>
          <a:prstGeom prst="rect">
            <a:avLst/>
          </a:prstGeom>
          <a:solidFill>
            <a:srgbClr val="00615E"/>
          </a:solidFill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solidFill>
                  <a:schemeClr val="bg1"/>
                </a:solidFill>
                <a:latin typeface="Arial Nova" panose="020B0504020202020204" pitchFamily="34" charset="0"/>
              </a:rPr>
              <a:t>SER Teal Font / Block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50782F-E184-492D-9C40-50EE925FB913}"/>
              </a:ext>
            </a:extLst>
          </p:cNvPr>
          <p:cNvSpPr>
            <a:spLocks/>
          </p:cNvSpPr>
          <p:nvPr userDrawn="1"/>
        </p:nvSpPr>
        <p:spPr>
          <a:xfrm>
            <a:off x="-1132551" y="1066800"/>
            <a:ext cx="1005840" cy="45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latin typeface="Arial Nova" panose="020B0504020202020204" pitchFamily="34" charset="0"/>
              </a:rPr>
              <a:t>Light Gray Block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FCD65A-EC15-4E00-AE03-A9DDF648B52F}"/>
              </a:ext>
            </a:extLst>
          </p:cNvPr>
          <p:cNvSpPr>
            <a:spLocks/>
          </p:cNvSpPr>
          <p:nvPr userDrawn="1"/>
        </p:nvSpPr>
        <p:spPr>
          <a:xfrm>
            <a:off x="-1132551" y="1600200"/>
            <a:ext cx="100584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latin typeface="Arial Nova" panose="020B0504020202020204" pitchFamily="34" charset="0"/>
              </a:rPr>
              <a:t>Gray Border Color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E29EA62-4CEE-4C33-975A-FC716BF7B13D}"/>
              </a:ext>
            </a:extLst>
          </p:cNvPr>
          <p:cNvSpPr>
            <a:spLocks/>
          </p:cNvSpPr>
          <p:nvPr userDrawn="1"/>
        </p:nvSpPr>
        <p:spPr>
          <a:xfrm>
            <a:off x="-1132551" y="2133600"/>
            <a:ext cx="100584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Gray Black Text (Charts)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6ECCBEC-B80E-4282-8967-F5D56E8A722F}"/>
              </a:ext>
            </a:extLst>
          </p:cNvPr>
          <p:cNvSpPr>
            <a:spLocks/>
          </p:cNvSpPr>
          <p:nvPr userDrawn="1"/>
        </p:nvSpPr>
        <p:spPr>
          <a:xfrm>
            <a:off x="-1132551" y="2667000"/>
            <a:ext cx="100584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Gray Text (Footnotes)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F8C2BC-3743-48B0-ABEE-E6231A54BB50}"/>
              </a:ext>
            </a:extLst>
          </p:cNvPr>
          <p:cNvSpPr>
            <a:spLocks/>
          </p:cNvSpPr>
          <p:nvPr userDrawn="1"/>
        </p:nvSpPr>
        <p:spPr>
          <a:xfrm>
            <a:off x="-1132551" y="4800600"/>
            <a:ext cx="1005840" cy="4572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solidFill>
                  <a:schemeClr val="bg1"/>
                </a:solidFill>
                <a:latin typeface="Arial Nova" panose="020B0504020202020204" pitchFamily="34" charset="0"/>
              </a:rPr>
              <a:t>Solar in chart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A847CA5-D648-4B74-A364-1DFB0777CE6A}"/>
              </a:ext>
            </a:extLst>
          </p:cNvPr>
          <p:cNvSpPr>
            <a:spLocks/>
          </p:cNvSpPr>
          <p:nvPr userDrawn="1"/>
        </p:nvSpPr>
        <p:spPr>
          <a:xfrm>
            <a:off x="-1132551" y="5334000"/>
            <a:ext cx="100584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solidFill>
                  <a:schemeClr val="bg1"/>
                </a:solidFill>
                <a:latin typeface="Arial Nova" panose="020B0504020202020204" pitchFamily="34" charset="0"/>
              </a:rPr>
              <a:t>Wind in chart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C2E417-5804-44FB-A3CE-E24AB4E99F9B}"/>
              </a:ext>
            </a:extLst>
          </p:cNvPr>
          <p:cNvSpPr>
            <a:spLocks/>
          </p:cNvSpPr>
          <p:nvPr userDrawn="1"/>
        </p:nvSpPr>
        <p:spPr>
          <a:xfrm>
            <a:off x="-1132551" y="5867400"/>
            <a:ext cx="1005840" cy="457200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solidFill>
                  <a:schemeClr val="bg1"/>
                </a:solidFill>
                <a:latin typeface="Arial Nova" panose="020B0504020202020204" pitchFamily="34" charset="0"/>
              </a:rPr>
              <a:t>Chart color 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8BDA76-2D8B-480A-841B-37A8B9933FAE}"/>
              </a:ext>
            </a:extLst>
          </p:cNvPr>
          <p:cNvSpPr>
            <a:spLocks/>
          </p:cNvSpPr>
          <p:nvPr userDrawn="1"/>
        </p:nvSpPr>
        <p:spPr>
          <a:xfrm>
            <a:off x="-1132551" y="6400800"/>
            <a:ext cx="1005840" cy="457200"/>
          </a:xfrm>
          <a:prstGeom prst="rect">
            <a:avLst/>
          </a:prstGeom>
          <a:solidFill>
            <a:schemeClr val="accent3"/>
          </a:solidFill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solidFill>
                  <a:schemeClr val="bg1"/>
                </a:solidFill>
                <a:latin typeface="Arial Nova" panose="020B0504020202020204" pitchFamily="34" charset="0"/>
              </a:rPr>
              <a:t>Chart color 2</a:t>
            </a:r>
          </a:p>
        </p:txBody>
      </p:sp>
    </p:spTree>
    <p:extLst>
      <p:ext uri="{BB962C8B-B14F-4D97-AF65-F5344CB8AC3E}">
        <p14:creationId xmlns:p14="http://schemas.microsoft.com/office/powerpoint/2010/main" val="231983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 not remove" hidden="1">
            <a:extLst>
              <a:ext uri="{FF2B5EF4-FFF2-40B4-BE49-F238E27FC236}">
                <a16:creationId xmlns:a16="http://schemas.microsoft.com/office/drawing/2014/main" id="{705D2D72-5116-7E89-8025-FBA40A6AF5F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0EDF3-DAFF-4F1A-B3A3-F6EFD9C3D8C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817377"/>
            <a:ext cx="8229600" cy="54252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sz="1100">
                <a:latin typeface="Arial Nova" panose="020B0504020202020204" pitchFamily="34" charset="0"/>
              </a:defRPr>
            </a:lvl1pPr>
            <a:lvl2pPr marL="514350" indent="-171450">
              <a:lnSpc>
                <a:spcPct val="100000"/>
              </a:lnSpc>
              <a:spcBef>
                <a:spcPts val="225"/>
              </a:spcBef>
              <a:buFont typeface="Courier New" panose="02070309020205020404" pitchFamily="49" charset="0"/>
              <a:buChar char="o"/>
              <a:defRPr sz="1100">
                <a:latin typeface="Arial Nova" panose="020B0504020202020204" pitchFamily="34" charset="0"/>
              </a:defRPr>
            </a:lvl2pPr>
            <a:lvl3pPr marL="857250" indent="-171450">
              <a:lnSpc>
                <a:spcPct val="100000"/>
              </a:lnSpc>
              <a:spcBef>
                <a:spcPts val="225"/>
              </a:spcBef>
              <a:buFont typeface="Wingdings" panose="05000000000000000000" pitchFamily="2" charset="2"/>
              <a:buChar char="§"/>
              <a:defRPr sz="1100">
                <a:latin typeface="Arial Nova" panose="020B0504020202020204" pitchFamily="34" charset="0"/>
              </a:defRPr>
            </a:lvl3pPr>
            <a:lvl4pPr marL="12001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 sz="1100">
                <a:latin typeface="Arial Nova" panose="020B0504020202020204" pitchFamily="34" charset="0"/>
              </a:defRPr>
            </a:lvl4pPr>
            <a:lvl5pPr marL="15430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 sz="110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DF16C5D5-7BF5-468C-941A-EE39D92711E0}"/>
              </a:ext>
            </a:extLst>
          </p:cNvPr>
          <p:cNvSpPr txBox="1">
            <a:spLocks/>
          </p:cNvSpPr>
          <p:nvPr userDrawn="1"/>
        </p:nvSpPr>
        <p:spPr>
          <a:xfrm>
            <a:off x="8246853" y="6356351"/>
            <a:ext cx="773823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defPPr>
              <a:defRPr lang="en-US"/>
            </a:defPPr>
            <a:lvl1pPr algn="ctr">
              <a:defRPr sz="1200">
                <a:latin typeface="Raleway Light" panose="020B04030301010600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fld id="{17D12AEC-16C3-4030-B05C-48CE826A7BA1}" type="slidenum">
              <a:rPr lang="en-US" sz="900" smtClean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pPr lvl="0" algn="r"/>
              <a:t>‹#›</a:t>
            </a:fld>
            <a:endParaRPr lang="en-US" sz="900" dirty="0">
              <a:solidFill>
                <a:schemeClr val="bg1">
                  <a:lumMod val="5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78BD968-633A-4787-BC77-C5E014DD8A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99135" y="48772"/>
            <a:ext cx="9912478" cy="693222"/>
          </a:xfrm>
          <a:prstGeom prst="rect">
            <a:avLst/>
          </a:prstGeom>
        </p:spPr>
        <p:txBody>
          <a:bodyPr vert="horz" lIns="640080" tIns="45720" rIns="1371600" bIns="45720" rtlCol="0">
            <a:normAutofit/>
          </a:bodyPr>
          <a:lstStyle>
            <a:lvl1pPr marL="0" indent="0">
              <a:defRPr lang="en-US" sz="1800" b="1" cap="none" spc="0" baseline="0" dirty="0">
                <a:latin typeface="Arial Nova" panose="020B0504020202020204" pitchFamily="34" charset="0"/>
                <a:cs typeface="+mn-cs"/>
              </a:defRPr>
            </a:lvl1pPr>
          </a:lstStyle>
          <a:p>
            <a:pPr marL="0" lvl="0" indent="0">
              <a:spcBef>
                <a:spcPts val="750"/>
              </a:spcBef>
              <a:buFont typeface="Arial" panose="020B0604020202020204" pitchFamily="34" charset="0"/>
            </a:pPr>
            <a:r>
              <a:rPr lang="en-US"/>
              <a:t>Click to Edit Master Title Slide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E33F69-5CE9-4829-9B24-E45FF2761AB0}"/>
              </a:ext>
            </a:extLst>
          </p:cNvPr>
          <p:cNvCxnSpPr>
            <a:cxnSpLocks/>
          </p:cNvCxnSpPr>
          <p:nvPr userDrawn="1"/>
        </p:nvCxnSpPr>
        <p:spPr>
          <a:xfrm flipH="1">
            <a:off x="457200" y="768604"/>
            <a:ext cx="8268208" cy="0"/>
          </a:xfrm>
          <a:prstGeom prst="line">
            <a:avLst/>
          </a:prstGeom>
          <a:ln w="38100">
            <a:solidFill>
              <a:srgbClr val="0061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08DD99B-A02B-49E4-9B1C-31D702168726}"/>
              </a:ext>
            </a:extLst>
          </p:cNvPr>
          <p:cNvSpPr>
            <a:spLocks/>
          </p:cNvSpPr>
          <p:nvPr userDrawn="1"/>
        </p:nvSpPr>
        <p:spPr>
          <a:xfrm>
            <a:off x="-1132551" y="3733800"/>
            <a:ext cx="1005840" cy="457200"/>
          </a:xfrm>
          <a:prstGeom prst="rect">
            <a:avLst/>
          </a:prstGeom>
          <a:solidFill>
            <a:srgbClr val="146AB3"/>
          </a:solidFill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solidFill>
                  <a:schemeClr val="bg1"/>
                </a:solidFill>
                <a:latin typeface="Arial Nova" panose="020B0504020202020204" pitchFamily="34" charset="0"/>
              </a:rPr>
              <a:t>Environmental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AF4FD7-761E-4897-BDB9-AD7F22C5AC99}"/>
              </a:ext>
            </a:extLst>
          </p:cNvPr>
          <p:cNvSpPr>
            <a:spLocks/>
          </p:cNvSpPr>
          <p:nvPr userDrawn="1"/>
        </p:nvSpPr>
        <p:spPr>
          <a:xfrm>
            <a:off x="-1132551" y="3200400"/>
            <a:ext cx="1005840" cy="457200"/>
          </a:xfrm>
          <a:prstGeom prst="rect">
            <a:avLst/>
          </a:prstGeom>
          <a:solidFill>
            <a:srgbClr val="6A6A68"/>
          </a:solidFill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solidFill>
                  <a:schemeClr val="bg1"/>
                </a:solidFill>
                <a:latin typeface="Arial Nova" panose="020B0504020202020204" pitchFamily="34" charset="0"/>
              </a:rPr>
              <a:t>Sustainable Industrial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79CBB5-BFCB-4024-8BF0-DB42AFDB0D20}"/>
              </a:ext>
            </a:extLst>
          </p:cNvPr>
          <p:cNvSpPr>
            <a:spLocks/>
          </p:cNvSpPr>
          <p:nvPr userDrawn="1"/>
        </p:nvSpPr>
        <p:spPr>
          <a:xfrm>
            <a:off x="-1132551" y="4267200"/>
            <a:ext cx="1005840" cy="457200"/>
          </a:xfrm>
          <a:prstGeom prst="rect">
            <a:avLst/>
          </a:prstGeom>
          <a:solidFill>
            <a:srgbClr val="26A5A9"/>
          </a:solidFill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solidFill>
                  <a:schemeClr val="bg1"/>
                </a:solidFill>
                <a:latin typeface="Arial Nova" panose="020B0504020202020204" pitchFamily="34" charset="0"/>
              </a:rPr>
              <a:t>Renewables &amp; Reliability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E7746C-A883-4FE8-A011-C038FFBB8150}"/>
              </a:ext>
            </a:extLst>
          </p:cNvPr>
          <p:cNvSpPr>
            <a:spLocks/>
          </p:cNvSpPr>
          <p:nvPr userDrawn="1"/>
        </p:nvSpPr>
        <p:spPr>
          <a:xfrm>
            <a:off x="-1132551" y="533400"/>
            <a:ext cx="1005840" cy="457200"/>
          </a:xfrm>
          <a:prstGeom prst="rect">
            <a:avLst/>
          </a:prstGeom>
          <a:solidFill>
            <a:srgbClr val="003655"/>
          </a:solidFill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solidFill>
                  <a:schemeClr val="bg1"/>
                </a:solidFill>
                <a:latin typeface="Arial Nova" panose="020B0504020202020204" pitchFamily="34" charset="0"/>
              </a:rPr>
              <a:t>SER Blue Font / Block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E58746-5FF9-4CEA-9A4A-3DDFF841AE84}"/>
              </a:ext>
            </a:extLst>
          </p:cNvPr>
          <p:cNvSpPr>
            <a:spLocks/>
          </p:cNvSpPr>
          <p:nvPr userDrawn="1"/>
        </p:nvSpPr>
        <p:spPr>
          <a:xfrm>
            <a:off x="-1132551" y="0"/>
            <a:ext cx="1005840" cy="457200"/>
          </a:xfrm>
          <a:prstGeom prst="rect">
            <a:avLst/>
          </a:prstGeom>
          <a:solidFill>
            <a:srgbClr val="00615E"/>
          </a:solidFill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solidFill>
                  <a:schemeClr val="bg1"/>
                </a:solidFill>
                <a:latin typeface="Arial Nova" panose="020B0504020202020204" pitchFamily="34" charset="0"/>
              </a:rPr>
              <a:t>SER Teal Font / Block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1EDDF2-4CA1-4495-B781-A28A305754DD}"/>
              </a:ext>
            </a:extLst>
          </p:cNvPr>
          <p:cNvSpPr>
            <a:spLocks/>
          </p:cNvSpPr>
          <p:nvPr userDrawn="1"/>
        </p:nvSpPr>
        <p:spPr>
          <a:xfrm>
            <a:off x="-1132551" y="1066800"/>
            <a:ext cx="1005840" cy="45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latin typeface="Arial Nova" panose="020B0504020202020204" pitchFamily="34" charset="0"/>
              </a:rPr>
              <a:t>Light Gray Block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8926C5-36B0-4F27-A75B-BC9E531A38AD}"/>
              </a:ext>
            </a:extLst>
          </p:cNvPr>
          <p:cNvSpPr>
            <a:spLocks/>
          </p:cNvSpPr>
          <p:nvPr userDrawn="1"/>
        </p:nvSpPr>
        <p:spPr>
          <a:xfrm>
            <a:off x="-1132551" y="1600200"/>
            <a:ext cx="100584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latin typeface="Arial Nova" panose="020B0504020202020204" pitchFamily="34" charset="0"/>
              </a:rPr>
              <a:t>Gray Border Color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E7A126-6BB0-45E1-861F-AA66B18C172A}"/>
              </a:ext>
            </a:extLst>
          </p:cNvPr>
          <p:cNvSpPr>
            <a:spLocks/>
          </p:cNvSpPr>
          <p:nvPr userDrawn="1"/>
        </p:nvSpPr>
        <p:spPr>
          <a:xfrm>
            <a:off x="-1132551" y="2133600"/>
            <a:ext cx="100584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Gray Black Text (Charts)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47807A-8746-4A61-B963-55ACFBD8E846}"/>
              </a:ext>
            </a:extLst>
          </p:cNvPr>
          <p:cNvSpPr>
            <a:spLocks/>
          </p:cNvSpPr>
          <p:nvPr userDrawn="1"/>
        </p:nvSpPr>
        <p:spPr>
          <a:xfrm>
            <a:off x="-1132551" y="2667000"/>
            <a:ext cx="100584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Gray Text (Footnotes)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083FCB-5960-4E68-AE4C-E029B66E9D3B}"/>
              </a:ext>
            </a:extLst>
          </p:cNvPr>
          <p:cNvSpPr>
            <a:spLocks/>
          </p:cNvSpPr>
          <p:nvPr userDrawn="1"/>
        </p:nvSpPr>
        <p:spPr>
          <a:xfrm>
            <a:off x="-1132551" y="4800600"/>
            <a:ext cx="1005840" cy="4572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solidFill>
                  <a:schemeClr val="bg1"/>
                </a:solidFill>
                <a:latin typeface="Arial Nova" panose="020B0504020202020204" pitchFamily="34" charset="0"/>
              </a:rPr>
              <a:t>Solar in chart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93A3F1-142F-46F6-AAE8-97A94BA8AD2D}"/>
              </a:ext>
            </a:extLst>
          </p:cNvPr>
          <p:cNvSpPr>
            <a:spLocks/>
          </p:cNvSpPr>
          <p:nvPr userDrawn="1"/>
        </p:nvSpPr>
        <p:spPr>
          <a:xfrm>
            <a:off x="-1132551" y="5334000"/>
            <a:ext cx="100584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solidFill>
                  <a:schemeClr val="bg1"/>
                </a:solidFill>
                <a:latin typeface="Arial Nova" panose="020B0504020202020204" pitchFamily="34" charset="0"/>
              </a:rPr>
              <a:t>Wind in chart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79DBB4-85BA-4436-82F6-913DBC691D90}"/>
              </a:ext>
            </a:extLst>
          </p:cNvPr>
          <p:cNvSpPr>
            <a:spLocks/>
          </p:cNvSpPr>
          <p:nvPr userDrawn="1"/>
        </p:nvSpPr>
        <p:spPr>
          <a:xfrm>
            <a:off x="-1132551" y="5867400"/>
            <a:ext cx="1005840" cy="457200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solidFill>
                  <a:schemeClr val="bg1"/>
                </a:solidFill>
                <a:latin typeface="Arial Nova" panose="020B0504020202020204" pitchFamily="34" charset="0"/>
              </a:rPr>
              <a:t>Chart color 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8020DFE-9202-45FF-A59A-E9F91E268799}"/>
              </a:ext>
            </a:extLst>
          </p:cNvPr>
          <p:cNvSpPr>
            <a:spLocks/>
          </p:cNvSpPr>
          <p:nvPr userDrawn="1"/>
        </p:nvSpPr>
        <p:spPr>
          <a:xfrm>
            <a:off x="-1132551" y="6400800"/>
            <a:ext cx="1005840" cy="457200"/>
          </a:xfrm>
          <a:prstGeom prst="rect">
            <a:avLst/>
          </a:prstGeom>
          <a:solidFill>
            <a:schemeClr val="accent3"/>
          </a:solidFill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solidFill>
                  <a:schemeClr val="bg1"/>
                </a:solidFill>
                <a:latin typeface="Arial Nova" panose="020B0504020202020204" pitchFamily="34" charset="0"/>
              </a:rPr>
              <a:t>Chart color 2</a:t>
            </a:r>
          </a:p>
        </p:txBody>
      </p:sp>
    </p:spTree>
    <p:extLst>
      <p:ext uri="{BB962C8B-B14F-4D97-AF65-F5344CB8AC3E}">
        <p14:creationId xmlns:p14="http://schemas.microsoft.com/office/powerpoint/2010/main" val="129470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EBB86A75-D8A9-4687-A7EA-F28790878A5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1B1AD7-771C-4E0A-AA38-0A9559D79415}"/>
              </a:ext>
            </a:extLst>
          </p:cNvPr>
          <p:cNvSpPr>
            <a:spLocks/>
          </p:cNvSpPr>
          <p:nvPr userDrawn="1"/>
        </p:nvSpPr>
        <p:spPr>
          <a:xfrm>
            <a:off x="7105536" y="2587625"/>
            <a:ext cx="1371600" cy="1371600"/>
          </a:xfrm>
          <a:prstGeom prst="rect">
            <a:avLst/>
          </a:prstGeom>
          <a:solidFill>
            <a:srgbClr val="146AB3"/>
          </a:solidFill>
        </p:spPr>
        <p:txBody>
          <a:bodyPr wrap="square" anchor="ctr">
            <a:noAutofit/>
          </a:bodyPr>
          <a:lstStyle/>
          <a:p>
            <a:pPr lvl="0" algn="ctr" defTabSz="85725"/>
            <a:r>
              <a:rPr lang="en-US" sz="1200" b="1" dirty="0">
                <a:solidFill>
                  <a:schemeClr val="bg1"/>
                </a:solidFill>
                <a:latin typeface="Arial Nova" panose="020B0504020202020204" pitchFamily="34" charset="0"/>
              </a:rPr>
              <a:t>Environmental</a:t>
            </a:r>
          </a:p>
          <a:p>
            <a:pPr lvl="0" algn="ctr" defTabSz="85725"/>
            <a:endParaRPr lang="en-US" sz="1200" b="1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lvl="0" algn="ctr" defTabSz="85725"/>
            <a:r>
              <a:rPr lang="en-US" sz="1200" b="1" dirty="0">
                <a:solidFill>
                  <a:schemeClr val="bg1"/>
                </a:solidFill>
                <a:latin typeface="Arial Nova" panose="020B0504020202020204" pitchFamily="34" charset="0"/>
              </a:rPr>
              <a:t>20-106-179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402EDA-5B36-430E-85FC-551C4814B88B}"/>
              </a:ext>
            </a:extLst>
          </p:cNvPr>
          <p:cNvSpPr>
            <a:spLocks/>
          </p:cNvSpPr>
          <p:nvPr userDrawn="1"/>
        </p:nvSpPr>
        <p:spPr>
          <a:xfrm>
            <a:off x="4932749" y="2591991"/>
            <a:ext cx="1371600" cy="1371600"/>
          </a:xfrm>
          <a:prstGeom prst="rect">
            <a:avLst/>
          </a:prstGeom>
          <a:solidFill>
            <a:srgbClr val="6A6A68"/>
          </a:solidFill>
        </p:spPr>
        <p:txBody>
          <a:bodyPr wrap="square" anchor="ctr">
            <a:noAutofit/>
          </a:bodyPr>
          <a:lstStyle/>
          <a:p>
            <a:pPr lvl="0" algn="ctr" defTabSz="85725"/>
            <a:r>
              <a:rPr lang="en-US" sz="1200" b="1" dirty="0">
                <a:solidFill>
                  <a:schemeClr val="bg1"/>
                </a:solidFill>
                <a:latin typeface="Arial Nova" panose="020B0504020202020204" pitchFamily="34" charset="0"/>
              </a:rPr>
              <a:t>Sustainable Industrial</a:t>
            </a:r>
          </a:p>
          <a:p>
            <a:pPr lvl="0" algn="ctr" defTabSz="85725"/>
            <a:endParaRPr lang="en-US" sz="1200" b="1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lvl="0" algn="ctr" defTabSz="85725"/>
            <a:r>
              <a:rPr lang="en-US" sz="1200" b="1" dirty="0">
                <a:solidFill>
                  <a:schemeClr val="bg1"/>
                </a:solidFill>
                <a:latin typeface="Arial Nova" panose="020B0504020202020204" pitchFamily="34" charset="0"/>
              </a:rPr>
              <a:t>106-106-104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5A5A9C-7F42-4608-A110-5F2FFC9C88B0}"/>
              </a:ext>
            </a:extLst>
          </p:cNvPr>
          <p:cNvSpPr>
            <a:spLocks/>
          </p:cNvSpPr>
          <p:nvPr userDrawn="1"/>
        </p:nvSpPr>
        <p:spPr>
          <a:xfrm>
            <a:off x="501763" y="4838700"/>
            <a:ext cx="1371600" cy="1371600"/>
          </a:xfrm>
          <a:prstGeom prst="rect">
            <a:avLst/>
          </a:prstGeom>
          <a:solidFill>
            <a:srgbClr val="26A5A9"/>
          </a:solidFill>
        </p:spPr>
        <p:txBody>
          <a:bodyPr wrap="square" anchor="ctr">
            <a:noAutofit/>
          </a:bodyPr>
          <a:lstStyle/>
          <a:p>
            <a:pPr lvl="0" algn="ctr" defTabSz="85725"/>
            <a:r>
              <a:rPr lang="en-US" sz="1200" b="1" dirty="0">
                <a:solidFill>
                  <a:schemeClr val="bg1"/>
                </a:solidFill>
                <a:latin typeface="Arial Nova" panose="020B0504020202020204" pitchFamily="34" charset="0"/>
              </a:rPr>
              <a:t>Renewables &amp; Reliability</a:t>
            </a:r>
          </a:p>
          <a:p>
            <a:pPr lvl="0" algn="ctr" defTabSz="85725"/>
            <a:endParaRPr lang="en-US" sz="1200" b="1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lvl="0" algn="ctr" defTabSz="85725"/>
            <a:r>
              <a:rPr lang="en-US" sz="1200" b="1" dirty="0">
                <a:solidFill>
                  <a:schemeClr val="bg1"/>
                </a:solidFill>
                <a:latin typeface="Arial Nova" panose="020B0504020202020204" pitchFamily="34" charset="0"/>
              </a:rPr>
              <a:t>38-165-169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F3B91F-9E47-457D-B4A0-BEBBEEFFA851}"/>
              </a:ext>
            </a:extLst>
          </p:cNvPr>
          <p:cNvSpPr>
            <a:spLocks/>
          </p:cNvSpPr>
          <p:nvPr userDrawn="1"/>
        </p:nvSpPr>
        <p:spPr>
          <a:xfrm>
            <a:off x="2698763" y="336550"/>
            <a:ext cx="1371600" cy="1371600"/>
          </a:xfrm>
          <a:prstGeom prst="rect">
            <a:avLst/>
          </a:prstGeom>
          <a:solidFill>
            <a:srgbClr val="003655"/>
          </a:solidFill>
        </p:spPr>
        <p:txBody>
          <a:bodyPr wrap="square" anchor="ctr">
            <a:noAutofit/>
          </a:bodyPr>
          <a:lstStyle/>
          <a:p>
            <a:pPr lvl="0" algn="ctr" defTabSz="85725"/>
            <a:r>
              <a:rPr lang="en-US" sz="1200" b="1" dirty="0">
                <a:solidFill>
                  <a:schemeClr val="bg1"/>
                </a:solidFill>
                <a:latin typeface="Arial Nova" panose="020B0504020202020204" pitchFamily="34" charset="0"/>
              </a:rPr>
              <a:t>SER Blue Font / Block</a:t>
            </a:r>
          </a:p>
          <a:p>
            <a:pPr lvl="0" algn="ctr" defTabSz="85725"/>
            <a:endParaRPr lang="en-US" sz="1200" b="1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lvl="0" algn="ctr" defTabSz="85725"/>
            <a:r>
              <a:rPr lang="en-US" sz="1200" b="1" dirty="0">
                <a:solidFill>
                  <a:schemeClr val="bg1"/>
                </a:solidFill>
                <a:latin typeface="Arial Nova" panose="020B0504020202020204" pitchFamily="34" charset="0"/>
              </a:rPr>
              <a:t>0-54-85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59D02E7-2478-46BF-A26C-C60EE0C8AF52}"/>
              </a:ext>
            </a:extLst>
          </p:cNvPr>
          <p:cNvSpPr>
            <a:spLocks/>
          </p:cNvSpPr>
          <p:nvPr userDrawn="1"/>
        </p:nvSpPr>
        <p:spPr>
          <a:xfrm>
            <a:off x="501763" y="336550"/>
            <a:ext cx="1371600" cy="1371600"/>
          </a:xfrm>
          <a:prstGeom prst="rect">
            <a:avLst/>
          </a:prstGeom>
          <a:solidFill>
            <a:srgbClr val="00615E"/>
          </a:solidFill>
        </p:spPr>
        <p:txBody>
          <a:bodyPr wrap="square" anchor="ctr">
            <a:noAutofit/>
          </a:bodyPr>
          <a:lstStyle/>
          <a:p>
            <a:pPr lvl="0" algn="ctr" defTabSz="85725"/>
            <a:r>
              <a:rPr lang="en-US" sz="1200" b="1" dirty="0">
                <a:solidFill>
                  <a:schemeClr val="bg1"/>
                </a:solidFill>
                <a:latin typeface="Arial Nova" panose="020B0504020202020204" pitchFamily="34" charset="0"/>
              </a:rPr>
              <a:t>SER Teal Font / Block</a:t>
            </a:r>
          </a:p>
          <a:p>
            <a:pPr lvl="0" algn="ctr" defTabSz="85725"/>
            <a:endParaRPr lang="en-US" sz="1200" b="1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lvl="0" algn="ctr" defTabSz="85725"/>
            <a:r>
              <a:rPr lang="en-US" sz="1200" b="1" dirty="0">
                <a:solidFill>
                  <a:schemeClr val="bg1"/>
                </a:solidFill>
                <a:latin typeface="Arial Nova" panose="020B0504020202020204" pitchFamily="34" charset="0"/>
              </a:rPr>
              <a:t>0-97-94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F19D440-0202-4FD2-81C0-CB007E54BD00}"/>
              </a:ext>
            </a:extLst>
          </p:cNvPr>
          <p:cNvSpPr>
            <a:spLocks/>
          </p:cNvSpPr>
          <p:nvPr userDrawn="1"/>
        </p:nvSpPr>
        <p:spPr>
          <a:xfrm>
            <a:off x="4932749" y="345281"/>
            <a:ext cx="13716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/>
          <a:p>
            <a:pPr lvl="0" algn="ctr" defTabSz="85725"/>
            <a:r>
              <a:rPr lang="en-US" sz="1200" b="1" dirty="0">
                <a:latin typeface="Arial Nova" panose="020B0504020202020204" pitchFamily="34" charset="0"/>
              </a:rPr>
              <a:t>Light Gray Block</a:t>
            </a:r>
          </a:p>
          <a:p>
            <a:pPr lvl="0" algn="ctr" defTabSz="85725"/>
            <a:endParaRPr lang="en-US" sz="1200" b="1" dirty="0">
              <a:latin typeface="Arial Nova" panose="020B0504020202020204" pitchFamily="34" charset="0"/>
            </a:endParaRPr>
          </a:p>
          <a:p>
            <a:pPr lvl="0" algn="ctr" defTabSz="85725"/>
            <a:r>
              <a:rPr lang="en-US" sz="1200" b="1" dirty="0">
                <a:latin typeface="Arial Nova" panose="020B0504020202020204" pitchFamily="34" charset="0"/>
              </a:rPr>
              <a:t>242-242-242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B48196-9538-4D98-B954-E8BEA982E821}"/>
              </a:ext>
            </a:extLst>
          </p:cNvPr>
          <p:cNvSpPr>
            <a:spLocks/>
          </p:cNvSpPr>
          <p:nvPr userDrawn="1"/>
        </p:nvSpPr>
        <p:spPr>
          <a:xfrm>
            <a:off x="7105536" y="336550"/>
            <a:ext cx="1371600" cy="1371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 lvl="0" algn="ctr" defTabSz="85725"/>
            <a:r>
              <a:rPr lang="en-US" sz="1200" b="1" dirty="0">
                <a:latin typeface="Arial Nova" panose="020B0504020202020204" pitchFamily="34" charset="0"/>
              </a:rPr>
              <a:t>Gray Border Color</a:t>
            </a:r>
          </a:p>
          <a:p>
            <a:pPr lvl="0" algn="ctr" defTabSz="85725"/>
            <a:endParaRPr lang="en-US" sz="1200" b="1" dirty="0">
              <a:latin typeface="Arial Nova" panose="020B0504020202020204" pitchFamily="34" charset="0"/>
            </a:endParaRPr>
          </a:p>
          <a:p>
            <a:pPr lvl="0" algn="ctr" defTabSz="85725"/>
            <a:r>
              <a:rPr lang="en-US" sz="1200" b="1" dirty="0">
                <a:latin typeface="Arial Nova" panose="020B0504020202020204" pitchFamily="34" charset="0"/>
              </a:rPr>
              <a:t>191-191-191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EC62C89-B28B-4948-9B58-40E84EE7AA28}"/>
              </a:ext>
            </a:extLst>
          </p:cNvPr>
          <p:cNvSpPr>
            <a:spLocks/>
          </p:cNvSpPr>
          <p:nvPr userDrawn="1"/>
        </p:nvSpPr>
        <p:spPr>
          <a:xfrm>
            <a:off x="501763" y="2587625"/>
            <a:ext cx="13716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 lvl="0" algn="ctr" defTabSz="85725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Gray Black Text (Charts)</a:t>
            </a:r>
          </a:p>
          <a:p>
            <a:pPr lvl="0" algn="ctr" defTabSz="85725"/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 Nova" panose="020B0504020202020204" pitchFamily="34" charset="0"/>
            </a:endParaRPr>
          </a:p>
          <a:p>
            <a:pPr lvl="0" algn="ctr" defTabSz="85725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255-255-255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5BBF86-20FD-4023-AFA8-DB19079BCB82}"/>
              </a:ext>
            </a:extLst>
          </p:cNvPr>
          <p:cNvSpPr>
            <a:spLocks/>
          </p:cNvSpPr>
          <p:nvPr userDrawn="1"/>
        </p:nvSpPr>
        <p:spPr>
          <a:xfrm>
            <a:off x="2698763" y="2587625"/>
            <a:ext cx="13716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 lvl="0" algn="ctr" defTabSz="85725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Gray Text (Footnotes)</a:t>
            </a:r>
          </a:p>
          <a:p>
            <a:pPr lvl="0" algn="ctr" defTabSz="85725"/>
            <a:endParaRPr lang="en-US" sz="1200" b="1" dirty="0">
              <a:solidFill>
                <a:schemeClr val="bg1">
                  <a:lumMod val="50000"/>
                </a:schemeClr>
              </a:solidFill>
              <a:latin typeface="Arial Nova" panose="020B0504020202020204" pitchFamily="34" charset="0"/>
            </a:endParaRPr>
          </a:p>
          <a:p>
            <a:pPr lvl="0" algn="ctr" defTabSz="85725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255-255-255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D23674-B5CD-48BD-B72A-71D302FB60BC}"/>
              </a:ext>
            </a:extLst>
          </p:cNvPr>
          <p:cNvSpPr>
            <a:spLocks/>
          </p:cNvSpPr>
          <p:nvPr userDrawn="1"/>
        </p:nvSpPr>
        <p:spPr>
          <a:xfrm>
            <a:off x="2152706" y="4838700"/>
            <a:ext cx="1371600" cy="13716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/>
          <a:p>
            <a:pPr lvl="0" algn="ctr" defTabSz="85725"/>
            <a:r>
              <a:rPr lang="en-US" sz="1200" b="1" dirty="0">
                <a:solidFill>
                  <a:schemeClr val="bg1"/>
                </a:solidFill>
                <a:latin typeface="Arial Nova" panose="020B0504020202020204" pitchFamily="34" charset="0"/>
              </a:rPr>
              <a:t>Solar in chart</a:t>
            </a:r>
          </a:p>
          <a:p>
            <a:pPr lvl="0" algn="ctr" defTabSz="85725"/>
            <a:endParaRPr lang="en-US" sz="1200" b="1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lvl="0" algn="ctr" defTabSz="85725"/>
            <a:r>
              <a:rPr lang="en-US" sz="1200" b="1" dirty="0">
                <a:solidFill>
                  <a:schemeClr val="bg1"/>
                </a:solidFill>
                <a:latin typeface="Arial Nova" panose="020B0504020202020204" pitchFamily="34" charset="0"/>
              </a:rPr>
              <a:t>237-125-49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D02E709-8C8B-407A-AA77-CBDAE2434A35}"/>
              </a:ext>
            </a:extLst>
          </p:cNvPr>
          <p:cNvSpPr>
            <a:spLocks/>
          </p:cNvSpPr>
          <p:nvPr userDrawn="1"/>
        </p:nvSpPr>
        <p:spPr>
          <a:xfrm>
            <a:off x="3803649" y="4838700"/>
            <a:ext cx="1371600" cy="1371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anchor="ctr">
            <a:noAutofit/>
          </a:bodyPr>
          <a:lstStyle/>
          <a:p>
            <a:pPr lvl="0" algn="ctr" defTabSz="85725"/>
            <a:r>
              <a:rPr lang="en-US" sz="1200" b="1" dirty="0">
                <a:solidFill>
                  <a:schemeClr val="bg1"/>
                </a:solidFill>
                <a:latin typeface="Arial Nova" panose="020B0504020202020204" pitchFamily="34" charset="0"/>
              </a:rPr>
              <a:t>Wind in chart</a:t>
            </a:r>
          </a:p>
          <a:p>
            <a:pPr lvl="0" algn="ctr" defTabSz="85725"/>
            <a:endParaRPr lang="en-US" sz="1200" b="1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lvl="0" algn="ctr" defTabSz="85725"/>
            <a:r>
              <a:rPr lang="en-US" sz="1200" b="1" dirty="0">
                <a:solidFill>
                  <a:schemeClr val="bg1"/>
                </a:solidFill>
                <a:latin typeface="Arial Nova" panose="020B0504020202020204" pitchFamily="34" charset="0"/>
              </a:rPr>
              <a:t>157-195-230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05968F0-03BD-4B49-B701-E01346540ECE}"/>
              </a:ext>
            </a:extLst>
          </p:cNvPr>
          <p:cNvSpPr>
            <a:spLocks/>
          </p:cNvSpPr>
          <p:nvPr userDrawn="1"/>
        </p:nvSpPr>
        <p:spPr>
          <a:xfrm>
            <a:off x="5454592" y="4838700"/>
            <a:ext cx="1371600" cy="1371600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/>
          <a:p>
            <a:pPr lvl="0" algn="ctr" defTabSz="85725"/>
            <a:r>
              <a:rPr lang="en-US" sz="1200" b="1" dirty="0">
                <a:solidFill>
                  <a:schemeClr val="bg1"/>
                </a:solidFill>
                <a:latin typeface="Arial Nova" panose="020B0504020202020204" pitchFamily="34" charset="0"/>
              </a:rPr>
              <a:t>Chart color 1</a:t>
            </a:r>
          </a:p>
          <a:p>
            <a:pPr lvl="0" algn="ctr" defTabSz="85725"/>
            <a:endParaRPr lang="en-US" sz="1200" b="1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lvl="0" algn="ctr" defTabSz="85725"/>
            <a:r>
              <a:rPr lang="en-US" sz="1200" b="1" dirty="0">
                <a:solidFill>
                  <a:schemeClr val="bg1"/>
                </a:solidFill>
                <a:latin typeface="Arial Nova" panose="020B0504020202020204" pitchFamily="34" charset="0"/>
              </a:rPr>
              <a:t>68-114-196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13B4CF-ACE7-40DB-9A69-DB84CCB8D78F}"/>
              </a:ext>
            </a:extLst>
          </p:cNvPr>
          <p:cNvSpPr>
            <a:spLocks/>
          </p:cNvSpPr>
          <p:nvPr userDrawn="1"/>
        </p:nvSpPr>
        <p:spPr>
          <a:xfrm>
            <a:off x="7105536" y="4838700"/>
            <a:ext cx="1371600" cy="1371600"/>
          </a:xfrm>
          <a:prstGeom prst="rect">
            <a:avLst/>
          </a:prstGeom>
          <a:solidFill>
            <a:schemeClr val="accent3"/>
          </a:solidFill>
        </p:spPr>
        <p:txBody>
          <a:bodyPr wrap="square" anchor="ctr">
            <a:noAutofit/>
          </a:bodyPr>
          <a:lstStyle/>
          <a:p>
            <a:pPr lvl="0" algn="ctr" defTabSz="85725"/>
            <a:r>
              <a:rPr lang="en-US" sz="1200" b="1" dirty="0">
                <a:solidFill>
                  <a:schemeClr val="bg1"/>
                </a:solidFill>
                <a:latin typeface="Arial Nova" panose="020B0504020202020204" pitchFamily="34" charset="0"/>
              </a:rPr>
              <a:t>Chart color 2</a:t>
            </a:r>
          </a:p>
          <a:p>
            <a:pPr lvl="0" algn="ctr" defTabSz="85725"/>
            <a:endParaRPr lang="en-US" sz="1200" b="1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lvl="0" algn="ctr" defTabSz="85725"/>
            <a:r>
              <a:rPr lang="en-US" sz="1200" b="1" dirty="0">
                <a:solidFill>
                  <a:schemeClr val="bg1"/>
                </a:solidFill>
                <a:latin typeface="Arial Nova" panose="020B0504020202020204" pitchFamily="34" charset="0"/>
              </a:rPr>
              <a:t>165-165-165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DCB3F22-8B6E-447A-964F-AFBD6E453DEF}"/>
              </a:ext>
            </a:extLst>
          </p:cNvPr>
          <p:cNvSpPr>
            <a:spLocks/>
          </p:cNvSpPr>
          <p:nvPr userDrawn="1"/>
        </p:nvSpPr>
        <p:spPr>
          <a:xfrm>
            <a:off x="-1132551" y="3733800"/>
            <a:ext cx="1005840" cy="457200"/>
          </a:xfrm>
          <a:prstGeom prst="rect">
            <a:avLst/>
          </a:prstGeom>
          <a:solidFill>
            <a:srgbClr val="146AB3"/>
          </a:solidFill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solidFill>
                  <a:schemeClr val="bg1"/>
                </a:solidFill>
                <a:latin typeface="Arial Nova" panose="020B0504020202020204" pitchFamily="34" charset="0"/>
              </a:rPr>
              <a:t>Environmental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B2F4DFC-7B58-4787-8059-A7776703053C}"/>
              </a:ext>
            </a:extLst>
          </p:cNvPr>
          <p:cNvSpPr>
            <a:spLocks/>
          </p:cNvSpPr>
          <p:nvPr userDrawn="1"/>
        </p:nvSpPr>
        <p:spPr>
          <a:xfrm>
            <a:off x="-1132551" y="3200400"/>
            <a:ext cx="1005840" cy="457200"/>
          </a:xfrm>
          <a:prstGeom prst="rect">
            <a:avLst/>
          </a:prstGeom>
          <a:solidFill>
            <a:srgbClr val="6A6A68"/>
          </a:solidFill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solidFill>
                  <a:schemeClr val="bg1"/>
                </a:solidFill>
                <a:latin typeface="Arial Nova" panose="020B0504020202020204" pitchFamily="34" charset="0"/>
              </a:rPr>
              <a:t>Sustainable Industrial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6152061-1437-4306-9BB8-0E9DFB6B07B3}"/>
              </a:ext>
            </a:extLst>
          </p:cNvPr>
          <p:cNvSpPr>
            <a:spLocks/>
          </p:cNvSpPr>
          <p:nvPr userDrawn="1"/>
        </p:nvSpPr>
        <p:spPr>
          <a:xfrm>
            <a:off x="-1132551" y="4267200"/>
            <a:ext cx="1005840" cy="457200"/>
          </a:xfrm>
          <a:prstGeom prst="rect">
            <a:avLst/>
          </a:prstGeom>
          <a:solidFill>
            <a:srgbClr val="26A5A9"/>
          </a:solidFill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solidFill>
                  <a:schemeClr val="bg1"/>
                </a:solidFill>
                <a:latin typeface="Arial Nova" panose="020B0504020202020204" pitchFamily="34" charset="0"/>
              </a:rPr>
              <a:t>Renewables &amp; Reliability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FB408C5-46D3-4C3C-9C09-5C765B755FFB}"/>
              </a:ext>
            </a:extLst>
          </p:cNvPr>
          <p:cNvSpPr>
            <a:spLocks/>
          </p:cNvSpPr>
          <p:nvPr userDrawn="1"/>
        </p:nvSpPr>
        <p:spPr>
          <a:xfrm>
            <a:off x="-1132551" y="533400"/>
            <a:ext cx="1005840" cy="457200"/>
          </a:xfrm>
          <a:prstGeom prst="rect">
            <a:avLst/>
          </a:prstGeom>
          <a:solidFill>
            <a:srgbClr val="003655"/>
          </a:solidFill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solidFill>
                  <a:schemeClr val="bg1"/>
                </a:solidFill>
                <a:latin typeface="Arial Nova" panose="020B0504020202020204" pitchFamily="34" charset="0"/>
              </a:rPr>
              <a:t>SER Blue Font / Block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1CD1350-39F0-447E-A408-FAB052E3F771}"/>
              </a:ext>
            </a:extLst>
          </p:cNvPr>
          <p:cNvSpPr>
            <a:spLocks/>
          </p:cNvSpPr>
          <p:nvPr userDrawn="1"/>
        </p:nvSpPr>
        <p:spPr>
          <a:xfrm>
            <a:off x="-1132551" y="0"/>
            <a:ext cx="1005840" cy="457200"/>
          </a:xfrm>
          <a:prstGeom prst="rect">
            <a:avLst/>
          </a:prstGeom>
          <a:solidFill>
            <a:srgbClr val="00615E"/>
          </a:solidFill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solidFill>
                  <a:schemeClr val="bg1"/>
                </a:solidFill>
                <a:latin typeface="Arial Nova" panose="020B0504020202020204" pitchFamily="34" charset="0"/>
              </a:rPr>
              <a:t>SER Teal Font / Block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4C2E2C4-194E-4235-AA7A-1BE19B63FE87}"/>
              </a:ext>
            </a:extLst>
          </p:cNvPr>
          <p:cNvSpPr>
            <a:spLocks/>
          </p:cNvSpPr>
          <p:nvPr userDrawn="1"/>
        </p:nvSpPr>
        <p:spPr>
          <a:xfrm>
            <a:off x="-1132551" y="1066800"/>
            <a:ext cx="1005840" cy="45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latin typeface="Arial Nova" panose="020B0504020202020204" pitchFamily="34" charset="0"/>
              </a:rPr>
              <a:t>Light Gray Block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259F7D-5AF3-445E-BBD0-C08A8BED9850}"/>
              </a:ext>
            </a:extLst>
          </p:cNvPr>
          <p:cNvSpPr>
            <a:spLocks/>
          </p:cNvSpPr>
          <p:nvPr userDrawn="1"/>
        </p:nvSpPr>
        <p:spPr>
          <a:xfrm>
            <a:off x="-1132551" y="1600200"/>
            <a:ext cx="100584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latin typeface="Arial Nova" panose="020B0504020202020204" pitchFamily="34" charset="0"/>
              </a:rPr>
              <a:t>Gray Border Color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1E39CEB-2CF1-4EC7-9CE5-DD6112380ACF}"/>
              </a:ext>
            </a:extLst>
          </p:cNvPr>
          <p:cNvSpPr>
            <a:spLocks/>
          </p:cNvSpPr>
          <p:nvPr userDrawn="1"/>
        </p:nvSpPr>
        <p:spPr>
          <a:xfrm>
            <a:off x="-1132551" y="2133600"/>
            <a:ext cx="100584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Gray Black Text (Charts)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E58597C-6D11-4C36-83D8-35233712DBC9}"/>
              </a:ext>
            </a:extLst>
          </p:cNvPr>
          <p:cNvSpPr>
            <a:spLocks/>
          </p:cNvSpPr>
          <p:nvPr userDrawn="1"/>
        </p:nvSpPr>
        <p:spPr>
          <a:xfrm>
            <a:off x="-1132551" y="2667000"/>
            <a:ext cx="100584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Gray Text (Footnotes)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F0AB1D4-847F-4E14-89D5-A2B3C6202E6E}"/>
              </a:ext>
            </a:extLst>
          </p:cNvPr>
          <p:cNvSpPr>
            <a:spLocks/>
          </p:cNvSpPr>
          <p:nvPr userDrawn="1"/>
        </p:nvSpPr>
        <p:spPr>
          <a:xfrm>
            <a:off x="-1132551" y="4800600"/>
            <a:ext cx="1005840" cy="4572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solidFill>
                  <a:schemeClr val="bg1"/>
                </a:solidFill>
                <a:latin typeface="Arial Nova" panose="020B0504020202020204" pitchFamily="34" charset="0"/>
              </a:rPr>
              <a:t>Solar in chart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00C224B-C2C7-4198-B249-B6D9FE3B87A6}"/>
              </a:ext>
            </a:extLst>
          </p:cNvPr>
          <p:cNvSpPr>
            <a:spLocks/>
          </p:cNvSpPr>
          <p:nvPr userDrawn="1"/>
        </p:nvSpPr>
        <p:spPr>
          <a:xfrm>
            <a:off x="-1132551" y="5334000"/>
            <a:ext cx="100584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solidFill>
                  <a:schemeClr val="bg1"/>
                </a:solidFill>
                <a:latin typeface="Arial Nova" panose="020B0504020202020204" pitchFamily="34" charset="0"/>
              </a:rPr>
              <a:t>Wind in chart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C7E0D55-0F86-4B0A-9AB5-078675715803}"/>
              </a:ext>
            </a:extLst>
          </p:cNvPr>
          <p:cNvSpPr>
            <a:spLocks/>
          </p:cNvSpPr>
          <p:nvPr userDrawn="1"/>
        </p:nvSpPr>
        <p:spPr>
          <a:xfrm>
            <a:off x="-1132551" y="5867400"/>
            <a:ext cx="1005840" cy="457200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solidFill>
                  <a:schemeClr val="bg1"/>
                </a:solidFill>
                <a:latin typeface="Arial Nova" panose="020B0504020202020204" pitchFamily="34" charset="0"/>
              </a:rPr>
              <a:t>Chart color 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5134E22-408E-4C36-9793-87F2EB7A4DBA}"/>
              </a:ext>
            </a:extLst>
          </p:cNvPr>
          <p:cNvSpPr>
            <a:spLocks/>
          </p:cNvSpPr>
          <p:nvPr userDrawn="1"/>
        </p:nvSpPr>
        <p:spPr>
          <a:xfrm>
            <a:off x="-1132551" y="6400800"/>
            <a:ext cx="1005840" cy="457200"/>
          </a:xfrm>
          <a:prstGeom prst="rect">
            <a:avLst/>
          </a:prstGeom>
          <a:solidFill>
            <a:schemeClr val="accent3"/>
          </a:solidFill>
        </p:spPr>
        <p:txBody>
          <a:bodyPr wrap="square" anchor="ctr">
            <a:noAutofit/>
          </a:bodyPr>
          <a:lstStyle/>
          <a:p>
            <a:pPr lvl="0" defTabSz="85725"/>
            <a:r>
              <a:rPr lang="en-US" sz="800" b="1" dirty="0">
                <a:solidFill>
                  <a:schemeClr val="bg1"/>
                </a:solidFill>
                <a:latin typeface="Arial Nova" panose="020B0504020202020204" pitchFamily="34" charset="0"/>
              </a:rPr>
              <a:t>Chart color 2</a:t>
            </a:r>
          </a:p>
        </p:txBody>
      </p:sp>
    </p:spTree>
    <p:extLst>
      <p:ext uri="{BB962C8B-B14F-4D97-AF65-F5344CB8AC3E}">
        <p14:creationId xmlns:p14="http://schemas.microsoft.com/office/powerpoint/2010/main" val="318230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1CCC1-2C0A-429E-9E1A-F3F141E81422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67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8" r:id="rId2"/>
    <p:sldLayoutId id="214748369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rawfarmusa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0FCF4-45EB-44E7-93E9-8400B93AF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052" y="2586672"/>
            <a:ext cx="7531954" cy="73066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Nova"/>
              </a:rPr>
              <a:t>New Ideas in </a:t>
            </a:r>
            <a:br>
              <a:rPr lang="en-US" dirty="0">
                <a:latin typeface="Arial Nova"/>
              </a:rPr>
            </a:br>
            <a:r>
              <a:rPr lang="en-US" dirty="0">
                <a:latin typeface="Arial Nova"/>
              </a:rPr>
              <a:t>Energy Storage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07BDA1-429A-4B4E-AF55-4F90A4141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509" y="3404887"/>
            <a:ext cx="6858000" cy="386354"/>
          </a:xfrm>
        </p:spPr>
        <p:txBody>
          <a:bodyPr/>
          <a:lstStyle/>
          <a:p>
            <a:r>
              <a:rPr lang="en-US" dirty="0"/>
              <a:t>Wall Street Green Summit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A7601-8EF5-4F57-85BD-077C15ED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Arial Nova"/>
              </a:rPr>
              <a:t>March 19, 2025</a:t>
            </a:r>
          </a:p>
        </p:txBody>
      </p:sp>
      <p:pic>
        <p:nvPicPr>
          <p:cNvPr id="1028" name="Picture 4">
            <a:hlinkClick r:id="rId2"/>
            <a:extLst>
              <a:ext uri="{FF2B5EF4-FFF2-40B4-BE49-F238E27FC236}">
                <a16:creationId xmlns:a16="http://schemas.microsoft.com/office/drawing/2014/main" id="{202AEB30-B54C-167A-C063-2DFF74190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187" y="2424701"/>
            <a:ext cx="2512849" cy="37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16500F9-3179-6D3F-5D70-A4FC1E59BB32}"/>
              </a:ext>
            </a:extLst>
          </p:cNvPr>
          <p:cNvSpPr txBox="1">
            <a:spLocks/>
          </p:cNvSpPr>
          <p:nvPr/>
        </p:nvSpPr>
        <p:spPr>
          <a:xfrm>
            <a:off x="845693" y="4441387"/>
            <a:ext cx="2811906" cy="2512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1" kern="120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>
                <a:solidFill>
                  <a:schemeClr val="tx1"/>
                </a:solidFill>
                <a:latin typeface="Arial Nova"/>
              </a:rPr>
              <a:t>Douglas Sherman</a:t>
            </a:r>
          </a:p>
        </p:txBody>
      </p:sp>
    </p:spTree>
    <p:extLst>
      <p:ext uri="{BB962C8B-B14F-4D97-AF65-F5344CB8AC3E}">
        <p14:creationId xmlns:p14="http://schemas.microsoft.com/office/powerpoint/2010/main" val="3891042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E7BA61-E61E-0456-569C-D672770BD97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1600" y="1166107"/>
            <a:ext cx="8180800" cy="2285529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Wikipedia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The smart cow problem is the idea that a technically difficult task may only need to be solved once, by one person, for less technically proficient group members to accomplish the task using an easily repeatable method.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“The term is derived from the expression: "It only takes one smart cow to open the latch of the gate, and then all the other cows follow”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68CEB8-4140-60D5-1D94-9E73EAA1D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Introduction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EC09E1-774A-13F6-1053-543C0014BB4F}"/>
              </a:ext>
            </a:extLst>
          </p:cNvPr>
          <p:cNvSpPr>
            <a:spLocks/>
          </p:cNvSpPr>
          <p:nvPr/>
        </p:nvSpPr>
        <p:spPr>
          <a:xfrm>
            <a:off x="459554" y="875852"/>
            <a:ext cx="8224892" cy="238532"/>
          </a:xfrm>
          <a:prstGeom prst="rect">
            <a:avLst/>
          </a:prstGeom>
          <a:solidFill>
            <a:srgbClr val="00615E"/>
          </a:solidFill>
        </p:spPr>
        <p:txBody>
          <a:bodyPr wrap="square" anchor="ctr">
            <a:noAutofit/>
          </a:bodyPr>
          <a:lstStyle/>
          <a:p>
            <a:pPr lvl="0" defTabSz="85725"/>
            <a:r>
              <a:rPr lang="en-US" sz="1050" b="1" dirty="0">
                <a:solidFill>
                  <a:schemeClr val="bg1"/>
                </a:solidFill>
                <a:latin typeface="Arial Nova" panose="020B0504020202020204" pitchFamily="34" charset="0"/>
              </a:rPr>
              <a:t>The Smart Cow Problem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852387-1812-5BD7-4D4C-1EDA82505BE8}"/>
              </a:ext>
            </a:extLst>
          </p:cNvPr>
          <p:cNvSpPr>
            <a:spLocks/>
          </p:cNvSpPr>
          <p:nvPr/>
        </p:nvSpPr>
        <p:spPr>
          <a:xfrm>
            <a:off x="437508" y="2124810"/>
            <a:ext cx="8224892" cy="238532"/>
          </a:xfrm>
          <a:prstGeom prst="rect">
            <a:avLst/>
          </a:prstGeom>
          <a:solidFill>
            <a:srgbClr val="00615E"/>
          </a:solidFill>
        </p:spPr>
        <p:txBody>
          <a:bodyPr wrap="square" anchor="ctr">
            <a:noAutofit/>
          </a:bodyPr>
          <a:lstStyle/>
          <a:p>
            <a:pPr lvl="0" defTabSz="85725"/>
            <a:r>
              <a:rPr lang="en-US" sz="1050" b="1" dirty="0">
                <a:solidFill>
                  <a:schemeClr val="bg1"/>
                </a:solidFill>
                <a:latin typeface="Arial Nova" panose="020B0504020202020204" pitchFamily="34" charset="0"/>
              </a:rPr>
              <a:t>BESS Energy Arbitrage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924AC-635F-06EB-0015-911359373987}"/>
              </a:ext>
            </a:extLst>
          </p:cNvPr>
          <p:cNvSpPr txBox="1"/>
          <p:nvPr/>
        </p:nvSpPr>
        <p:spPr>
          <a:xfrm>
            <a:off x="481600" y="2441095"/>
            <a:ext cx="5669621" cy="1782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BESS Profits: Generate revenue arbitraging intra-day price differences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BESS Opportunities: Real-time energy, Day-Ahead Energy and Ancillary Services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1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Objective:  </a:t>
            </a:r>
            <a:r>
              <a:rPr lang="en-US" sz="12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the cow finding the latch and opening the gate the widest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	  </a:t>
            </a:r>
            <a:r>
              <a:rPr lang="en-US" sz="12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   (=PROFITS) and for the longest possible time before others follow</a:t>
            </a:r>
          </a:p>
          <a:p>
            <a:pPr marL="171450" marR="0" lvl="0" indent="-1714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Process:</a:t>
            </a:r>
          </a:p>
          <a:p>
            <a:pPr marL="685800" lvl="1" indent="-228600" defTabSz="914400">
              <a:lnSpc>
                <a:spcPct val="80000"/>
              </a:lnSpc>
              <a:spcAft>
                <a:spcPts val="300"/>
              </a:spcAft>
              <a:buFont typeface="+mj-lt"/>
              <a:buAutoNum type="arabicParenR"/>
              <a:defRPr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Understand grid behavior</a:t>
            </a:r>
          </a:p>
          <a:p>
            <a:pPr marL="685800" lvl="1" indent="-228600" defTabSz="914400">
              <a:lnSpc>
                <a:spcPct val="107000"/>
              </a:lnSpc>
              <a:spcAft>
                <a:spcPts val="300"/>
              </a:spcAft>
              <a:buFont typeface="+mj-lt"/>
              <a:buAutoNum type="arabicParenR"/>
              <a:defRPr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Understand the weather and demand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41747F36-0292-74FC-D6B4-31461BBFCCBD}"/>
              </a:ext>
            </a:extLst>
          </p:cNvPr>
          <p:cNvSpPr txBox="1">
            <a:spLocks/>
          </p:cNvSpPr>
          <p:nvPr/>
        </p:nvSpPr>
        <p:spPr>
          <a:xfrm>
            <a:off x="1302589" y="4333575"/>
            <a:ext cx="1280160" cy="308650"/>
          </a:xfrm>
          <a:prstGeom prst="rect">
            <a:avLst/>
          </a:prstGeom>
          <a:solidFill>
            <a:srgbClr val="146AB3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514350" indent="-171450" algn="l" defTabSz="914400" rtl="0" eaLnBrk="1" latinLnBrk="0" hangingPunct="1">
              <a:lnSpc>
                <a:spcPct val="100000"/>
              </a:lnSpc>
              <a:spcBef>
                <a:spcPts val="225"/>
              </a:spcBef>
              <a:buFont typeface="Courier New" panose="02070309020205020404" pitchFamily="49" charset="0"/>
              <a:buChar char="o"/>
              <a:defRPr sz="11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857250" indent="-171450" algn="l" defTabSz="914400" rtl="0" eaLnBrk="1" latinLnBrk="0" hangingPunct="1">
              <a:lnSpc>
                <a:spcPct val="100000"/>
              </a:lnSpc>
              <a:spcBef>
                <a:spcPts val="225"/>
              </a:spcBef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2001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 sz="11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15430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 sz="11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NYISO DA</a:t>
            </a: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294F90-9693-8615-2DC5-A29893E1C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077" y="4022448"/>
            <a:ext cx="2035939" cy="2486822"/>
          </a:xfrm>
          <a:prstGeom prst="rect">
            <a:avLst/>
          </a:prstGeom>
        </p:spPr>
      </p:pic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D665F62E-723E-4D6B-0614-F40C53AE0979}"/>
              </a:ext>
            </a:extLst>
          </p:cNvPr>
          <p:cNvSpPr txBox="1">
            <a:spLocks/>
          </p:cNvSpPr>
          <p:nvPr/>
        </p:nvSpPr>
        <p:spPr>
          <a:xfrm>
            <a:off x="4263966" y="3671155"/>
            <a:ext cx="1280160" cy="308650"/>
          </a:xfrm>
          <a:prstGeom prst="rect">
            <a:avLst/>
          </a:prstGeom>
          <a:solidFill>
            <a:srgbClr val="146AB3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514350" indent="-171450" algn="l" defTabSz="914400" rtl="0" eaLnBrk="1" latinLnBrk="0" hangingPunct="1">
              <a:lnSpc>
                <a:spcPct val="100000"/>
              </a:lnSpc>
              <a:spcBef>
                <a:spcPts val="225"/>
              </a:spcBef>
              <a:buFont typeface="Courier New" panose="02070309020205020404" pitchFamily="49" charset="0"/>
              <a:buChar char="o"/>
              <a:defRPr sz="11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857250" indent="-171450" algn="l" defTabSz="914400" rtl="0" eaLnBrk="1" latinLnBrk="0" hangingPunct="1">
              <a:lnSpc>
                <a:spcPct val="100000"/>
              </a:lnSpc>
              <a:spcBef>
                <a:spcPts val="225"/>
              </a:spcBef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2001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 sz="11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15430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 sz="11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CAISO DA</a:t>
            </a: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E7D93C0-C8E5-C8A5-D8BF-836AA0677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53" y="4665576"/>
            <a:ext cx="2558633" cy="18010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17609A-E38F-07C7-A827-9F8C71D81F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976" t="12972" b="26859"/>
          <a:stretch/>
        </p:blipFill>
        <p:spPr>
          <a:xfrm>
            <a:off x="6187924" y="2905707"/>
            <a:ext cx="2339460" cy="1659246"/>
          </a:xfrm>
          <a:prstGeom prst="rect">
            <a:avLst/>
          </a:prstGeom>
        </p:spPr>
      </p:pic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ED58B56A-5972-A59B-FFDE-199B3C997C04}"/>
              </a:ext>
            </a:extLst>
          </p:cNvPr>
          <p:cNvSpPr txBox="1">
            <a:spLocks/>
          </p:cNvSpPr>
          <p:nvPr/>
        </p:nvSpPr>
        <p:spPr>
          <a:xfrm>
            <a:off x="6717574" y="2485406"/>
            <a:ext cx="1280160" cy="308650"/>
          </a:xfrm>
          <a:prstGeom prst="rect">
            <a:avLst/>
          </a:prstGeom>
          <a:solidFill>
            <a:srgbClr val="146AB3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514350" indent="-171450" algn="l" defTabSz="914400" rtl="0" eaLnBrk="1" latinLnBrk="0" hangingPunct="1">
              <a:lnSpc>
                <a:spcPct val="100000"/>
              </a:lnSpc>
              <a:spcBef>
                <a:spcPts val="225"/>
              </a:spcBef>
              <a:buFont typeface="Courier New" panose="02070309020205020404" pitchFamily="49" charset="0"/>
              <a:buChar char="o"/>
              <a:defRPr sz="11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857250" indent="-171450" algn="l" defTabSz="914400" rtl="0" eaLnBrk="1" latinLnBrk="0" hangingPunct="1">
              <a:lnSpc>
                <a:spcPct val="100000"/>
              </a:lnSpc>
              <a:spcBef>
                <a:spcPts val="225"/>
              </a:spcBef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2001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 sz="11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15430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 sz="11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ERCOT DA</a:t>
            </a: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D48D6A8-0301-88CD-0672-1C4085603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1221" y="4993689"/>
            <a:ext cx="2412867" cy="1766060"/>
          </a:xfrm>
          <a:prstGeom prst="rect">
            <a:avLst/>
          </a:prstGeom>
        </p:spPr>
      </p:pic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E7D0CDD0-0AFB-4566-87DA-595E60F3DAAC}"/>
              </a:ext>
            </a:extLst>
          </p:cNvPr>
          <p:cNvSpPr txBox="1">
            <a:spLocks/>
          </p:cNvSpPr>
          <p:nvPr/>
        </p:nvSpPr>
        <p:spPr>
          <a:xfrm>
            <a:off x="6717574" y="4676272"/>
            <a:ext cx="1418022" cy="308650"/>
          </a:xfrm>
          <a:prstGeom prst="rect">
            <a:avLst/>
          </a:prstGeom>
          <a:solidFill>
            <a:srgbClr val="146AB3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514350" indent="-171450" algn="l" defTabSz="914400" rtl="0" eaLnBrk="1" latinLnBrk="0" hangingPunct="1">
              <a:lnSpc>
                <a:spcPct val="100000"/>
              </a:lnSpc>
              <a:spcBef>
                <a:spcPts val="225"/>
              </a:spcBef>
              <a:buFont typeface="Courier New" panose="02070309020205020404" pitchFamily="49" charset="0"/>
              <a:buChar char="o"/>
              <a:defRPr sz="11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857250" indent="-171450" algn="l" defTabSz="914400" rtl="0" eaLnBrk="1" latinLnBrk="0" hangingPunct="1">
              <a:lnSpc>
                <a:spcPct val="100000"/>
              </a:lnSpc>
              <a:spcBef>
                <a:spcPts val="225"/>
              </a:spcBef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2001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 sz="11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15430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 sz="11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ERCOT Ancillaries</a:t>
            </a: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CCB1AA-BB76-E531-50BC-1B4AAB1B3C8C}"/>
              </a:ext>
            </a:extLst>
          </p:cNvPr>
          <p:cNvSpPr/>
          <p:nvPr/>
        </p:nvSpPr>
        <p:spPr>
          <a:xfrm>
            <a:off x="661813" y="2991946"/>
            <a:ext cx="5489408" cy="4558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7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1AAED-C4CC-4369-AE0F-8C7918A31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DDA7EAB-F3D9-14E1-A6E3-CF5FEBE6EF9F}"/>
              </a:ext>
            </a:extLst>
          </p:cNvPr>
          <p:cNvSpPr/>
          <p:nvPr/>
        </p:nvSpPr>
        <p:spPr>
          <a:xfrm>
            <a:off x="461913" y="1008668"/>
            <a:ext cx="1470581" cy="585588"/>
          </a:xfrm>
          <a:prstGeom prst="rect">
            <a:avLst/>
          </a:prstGeom>
          <a:solidFill>
            <a:srgbClr val="006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Energy Storage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E49712-A995-CBE4-A6FA-C66384B210CA}"/>
              </a:ext>
            </a:extLst>
          </p:cNvPr>
          <p:cNvSpPr/>
          <p:nvPr/>
        </p:nvSpPr>
        <p:spPr>
          <a:xfrm>
            <a:off x="461910" y="1781275"/>
            <a:ext cx="1470581" cy="771366"/>
          </a:xfrm>
          <a:prstGeom prst="rect">
            <a:avLst/>
          </a:prstGeom>
          <a:solidFill>
            <a:srgbClr val="006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Philosophy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4B60DC-6573-2F7E-1EE0-38ABD9042453}"/>
              </a:ext>
            </a:extLst>
          </p:cNvPr>
          <p:cNvSpPr/>
          <p:nvPr/>
        </p:nvSpPr>
        <p:spPr>
          <a:xfrm>
            <a:off x="461910" y="2739660"/>
            <a:ext cx="1470581" cy="585590"/>
          </a:xfrm>
          <a:prstGeom prst="rect">
            <a:avLst/>
          </a:prstGeom>
          <a:solidFill>
            <a:srgbClr val="006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Why Now??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F57700-BAB5-69BA-367A-5F28E7A96CB0}"/>
              </a:ext>
            </a:extLst>
          </p:cNvPr>
          <p:cNvSpPr txBox="1"/>
          <p:nvPr/>
        </p:nvSpPr>
        <p:spPr>
          <a:xfrm>
            <a:off x="1932493" y="1008667"/>
            <a:ext cx="6825008" cy="5855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Capture of energy at one time for use at a later time</a:t>
            </a:r>
          </a:p>
          <a:p>
            <a:pPr marL="346075" indent="-173038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Frequency response</a:t>
            </a:r>
          </a:p>
          <a:p>
            <a:pPr marL="346075" indent="-173038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 shifting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A92D72-BF86-38CA-5047-1518EAB23B14}"/>
              </a:ext>
            </a:extLst>
          </p:cNvPr>
          <p:cNvSpPr txBox="1"/>
          <p:nvPr/>
        </p:nvSpPr>
        <p:spPr>
          <a:xfrm>
            <a:off x="1932493" y="1787033"/>
            <a:ext cx="6825008" cy="7540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66688" lvl="1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Renewables create intermittency (wind/solar shortfall)</a:t>
            </a:r>
          </a:p>
          <a:p>
            <a:pPr marL="166688" lvl="1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Intermittency  creates volatility (expressed via price movements)</a:t>
            </a:r>
          </a:p>
          <a:p>
            <a:pPr marL="166688" lvl="1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Batteries are a call option on volatility i.e. long volatility trade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06D928-1076-5BBB-7E6A-DFCA206C8591}"/>
              </a:ext>
            </a:extLst>
          </p:cNvPr>
          <p:cNvSpPr txBox="1"/>
          <p:nvPr/>
        </p:nvSpPr>
        <p:spPr>
          <a:xfrm>
            <a:off x="1932493" y="2733902"/>
            <a:ext cx="6825008" cy="5855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Batteries (as a flexible reliable resource) complement the variability created by renewable resources (an inflexible resource). Formerly, this market was  served by gas peakers (10- minute response time vs. batteries with relatively instantaneous response time.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044FE7-AFD7-B5F7-B125-1F8C51DD4B18}"/>
              </a:ext>
            </a:extLst>
          </p:cNvPr>
          <p:cNvSpPr/>
          <p:nvPr/>
        </p:nvSpPr>
        <p:spPr>
          <a:xfrm>
            <a:off x="461910" y="3512268"/>
            <a:ext cx="1470581" cy="2977021"/>
          </a:xfrm>
          <a:prstGeom prst="rect">
            <a:avLst/>
          </a:prstGeom>
          <a:solidFill>
            <a:srgbClr val="006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The Marketplace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1F83A7-7000-B7A1-6817-B71D60EF6590}"/>
              </a:ext>
            </a:extLst>
          </p:cNvPr>
          <p:cNvSpPr txBox="1"/>
          <p:nvPr/>
        </p:nvSpPr>
        <p:spPr>
          <a:xfrm>
            <a:off x="1932492" y="3512268"/>
            <a:ext cx="6825007" cy="297702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 functions to match supply with demand not vice versa:</a:t>
            </a:r>
          </a:p>
          <a:p>
            <a:pPr marL="344488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Grid is oriented to be oversupplied </a:t>
            </a:r>
          </a:p>
          <a:p>
            <a:pPr marL="344488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Grid functions with a robust day-ahead marketplace </a:t>
            </a:r>
          </a:p>
          <a:p>
            <a:pPr marL="344488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Allows for entities to “speculate” in the marketplace (DART spreads)</a:t>
            </a:r>
          </a:p>
          <a:p>
            <a:pPr marL="344488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BESS asset flexibility allows for bidding into the DA and RT markets to exploit short-term events</a:t>
            </a:r>
          </a:p>
          <a:p>
            <a:pPr marL="344488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grid paradigms to deal with: a) Negative pricing; and b) curtailments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Factors impacting grid operations to allow for real time price deviations:</a:t>
            </a:r>
          </a:p>
          <a:p>
            <a:pPr marL="344488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Oversupply</a:t>
            </a:r>
          </a:p>
          <a:p>
            <a:pPr marL="344488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Transmission capacity issues</a:t>
            </a:r>
          </a:p>
          <a:p>
            <a:pPr marL="344488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Thermal imbalances (less ramping downward)</a:t>
            </a:r>
          </a:p>
          <a:p>
            <a:pPr marL="344488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Weather events (impact on both supply and demand) 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F6577D62-8620-937E-E424-11B4BA8E9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9135" y="48772"/>
            <a:ext cx="9912478" cy="693222"/>
          </a:xfrm>
        </p:spPr>
        <p:txBody>
          <a:bodyPr/>
          <a:lstStyle/>
          <a:p>
            <a:r>
              <a:rPr lang="en-US" b="1" dirty="0">
                <a:latin typeface="+mj-lt"/>
                <a:ea typeface="+mj-ea"/>
              </a:rPr>
              <a:t>Energy Storage and the Marketplace</a:t>
            </a:r>
          </a:p>
        </p:txBody>
      </p:sp>
    </p:spTree>
    <p:extLst>
      <p:ext uri="{BB962C8B-B14F-4D97-AF65-F5344CB8AC3E}">
        <p14:creationId xmlns:p14="http://schemas.microsoft.com/office/powerpoint/2010/main" val="2902915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98E76-E301-BED1-F29D-0B8684382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7D532E-1FD1-C422-5E6A-92FB89ED2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creates market volatility and what impacts BESS profits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7542537-2429-FF81-133F-C3D0ECC0C7FD}"/>
              </a:ext>
            </a:extLst>
          </p:cNvPr>
          <p:cNvSpPr/>
          <p:nvPr/>
        </p:nvSpPr>
        <p:spPr>
          <a:xfrm>
            <a:off x="536255" y="816165"/>
            <a:ext cx="6102020" cy="914400"/>
          </a:xfrm>
          <a:prstGeom prst="rightArrow">
            <a:avLst/>
          </a:prstGeom>
          <a:solidFill>
            <a:srgbClr val="146AB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Gas Price Levels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4F14B9A-D361-4052-12BA-3933CE9715BC}"/>
              </a:ext>
            </a:extLst>
          </p:cNvPr>
          <p:cNvSpPr/>
          <p:nvPr/>
        </p:nvSpPr>
        <p:spPr>
          <a:xfrm>
            <a:off x="912932" y="1711472"/>
            <a:ext cx="6102020" cy="914400"/>
          </a:xfrm>
          <a:prstGeom prst="rightArrow">
            <a:avLst/>
          </a:prstGeom>
          <a:solidFill>
            <a:srgbClr val="00365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Thermal Generation (Peakers and Heat Rates)</a:t>
            </a:r>
          </a:p>
          <a:p>
            <a:pPr algn="ctr"/>
            <a:r>
              <a:rPr lang="en-US" sz="1200" dirty="0"/>
              <a:t>-Unplanned Outages &amp; Unit Trips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D7AFC4A-0915-B206-F47A-3AD54ABD9683}"/>
              </a:ext>
            </a:extLst>
          </p:cNvPr>
          <p:cNvSpPr/>
          <p:nvPr/>
        </p:nvSpPr>
        <p:spPr>
          <a:xfrm>
            <a:off x="1289609" y="2606779"/>
            <a:ext cx="6102020" cy="914400"/>
          </a:xfrm>
          <a:prstGeom prst="rightArrow">
            <a:avLst/>
          </a:prstGeom>
          <a:solidFill>
            <a:srgbClr val="146AB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Duration/SOC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33D0602-2577-4569-2395-02F381326D59}"/>
              </a:ext>
            </a:extLst>
          </p:cNvPr>
          <p:cNvSpPr/>
          <p:nvPr/>
        </p:nvSpPr>
        <p:spPr>
          <a:xfrm>
            <a:off x="1666286" y="3502086"/>
            <a:ext cx="6102020" cy="914400"/>
          </a:xfrm>
          <a:prstGeom prst="rightArrow">
            <a:avLst/>
          </a:prstGeom>
          <a:solidFill>
            <a:srgbClr val="00365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Extreme Weather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F2CBD80-CBEC-917E-DFD5-D242A381EA01}"/>
              </a:ext>
            </a:extLst>
          </p:cNvPr>
          <p:cNvSpPr/>
          <p:nvPr/>
        </p:nvSpPr>
        <p:spPr>
          <a:xfrm>
            <a:off x="2042963" y="4397393"/>
            <a:ext cx="6102020" cy="914400"/>
          </a:xfrm>
          <a:prstGeom prst="rightArrow">
            <a:avLst/>
          </a:prstGeom>
          <a:solidFill>
            <a:srgbClr val="146AB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Macro Demand (Demand&gt;Supply)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B6F10FA-1718-034D-5D6A-F082453452AD}"/>
              </a:ext>
            </a:extLst>
          </p:cNvPr>
          <p:cNvSpPr/>
          <p:nvPr/>
        </p:nvSpPr>
        <p:spPr>
          <a:xfrm>
            <a:off x="2419640" y="5292702"/>
            <a:ext cx="6102020" cy="914400"/>
          </a:xfrm>
          <a:prstGeom prst="rightArrow">
            <a:avLst/>
          </a:prstGeom>
          <a:solidFill>
            <a:srgbClr val="00365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Regulatory Policies </a:t>
            </a:r>
          </a:p>
        </p:txBody>
      </p:sp>
    </p:spTree>
    <p:extLst>
      <p:ext uri="{BB962C8B-B14F-4D97-AF65-F5344CB8AC3E}">
        <p14:creationId xmlns:p14="http://schemas.microsoft.com/office/powerpoint/2010/main" val="1668887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E7BA61-E61E-0456-569C-D672770BD97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1600" y="1098995"/>
            <a:ext cx="8180800" cy="261697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an energy-only marketplace, ERCOT is </a:t>
            </a:r>
            <a:r>
              <a:rPr lang="en-US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1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the most lucrative, (ii) the most liquid, and (iii) the largest energy-only ISO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Except for assets that have executed a bilateral arrangement, all BESS owners must face ERCOT as a counterparty and need to be able to trade via a Qualified Scheduling Entities (“QSEs”)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two main markets within ERCOT: </a:t>
            </a:r>
          </a:p>
          <a:p>
            <a:pPr marL="571500" lvl="1" indent="-22860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arenR"/>
            </a:pPr>
            <a:r>
              <a:rPr lang="en-US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Ancillary Services Market </a:t>
            </a:r>
          </a:p>
          <a:p>
            <a:pPr marL="571500" lvl="1" indent="-22860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arenR"/>
            </a:pPr>
            <a:r>
              <a:rPr lang="en-US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Day-Ahead (“DA”) &amp; Real Time (“RT”) Energy Markets </a:t>
            </a:r>
          </a:p>
          <a:p>
            <a:pPr marL="28575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Trading Ancillaries involves balancing between five products: </a:t>
            </a:r>
          </a:p>
          <a:p>
            <a:pPr marL="628650" lvl="1" indent="-22860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arenR"/>
            </a:pPr>
            <a:r>
              <a:rPr lang="en-US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Responsive Reserve Service (“RRS”)</a:t>
            </a:r>
          </a:p>
          <a:p>
            <a:pPr marL="628650" lvl="1" indent="-22860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arenR"/>
            </a:pPr>
            <a:r>
              <a:rPr lang="en-US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ERCOT Contingency Reserve Service (“ECRS”)</a:t>
            </a:r>
          </a:p>
          <a:p>
            <a:pPr marL="628650" lvl="1" indent="-22860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arenR"/>
            </a:pPr>
            <a:r>
              <a:rPr lang="en-US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Regulation Up (“Reg Up”)</a:t>
            </a:r>
          </a:p>
          <a:p>
            <a:pPr marL="628650" lvl="1" indent="-22860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arenR"/>
            </a:pPr>
            <a:r>
              <a:rPr lang="en-US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Regulation Down (“Reg Down”) </a:t>
            </a:r>
          </a:p>
          <a:p>
            <a:pPr marL="628650" lvl="1" indent="-22860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arenR"/>
            </a:pPr>
            <a:r>
              <a:rPr lang="en-US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Non-Spin Reserve Service (“Non-Spin”)</a:t>
            </a:r>
          </a:p>
          <a:p>
            <a:pPr marL="571500" lvl="1" indent="-22860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arenR"/>
            </a:pPr>
            <a:endParaRPr lang="en-US" sz="11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11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68CEB8-4140-60D5-1D94-9E73EAA1D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ERCOT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EC09E1-774A-13F6-1053-543C0014BB4F}"/>
              </a:ext>
            </a:extLst>
          </p:cNvPr>
          <p:cNvSpPr>
            <a:spLocks/>
          </p:cNvSpPr>
          <p:nvPr/>
        </p:nvSpPr>
        <p:spPr>
          <a:xfrm>
            <a:off x="459554" y="875852"/>
            <a:ext cx="8224892" cy="238532"/>
          </a:xfrm>
          <a:prstGeom prst="rect">
            <a:avLst/>
          </a:prstGeom>
          <a:solidFill>
            <a:srgbClr val="00615E"/>
          </a:solidFill>
        </p:spPr>
        <p:txBody>
          <a:bodyPr wrap="square" anchor="ctr">
            <a:noAutofit/>
          </a:bodyPr>
          <a:lstStyle/>
          <a:p>
            <a:pPr lvl="0" defTabSz="85725"/>
            <a:r>
              <a:rPr lang="en-US" sz="1050" b="1" dirty="0">
                <a:solidFill>
                  <a:schemeClr val="bg1"/>
                </a:solidFill>
                <a:latin typeface="Arial Nova" panose="020B0504020202020204" pitchFamily="34" charset="0"/>
              </a:rPr>
              <a:t>ERCOT Energy Storage Revenues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8B52AC-BBDE-8A61-3169-46C8500EEA2D}"/>
              </a:ext>
            </a:extLst>
          </p:cNvPr>
          <p:cNvSpPr>
            <a:spLocks/>
          </p:cNvSpPr>
          <p:nvPr/>
        </p:nvSpPr>
        <p:spPr>
          <a:xfrm>
            <a:off x="459554" y="3909299"/>
            <a:ext cx="8224892" cy="238532"/>
          </a:xfrm>
          <a:prstGeom prst="rect">
            <a:avLst/>
          </a:prstGeom>
          <a:solidFill>
            <a:srgbClr val="00615E"/>
          </a:solidFill>
        </p:spPr>
        <p:txBody>
          <a:bodyPr wrap="square" anchor="ctr">
            <a:noAutofit/>
          </a:bodyPr>
          <a:lstStyle/>
          <a:p>
            <a:pPr lvl="0" defTabSz="85725"/>
            <a:r>
              <a:rPr lang="en-US" sz="1050" b="1" dirty="0">
                <a:solidFill>
                  <a:schemeClr val="bg1"/>
                </a:solidFill>
                <a:latin typeface="Arial Nova" panose="020B0504020202020204" pitchFamily="34" charset="0"/>
              </a:rPr>
              <a:t>Trading DA / RT in ERCOT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04DAA98-7432-C945-1F5E-47141F224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698162"/>
              </p:ext>
            </p:extLst>
          </p:nvPr>
        </p:nvGraphicFramePr>
        <p:xfrm>
          <a:off x="651753" y="4263340"/>
          <a:ext cx="7652425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485">
                  <a:extLst>
                    <a:ext uri="{9D8B030D-6E8A-4147-A177-3AD203B41FA5}">
                      <a16:colId xmlns:a16="http://schemas.microsoft.com/office/drawing/2014/main" val="2130785166"/>
                    </a:ext>
                  </a:extLst>
                </a:gridCol>
                <a:gridCol w="1530485">
                  <a:extLst>
                    <a:ext uri="{9D8B030D-6E8A-4147-A177-3AD203B41FA5}">
                      <a16:colId xmlns:a16="http://schemas.microsoft.com/office/drawing/2014/main" val="1080851860"/>
                    </a:ext>
                  </a:extLst>
                </a:gridCol>
                <a:gridCol w="1530485">
                  <a:extLst>
                    <a:ext uri="{9D8B030D-6E8A-4147-A177-3AD203B41FA5}">
                      <a16:colId xmlns:a16="http://schemas.microsoft.com/office/drawing/2014/main" val="2088240530"/>
                    </a:ext>
                  </a:extLst>
                </a:gridCol>
                <a:gridCol w="1530485">
                  <a:extLst>
                    <a:ext uri="{9D8B030D-6E8A-4147-A177-3AD203B41FA5}">
                      <a16:colId xmlns:a16="http://schemas.microsoft.com/office/drawing/2014/main" val="3015394553"/>
                    </a:ext>
                  </a:extLst>
                </a:gridCol>
                <a:gridCol w="1530485">
                  <a:extLst>
                    <a:ext uri="{9D8B030D-6E8A-4147-A177-3AD203B41FA5}">
                      <a16:colId xmlns:a16="http://schemas.microsoft.com/office/drawing/2014/main" val="3512949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Charging Hours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36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Why?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36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Discharging Hours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36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Why?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36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Optimal Outcome</a:t>
                      </a:r>
                    </a:p>
                    <a:p>
                      <a:endParaRPr lang="en-US"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36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138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H00-H06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High wind production in ERCOT West depresses prices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H08-H09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Morning Ramp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Seek RT spikes &amp; </a:t>
                      </a:r>
                      <a:r>
                        <a:rPr lang="en-US" sz="1200" u="sng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understand </a:t>
                      </a:r>
                      <a:r>
                        <a:rPr lang="en-US" sz="1200" u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dynamics that influence such spikes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739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H12-H15</a:t>
                      </a:r>
                    </a:p>
                    <a:p>
                      <a:endParaRPr lang="en-US" sz="12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Solar generation creates the belly of the “Duck Curve”</a:t>
                      </a:r>
                    </a:p>
                    <a:p>
                      <a:endParaRPr lang="en-US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H17-H19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Evening Ramp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45459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A22CA8B-F5B7-DA82-A541-170B282DF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194" y="1643713"/>
            <a:ext cx="3616790" cy="207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71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A943C-4220-F4BC-382C-A2316DDC7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DCDBD6-0858-2308-851B-0C2CA96CBB6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1600" y="1147635"/>
            <a:ext cx="8180800" cy="261697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CAISO is similar to ERCOT as an energy-only market, with the one exception being the Resource Adequacy (“RA”) market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 is a mandatory planning and procurement process to ensure CAISO has adequate resources to serve all customers in real-time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program requires that Load Serving Entities (“LSEs”) meet a Planning Reserve Margin for their obligations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Practically speaking, RA behaves like a capacity payment in that it provides for around-the-clock revenues with a creditworthy counterparty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three types of RA available: System, Local and Flex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Ancillary prices are more subdued than ERCOT due to the subsidy provided by RA revenues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ISO exhibits a green / renewable focus that exerts pressure on thermal generation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90+% of new Interconnection applications are for hybrid (solar / storage) installations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Solar generation sees more curtailment in CAISO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leads to a more severe “Duck Curve” in CAISO, commonly referred to as the “Canyon Curve” </a:t>
            </a:r>
          </a:p>
          <a:p>
            <a:pPr marL="571500" lvl="1" indent="-228600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arenR"/>
            </a:pPr>
            <a:endParaRPr lang="en-US" sz="11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None/>
            </a:pPr>
            <a:endParaRPr lang="en-US" sz="11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FD4219-0A89-C1EC-D770-9D938B0C7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CAISO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E97B37-3224-200C-CCEE-4B3ADD3DC92F}"/>
              </a:ext>
            </a:extLst>
          </p:cNvPr>
          <p:cNvSpPr>
            <a:spLocks/>
          </p:cNvSpPr>
          <p:nvPr/>
        </p:nvSpPr>
        <p:spPr>
          <a:xfrm>
            <a:off x="459554" y="875852"/>
            <a:ext cx="8224892" cy="238532"/>
          </a:xfrm>
          <a:prstGeom prst="rect">
            <a:avLst/>
          </a:prstGeom>
          <a:solidFill>
            <a:srgbClr val="00615E"/>
          </a:solidFill>
        </p:spPr>
        <p:txBody>
          <a:bodyPr wrap="square" anchor="ctr">
            <a:noAutofit/>
          </a:bodyPr>
          <a:lstStyle/>
          <a:p>
            <a:pPr lvl="0" defTabSz="85725"/>
            <a:r>
              <a:rPr lang="en-US" sz="1050" b="1" dirty="0">
                <a:solidFill>
                  <a:schemeClr val="bg1"/>
                </a:solidFill>
                <a:latin typeface="Arial Nova" panose="020B0504020202020204" pitchFamily="34" charset="0"/>
              </a:rPr>
              <a:t>CAISO Energy Storage Revenues</a:t>
            </a:r>
            <a:r>
              <a:rPr lang="en-US" sz="1050" b="1" baseline="30000" dirty="0">
                <a:solidFill>
                  <a:schemeClr val="bg1"/>
                </a:solidFill>
                <a:latin typeface="Arial Nova" panose="020B0504020202020204" pitchFamily="34" charset="0"/>
              </a:rPr>
              <a:t>(1)</a:t>
            </a:r>
            <a:endParaRPr lang="en-US" sz="1050" b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pic>
        <p:nvPicPr>
          <p:cNvPr id="1026" name="Picture 2" descr="🌏 Duck, duck, juice #148">
            <a:extLst>
              <a:ext uri="{FF2B5EF4-FFF2-40B4-BE49-F238E27FC236}">
                <a16:creationId xmlns:a16="http://schemas.microsoft.com/office/drawing/2014/main" id="{65191FAF-D9C5-0ED7-330C-E8CD35F859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9"/>
          <a:stretch/>
        </p:blipFill>
        <p:spPr bwMode="auto">
          <a:xfrm>
            <a:off x="968146" y="3665978"/>
            <a:ext cx="4289898" cy="261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B4A63F-1C6D-40F6-ACC0-D45351E49658}"/>
              </a:ext>
            </a:extLst>
          </p:cNvPr>
          <p:cNvSpPr/>
          <p:nvPr/>
        </p:nvSpPr>
        <p:spPr>
          <a:xfrm>
            <a:off x="968146" y="6341564"/>
            <a:ext cx="7207708" cy="412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arenBoth"/>
            </a:pPr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CAISO, </a:t>
            </a:r>
            <a:r>
              <a:rPr lang="en-US" sz="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@BPBartholomew.</a:t>
            </a:r>
            <a:endParaRPr lang="en-US" sz="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CDE9E-A00F-2AB1-464A-34F2D40F1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008" y="3660956"/>
            <a:ext cx="2124427" cy="308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19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79C01-0D6D-6F79-E4B4-C15DEB683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E2234F-E566-E05B-A37E-9AF71CA4113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1600" y="1157363"/>
            <a:ext cx="8180800" cy="261697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Value of Distributed Energy Resources tariff (“VDER”) </a:t>
            </a:r>
            <a:r>
              <a:rPr lang="en-US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the most benevolent revenue paradigm for BESS assets in NYISO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BESS facilities enrolled in the VDER tariff have a cap of 5 MW of capacity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BESS assets with less than 5 MW of nameplate capacity are automatically enrolled into the VDER tariff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VDER assets are compensated by a mix of capacity, Demand Reduction Value (“DRV”) and energy arbitrage revenue streams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VDER tariff provides BESS assets a specific “charging window,” a window of time during which you can charge every day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VDER assets are not allowed to charge outside of those times without incurring punitive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limits the flexibility of BESS operators pursing energy arbitrage revenue in NYISO compared to ERCOT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VDER: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DRV + ICAP + DA</a:t>
            </a:r>
          </a:p>
          <a:p>
            <a:pPr marL="571500" lvl="1" indent="-22860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arenR"/>
            </a:pPr>
            <a:endParaRPr lang="en-US" sz="11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11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FE371C-25FB-9758-921A-73DB8E2C3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NYISO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894FEB-967A-6A79-5466-9699C4A5D3AC}"/>
              </a:ext>
            </a:extLst>
          </p:cNvPr>
          <p:cNvSpPr>
            <a:spLocks/>
          </p:cNvSpPr>
          <p:nvPr/>
        </p:nvSpPr>
        <p:spPr>
          <a:xfrm>
            <a:off x="459554" y="875852"/>
            <a:ext cx="8224892" cy="238532"/>
          </a:xfrm>
          <a:prstGeom prst="rect">
            <a:avLst/>
          </a:prstGeom>
          <a:solidFill>
            <a:srgbClr val="00615E"/>
          </a:solidFill>
        </p:spPr>
        <p:txBody>
          <a:bodyPr wrap="square" anchor="ctr">
            <a:noAutofit/>
          </a:bodyPr>
          <a:lstStyle/>
          <a:p>
            <a:pPr lvl="0" defTabSz="85725"/>
            <a:r>
              <a:rPr lang="en-US" sz="1050" b="1" dirty="0">
                <a:solidFill>
                  <a:schemeClr val="bg1"/>
                </a:solidFill>
                <a:latin typeface="Arial Nova" panose="020B0504020202020204" pitchFamily="34" charset="0"/>
              </a:rPr>
              <a:t>NYISO Energy Storage Revenues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49BF6E-2530-D80F-E1C9-E6581EF33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69" y="3514064"/>
            <a:ext cx="8409061" cy="23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0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AD8E8-5181-0083-AF5A-89EA085B2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74204B7-DF7D-F5D5-18D7-2C79F42F7E9E}"/>
              </a:ext>
            </a:extLst>
          </p:cNvPr>
          <p:cNvSpPr/>
          <p:nvPr/>
        </p:nvSpPr>
        <p:spPr>
          <a:xfrm>
            <a:off x="438028" y="4066147"/>
            <a:ext cx="1470581" cy="2337064"/>
          </a:xfrm>
          <a:prstGeom prst="rect">
            <a:avLst/>
          </a:prstGeom>
          <a:solidFill>
            <a:srgbClr val="006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Energy Storage</a:t>
            </a:r>
          </a:p>
          <a:p>
            <a:pPr algn="ctr"/>
            <a:r>
              <a:rPr lang="en-US" sz="1400" dirty="0"/>
              <a:t>Future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CA3AA2-6043-AD47-800E-E4AED4182EC7}"/>
              </a:ext>
            </a:extLst>
          </p:cNvPr>
          <p:cNvSpPr txBox="1"/>
          <p:nvPr/>
        </p:nvSpPr>
        <p:spPr>
          <a:xfrm>
            <a:off x="1998403" y="4052213"/>
            <a:ext cx="6825008" cy="5855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BESS is becoming integral part of the grid and will take on evolving roles within each ISO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23B625-6243-7BAC-6785-D2C30AC0C008}"/>
              </a:ext>
            </a:extLst>
          </p:cNvPr>
          <p:cNvSpPr txBox="1"/>
          <p:nvPr/>
        </p:nvSpPr>
        <p:spPr>
          <a:xfrm>
            <a:off x="2058788" y="4651736"/>
            <a:ext cx="6825008" cy="7540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66688" lvl="1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Regulatory parties will be adapting new rules/tariffs</a:t>
            </a:r>
          </a:p>
          <a:p>
            <a:pPr marL="166688" lvl="1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and the interconnect process will be refined over time</a:t>
            </a:r>
          </a:p>
          <a:p>
            <a:pPr marL="166688" lvl="1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Contractual relationships i.e. tolls/PPA may become more prevalent to mitigate price risk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896276-0A49-FD76-5913-A16FF50BFFEC}"/>
              </a:ext>
            </a:extLst>
          </p:cNvPr>
          <p:cNvSpPr txBox="1"/>
          <p:nvPr/>
        </p:nvSpPr>
        <p:spPr>
          <a:xfrm>
            <a:off x="2058788" y="5698622"/>
            <a:ext cx="6825008" cy="5855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Trading and arbitrage opportunities will evolve as markets change and/or become saturated in certain nodes.</a:t>
            </a:r>
          </a:p>
          <a:p>
            <a:pPr>
              <a:spcAft>
                <a:spcPts val="30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51BDEE-D4B5-45E0-375D-0A773C218463}"/>
              </a:ext>
            </a:extLst>
          </p:cNvPr>
          <p:cNvSpPr/>
          <p:nvPr/>
        </p:nvSpPr>
        <p:spPr>
          <a:xfrm>
            <a:off x="438028" y="1052423"/>
            <a:ext cx="1470581" cy="2769079"/>
          </a:xfrm>
          <a:prstGeom prst="rect">
            <a:avLst/>
          </a:prstGeom>
          <a:solidFill>
            <a:srgbClr val="006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Growth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692BA1-C33A-AC50-9EA9-3CA856A75490}"/>
              </a:ext>
            </a:extLst>
          </p:cNvPr>
          <p:cNvSpPr txBox="1"/>
          <p:nvPr/>
        </p:nvSpPr>
        <p:spPr>
          <a:xfrm>
            <a:off x="2198223" y="985409"/>
            <a:ext cx="6825007" cy="297702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0E057CC3-A316-61DE-26AD-1A110B3D3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9135" y="48772"/>
            <a:ext cx="9912478" cy="693222"/>
          </a:xfrm>
        </p:spPr>
        <p:txBody>
          <a:bodyPr/>
          <a:lstStyle/>
          <a:p>
            <a:r>
              <a:rPr lang="en-US" b="1" dirty="0">
                <a:latin typeface="+mj-lt"/>
                <a:ea typeface="+mj-ea"/>
              </a:rPr>
              <a:t>Conclusions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2A1677-90B5-9615-96C1-98058166B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276" y="881691"/>
            <a:ext cx="4945558" cy="318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475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8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37d9562-d02b-4321-84da-159e50570336" xsi:nil="true"/>
    <MigrationWizIdPermissions xmlns="f37d9562-d02b-4321-84da-159e50570336" xsi:nil="true"/>
    <MigrationWizId xmlns="f37d9562-d02b-4321-84da-159e50570336" xsi:nil="true"/>
    <MigrationWizIdVersion xmlns="f37d9562-d02b-4321-84da-159e5057033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5F681DC0CD3A468ECE14F516502522" ma:contentTypeVersion="11" ma:contentTypeDescription="Create a new document." ma:contentTypeScope="" ma:versionID="307dc591f56e1107dd9adba393ba2ef4">
  <xsd:schema xmlns:xsd="http://www.w3.org/2001/XMLSchema" xmlns:xs="http://www.w3.org/2001/XMLSchema" xmlns:p="http://schemas.microsoft.com/office/2006/metadata/properties" xmlns:ns3="f37d9562-d02b-4321-84da-159e50570336" xmlns:ns4="d2d5e0f3-54aa-4805-afbe-75b033bb7dfa" targetNamespace="http://schemas.microsoft.com/office/2006/metadata/properties" ma:root="true" ma:fieldsID="872a80bfd6e0c9888dbad41dc122e2a8" ns3:_="" ns4:_="">
    <xsd:import namespace="f37d9562-d02b-4321-84da-159e50570336"/>
    <xsd:import namespace="d2d5e0f3-54aa-4805-afbe-75b033bb7dfa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Version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7d9562-d02b-4321-84da-159e50570336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d5e0f3-54aa-4805-afbe-75b033bb7df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1C0408-C45F-43DF-BF62-76EDB4592364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d2d5e0f3-54aa-4805-afbe-75b033bb7dfa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f37d9562-d02b-4321-84da-159e5057033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E66418C-3275-494B-BAD2-076DC62F8F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579AD5-EAF7-4014-9401-10BE91C4DF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7d9562-d02b-4321-84da-159e50570336"/>
    <ds:schemaRef ds:uri="d2d5e0f3-54aa-4805-afbe-75b033bb7d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12412</TotalTime>
  <Words>1002</Words>
  <Application>Microsoft Office PowerPoint</Application>
  <PresentationFormat>On-screen Show (4:3)</PresentationFormat>
  <Paragraphs>114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Nova</vt:lpstr>
      <vt:lpstr>Calibri</vt:lpstr>
      <vt:lpstr>Courier New</vt:lpstr>
      <vt:lpstr>Wingdings</vt:lpstr>
      <vt:lpstr>Office Theme</vt:lpstr>
      <vt:lpstr>New Ideas in  Energy Storage</vt:lpstr>
      <vt:lpstr>Introduction</vt:lpstr>
      <vt:lpstr>Energy Storage and the Marketplace</vt:lpstr>
      <vt:lpstr>What creates market volatility and what impacts BESS profits</vt:lpstr>
      <vt:lpstr>ERCOT Overview</vt:lpstr>
      <vt:lpstr>CAISO Overview</vt:lpstr>
      <vt:lpstr>NYISO Overview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 Capital Partners</dc:creator>
  <cp:lastModifiedBy>Douglas Sherman</cp:lastModifiedBy>
  <cp:revision>194</cp:revision>
  <cp:lastPrinted>2022-05-12T14:55:40Z</cp:lastPrinted>
  <dcterms:created xsi:type="dcterms:W3CDTF">2019-04-25T03:53:01Z</dcterms:created>
  <dcterms:modified xsi:type="dcterms:W3CDTF">2025-02-13T02:16:18Z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0x010100E35F681DC0CD3A468ECE14F516502522</vt:lpwstr>
  </property>
  <property fmtid="{D5CDD505-2E9C-101B-9397-08002B2CF9AE}" pid="3" name="MediaServiceImageTags">
    <vt:lpwstr/>
  </property>
  <property fmtid="{D5CDD505-2E9C-101B-9397-08002B2CF9AE}" pid="4" name="MSIP_Label_defa4170-0d19-0005-0004-bc88714345d2_Enabled">
    <vt:lpwstr>true</vt:lpwstr>
  </property>
  <property fmtid="{D5CDD505-2E9C-101B-9397-08002B2CF9AE}" pid="5" name="MSIP_Label_defa4170-0d19-0005-0004-bc88714345d2_SetDate">
    <vt:lpwstr>2024-04-04T15:41:15Z</vt:lpwstr>
  </property>
  <property fmtid="{D5CDD505-2E9C-101B-9397-08002B2CF9AE}" pid="6" name="MSIP_Label_defa4170-0d19-0005-0004-bc88714345d2_Method">
    <vt:lpwstr>Standard</vt:lpwstr>
  </property>
  <property fmtid="{D5CDD505-2E9C-101B-9397-08002B2CF9AE}" pid="7" name="MSIP_Label_defa4170-0d19-0005-0004-bc88714345d2_Name">
    <vt:lpwstr>defa4170-0d19-0005-0004-bc88714345d2</vt:lpwstr>
  </property>
  <property fmtid="{D5CDD505-2E9C-101B-9397-08002B2CF9AE}" pid="8" name="MSIP_Label_defa4170-0d19-0005-0004-bc88714345d2_SiteId">
    <vt:lpwstr>52c29f3c-9fa5-4ddf-9b53-de309dcd713a</vt:lpwstr>
  </property>
  <property fmtid="{D5CDD505-2E9C-101B-9397-08002B2CF9AE}" pid="9" name="MSIP_Label_defa4170-0d19-0005-0004-bc88714345d2_ActionId">
    <vt:lpwstr>8ae1c0c7-74e0-488f-84bf-0dbe72f105a8</vt:lpwstr>
  </property>
  <property fmtid="{D5CDD505-2E9C-101B-9397-08002B2CF9AE}" pid="10" name="MSIP_Label_defa4170-0d19-0005-0004-bc88714345d2_ContentBits">
    <vt:lpwstr>0</vt:lpwstr>
  </property>
</Properties>
</file>