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638" r:id="rId3"/>
    <p:sldId id="259" r:id="rId4"/>
    <p:sldId id="1639" r:id="rId5"/>
    <p:sldId id="1637" r:id="rId6"/>
    <p:sldId id="281" r:id="rId7"/>
    <p:sldId id="1559" r:id="rId8"/>
    <p:sldId id="1630" r:id="rId9"/>
    <p:sldId id="1580" r:id="rId10"/>
    <p:sldId id="1525" r:id="rId11"/>
    <p:sldId id="1629" r:id="rId12"/>
    <p:sldId id="1581" r:id="rId13"/>
    <p:sldId id="28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A99CA-7F0B-446A-8CE1-1784B7201058}" v="41" dt="2025-03-05T17:47:34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7E2CA-FEFD-4990-A19B-709047B396E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F1DC6-B320-4A1C-922A-E08F2FB66A6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Sustainability within Your Organization</a:t>
          </a:r>
        </a:p>
      </dgm:t>
    </dgm:pt>
    <dgm:pt modelId="{A8844749-BBDF-4DCA-B2F8-998A3B297CA5}" type="parTrans" cxnId="{CCF6592F-E78D-41C3-958A-FD68A4C80CF2}">
      <dgm:prSet/>
      <dgm:spPr/>
      <dgm:t>
        <a:bodyPr/>
        <a:lstStyle/>
        <a:p>
          <a:endParaRPr lang="en-US"/>
        </a:p>
      </dgm:t>
    </dgm:pt>
    <dgm:pt modelId="{151E8D67-1DBE-4DE6-8703-3C35B6B4F6A7}" type="sibTrans" cxnId="{CCF6592F-E78D-41C3-958A-FD68A4C80CF2}">
      <dgm:prSet/>
      <dgm:spPr/>
      <dgm:t>
        <a:bodyPr/>
        <a:lstStyle/>
        <a:p>
          <a:endParaRPr lang="en-US"/>
        </a:p>
      </dgm:t>
    </dgm:pt>
    <dgm:pt modelId="{BC39D72E-2A2A-486A-A65A-D8058FACEBE7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Employees</a:t>
          </a:r>
        </a:p>
      </dgm:t>
    </dgm:pt>
    <dgm:pt modelId="{5320784B-10A2-47DB-944A-17BE4516ACA9}" type="parTrans" cxnId="{0B7A494E-6F3E-4C95-B8CB-2FA5B8795569}">
      <dgm:prSet/>
      <dgm:spPr/>
      <dgm:t>
        <a:bodyPr/>
        <a:lstStyle/>
        <a:p>
          <a:endParaRPr lang="en-US"/>
        </a:p>
      </dgm:t>
    </dgm:pt>
    <dgm:pt modelId="{80033737-35E4-48BA-B82E-C1EB997FA91A}" type="sibTrans" cxnId="{0B7A494E-6F3E-4C95-B8CB-2FA5B8795569}">
      <dgm:prSet/>
      <dgm:spPr/>
      <dgm:t>
        <a:bodyPr/>
        <a:lstStyle/>
        <a:p>
          <a:endParaRPr lang="en-US"/>
        </a:p>
      </dgm:t>
    </dgm:pt>
    <dgm:pt modelId="{4BE37C5A-94E4-4E3C-A490-2B6B4545CE8B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Customers</a:t>
          </a:r>
        </a:p>
      </dgm:t>
    </dgm:pt>
    <dgm:pt modelId="{CDC40D16-E5DE-4312-813A-6AD0A58367D1}" type="parTrans" cxnId="{C8D6E9DB-E4BF-4687-A231-BDD5A7619CA7}">
      <dgm:prSet/>
      <dgm:spPr/>
      <dgm:t>
        <a:bodyPr/>
        <a:lstStyle/>
        <a:p>
          <a:endParaRPr lang="en-US"/>
        </a:p>
      </dgm:t>
    </dgm:pt>
    <dgm:pt modelId="{0DE14A90-C53C-4644-916D-84D8D01FA321}" type="sibTrans" cxnId="{C8D6E9DB-E4BF-4687-A231-BDD5A7619CA7}">
      <dgm:prSet/>
      <dgm:spPr/>
      <dgm:t>
        <a:bodyPr/>
        <a:lstStyle/>
        <a:p>
          <a:endParaRPr lang="en-US"/>
        </a:p>
      </dgm:t>
    </dgm:pt>
    <dgm:pt modelId="{91352458-8D80-40E3-8FD9-62DCABA8938C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Investors</a:t>
          </a:r>
        </a:p>
      </dgm:t>
    </dgm:pt>
    <dgm:pt modelId="{33168C97-29BC-4C21-AE0D-8C2A5CB43F19}" type="parTrans" cxnId="{5EEAE02C-A6E3-4A4F-BA82-E67D086595A1}">
      <dgm:prSet/>
      <dgm:spPr/>
      <dgm:t>
        <a:bodyPr/>
        <a:lstStyle/>
        <a:p>
          <a:endParaRPr lang="en-US"/>
        </a:p>
      </dgm:t>
    </dgm:pt>
    <dgm:pt modelId="{C9FD2CDC-D9AA-492D-80DB-8B438C630BBD}" type="sibTrans" cxnId="{5EEAE02C-A6E3-4A4F-BA82-E67D086595A1}">
      <dgm:prSet/>
      <dgm:spPr/>
      <dgm:t>
        <a:bodyPr/>
        <a:lstStyle/>
        <a:p>
          <a:endParaRPr lang="en-US"/>
        </a:p>
      </dgm:t>
    </dgm:pt>
    <dgm:pt modelId="{1999E837-B8C3-41F1-8BED-D886FEE883D5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500" b="1" dirty="0"/>
            <a:t>Communities</a:t>
          </a:r>
        </a:p>
      </dgm:t>
    </dgm:pt>
    <dgm:pt modelId="{D5C989BB-23D8-40D6-8EA1-576E165FB27F}" type="parTrans" cxnId="{5971FEA5-39F8-4F16-9E6E-3914D86A3BF4}">
      <dgm:prSet/>
      <dgm:spPr/>
      <dgm:t>
        <a:bodyPr/>
        <a:lstStyle/>
        <a:p>
          <a:endParaRPr lang="en-US"/>
        </a:p>
      </dgm:t>
    </dgm:pt>
    <dgm:pt modelId="{BBD6F9B0-F04B-403B-B84A-5822DAD322E0}" type="sibTrans" cxnId="{5971FEA5-39F8-4F16-9E6E-3914D86A3BF4}">
      <dgm:prSet/>
      <dgm:spPr/>
      <dgm:t>
        <a:bodyPr/>
        <a:lstStyle/>
        <a:p>
          <a:endParaRPr lang="en-US"/>
        </a:p>
      </dgm:t>
    </dgm:pt>
    <dgm:pt modelId="{3F7BF379-D385-4DD5-9581-F10CD1EAB781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Supply Chain Members</a:t>
          </a:r>
        </a:p>
      </dgm:t>
    </dgm:pt>
    <dgm:pt modelId="{D1C0DE10-0F7A-4A66-B517-AB9B3E7F80A5}" type="parTrans" cxnId="{C3E3AC76-906D-41EE-BFA6-BE3506530CD2}">
      <dgm:prSet/>
      <dgm:spPr/>
      <dgm:t>
        <a:bodyPr/>
        <a:lstStyle/>
        <a:p>
          <a:endParaRPr lang="en-US"/>
        </a:p>
      </dgm:t>
    </dgm:pt>
    <dgm:pt modelId="{3B81C21C-B10D-47DE-8355-8B6D677326B4}" type="sibTrans" cxnId="{C3E3AC76-906D-41EE-BFA6-BE3506530CD2}">
      <dgm:prSet/>
      <dgm:spPr/>
      <dgm:t>
        <a:bodyPr/>
        <a:lstStyle/>
        <a:p>
          <a:endParaRPr lang="en-US"/>
        </a:p>
      </dgm:t>
    </dgm:pt>
    <dgm:pt modelId="{B4A4C5B8-8E2A-4092-A92D-64BFCA2EF3A9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Regulatory Agencies</a:t>
          </a:r>
        </a:p>
      </dgm:t>
    </dgm:pt>
    <dgm:pt modelId="{33255C1D-4FCE-4913-83B1-FFC87ABC9471}" type="parTrans" cxnId="{5A1C53C5-7701-4443-8FC4-96495838D8A0}">
      <dgm:prSet/>
      <dgm:spPr/>
      <dgm:t>
        <a:bodyPr/>
        <a:lstStyle/>
        <a:p>
          <a:endParaRPr lang="en-US"/>
        </a:p>
      </dgm:t>
    </dgm:pt>
    <dgm:pt modelId="{B2246E87-6335-4976-95C8-AF646375385F}" type="sibTrans" cxnId="{5A1C53C5-7701-4443-8FC4-96495838D8A0}">
      <dgm:prSet/>
      <dgm:spPr/>
      <dgm:t>
        <a:bodyPr/>
        <a:lstStyle/>
        <a:p>
          <a:endParaRPr lang="en-US"/>
        </a:p>
      </dgm:t>
    </dgm:pt>
    <dgm:pt modelId="{90B22B25-933E-4596-A797-BF3EC0441022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Social Sentiment</a:t>
          </a:r>
        </a:p>
      </dgm:t>
    </dgm:pt>
    <dgm:pt modelId="{A3D9B341-7E99-41E0-A812-3C6CE0341B16}" type="parTrans" cxnId="{2FF061FB-AA4A-4CCC-9FA8-7FB19770A51A}">
      <dgm:prSet/>
      <dgm:spPr/>
      <dgm:t>
        <a:bodyPr/>
        <a:lstStyle/>
        <a:p>
          <a:endParaRPr lang="en-US"/>
        </a:p>
      </dgm:t>
    </dgm:pt>
    <dgm:pt modelId="{0C22DEC0-00C0-47C6-B348-6778925D2785}" type="sibTrans" cxnId="{2FF061FB-AA4A-4CCC-9FA8-7FB19770A51A}">
      <dgm:prSet/>
      <dgm:spPr/>
      <dgm:t>
        <a:bodyPr/>
        <a:lstStyle/>
        <a:p>
          <a:endParaRPr lang="en-US"/>
        </a:p>
      </dgm:t>
    </dgm:pt>
    <dgm:pt modelId="{F8D30C6D-877F-4E41-B6A7-EF4C02B6EAE6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/>
            <a:t>NGO’s</a:t>
          </a:r>
        </a:p>
      </dgm:t>
    </dgm:pt>
    <dgm:pt modelId="{3044E1CF-1C53-4B39-9A87-D6A7B96F2FB7}" type="parTrans" cxnId="{C8A48103-646E-4E8B-8789-A1473D095E7A}">
      <dgm:prSet/>
      <dgm:spPr/>
      <dgm:t>
        <a:bodyPr/>
        <a:lstStyle/>
        <a:p>
          <a:endParaRPr lang="en-US"/>
        </a:p>
      </dgm:t>
    </dgm:pt>
    <dgm:pt modelId="{ED3E3B35-6B7A-4E35-AE0D-3A8DE39D37A2}" type="sibTrans" cxnId="{C8A48103-646E-4E8B-8789-A1473D095E7A}">
      <dgm:prSet/>
      <dgm:spPr/>
      <dgm:t>
        <a:bodyPr/>
        <a:lstStyle/>
        <a:p>
          <a:endParaRPr lang="en-US"/>
        </a:p>
      </dgm:t>
    </dgm:pt>
    <dgm:pt modelId="{2009BC36-218E-4788-A1A6-A2624855F9B6}" type="pres">
      <dgm:prSet presAssocID="{69E7E2CA-FEFD-4990-A19B-709047B396EF}" presName="composite" presStyleCnt="0">
        <dgm:presLayoutVars>
          <dgm:chMax val="1"/>
          <dgm:dir/>
          <dgm:resizeHandles val="exact"/>
        </dgm:presLayoutVars>
      </dgm:prSet>
      <dgm:spPr/>
    </dgm:pt>
    <dgm:pt modelId="{6E387163-F20D-48D1-A6A7-B11A3B3C6C8E}" type="pres">
      <dgm:prSet presAssocID="{69E7E2CA-FEFD-4990-A19B-709047B396EF}" presName="radial" presStyleCnt="0">
        <dgm:presLayoutVars>
          <dgm:animLvl val="ctr"/>
        </dgm:presLayoutVars>
      </dgm:prSet>
      <dgm:spPr/>
    </dgm:pt>
    <dgm:pt modelId="{B3A8821D-59CB-4DAF-9FD3-6ACC954F034B}" type="pres">
      <dgm:prSet presAssocID="{139F1DC6-B320-4A1C-922A-E08F2FB66A6D}" presName="centerShape" presStyleLbl="vennNode1" presStyleIdx="0" presStyleCnt="9"/>
      <dgm:spPr/>
    </dgm:pt>
    <dgm:pt modelId="{A9322280-2575-4A5F-BD12-97E5977E6667}" type="pres">
      <dgm:prSet presAssocID="{BC39D72E-2A2A-486A-A65A-D8058FACEBE7}" presName="node" presStyleLbl="vennNode1" presStyleIdx="1" presStyleCnt="9" custRadScaleRad="103431">
        <dgm:presLayoutVars>
          <dgm:bulletEnabled val="1"/>
        </dgm:presLayoutVars>
      </dgm:prSet>
      <dgm:spPr/>
    </dgm:pt>
    <dgm:pt modelId="{E27109C5-69E2-456B-A787-AA2C948A9500}" type="pres">
      <dgm:prSet presAssocID="{4BE37C5A-94E4-4E3C-A490-2B6B4545CE8B}" presName="node" presStyleLbl="vennNode1" presStyleIdx="2" presStyleCnt="9">
        <dgm:presLayoutVars>
          <dgm:bulletEnabled val="1"/>
        </dgm:presLayoutVars>
      </dgm:prSet>
      <dgm:spPr/>
    </dgm:pt>
    <dgm:pt modelId="{76AD7CAF-6F98-448A-BB43-EE5228FFE838}" type="pres">
      <dgm:prSet presAssocID="{91352458-8D80-40E3-8FD9-62DCABA8938C}" presName="node" presStyleLbl="vennNode1" presStyleIdx="3" presStyleCnt="9">
        <dgm:presLayoutVars>
          <dgm:bulletEnabled val="1"/>
        </dgm:presLayoutVars>
      </dgm:prSet>
      <dgm:spPr/>
    </dgm:pt>
    <dgm:pt modelId="{284F6557-9801-4D62-8EBF-900811765140}" type="pres">
      <dgm:prSet presAssocID="{1999E837-B8C3-41F1-8BED-D886FEE883D5}" presName="node" presStyleLbl="vennNode1" presStyleIdx="4" presStyleCnt="9" custScaleX="106312" custRadScaleRad="106429" custRadScaleInc="-980">
        <dgm:presLayoutVars>
          <dgm:bulletEnabled val="1"/>
        </dgm:presLayoutVars>
      </dgm:prSet>
      <dgm:spPr/>
    </dgm:pt>
    <dgm:pt modelId="{98D47C8A-4D64-44E1-A493-0839171021D9}" type="pres">
      <dgm:prSet presAssocID="{3F7BF379-D385-4DD5-9581-F10CD1EAB781}" presName="node" presStyleLbl="vennNode1" presStyleIdx="5" presStyleCnt="9">
        <dgm:presLayoutVars>
          <dgm:bulletEnabled val="1"/>
        </dgm:presLayoutVars>
      </dgm:prSet>
      <dgm:spPr/>
    </dgm:pt>
    <dgm:pt modelId="{562563D1-618D-4ACB-923C-7B0FADED3CAE}" type="pres">
      <dgm:prSet presAssocID="{B4A4C5B8-8E2A-4092-A92D-64BFCA2EF3A9}" presName="node" presStyleLbl="vennNode1" presStyleIdx="6" presStyleCnt="9" custRadScaleRad="106924" custRadScaleInc="2960">
        <dgm:presLayoutVars>
          <dgm:bulletEnabled val="1"/>
        </dgm:presLayoutVars>
      </dgm:prSet>
      <dgm:spPr/>
    </dgm:pt>
    <dgm:pt modelId="{58E4CE03-D54B-4BCF-AE26-E24C73B82F93}" type="pres">
      <dgm:prSet presAssocID="{90B22B25-933E-4596-A797-BF3EC0441022}" presName="node" presStyleLbl="vennNode1" presStyleIdx="7" presStyleCnt="9" custRadScaleRad="101751" custRadScaleInc="-343">
        <dgm:presLayoutVars>
          <dgm:bulletEnabled val="1"/>
        </dgm:presLayoutVars>
      </dgm:prSet>
      <dgm:spPr/>
    </dgm:pt>
    <dgm:pt modelId="{17822F61-D46E-49EB-B1FB-2145FB12C238}" type="pres">
      <dgm:prSet presAssocID="{F8D30C6D-877F-4E41-B6A7-EF4C02B6EAE6}" presName="node" presStyleLbl="vennNode1" presStyleIdx="8" presStyleCnt="9" custRadScaleRad="99222" custRadScaleInc="566">
        <dgm:presLayoutVars>
          <dgm:bulletEnabled val="1"/>
        </dgm:presLayoutVars>
      </dgm:prSet>
      <dgm:spPr/>
    </dgm:pt>
  </dgm:ptLst>
  <dgm:cxnLst>
    <dgm:cxn modelId="{C8A48103-646E-4E8B-8789-A1473D095E7A}" srcId="{139F1DC6-B320-4A1C-922A-E08F2FB66A6D}" destId="{F8D30C6D-877F-4E41-B6A7-EF4C02B6EAE6}" srcOrd="7" destOrd="0" parTransId="{3044E1CF-1C53-4B39-9A87-D6A7B96F2FB7}" sibTransId="{ED3E3B35-6B7A-4E35-AE0D-3A8DE39D37A2}"/>
    <dgm:cxn modelId="{634AEB08-8BC1-4C56-B96D-5BBE46386574}" type="presOf" srcId="{4BE37C5A-94E4-4E3C-A490-2B6B4545CE8B}" destId="{E27109C5-69E2-456B-A787-AA2C948A9500}" srcOrd="0" destOrd="0" presId="urn:microsoft.com/office/officeart/2005/8/layout/radial3"/>
    <dgm:cxn modelId="{5EEAE02C-A6E3-4A4F-BA82-E67D086595A1}" srcId="{139F1DC6-B320-4A1C-922A-E08F2FB66A6D}" destId="{91352458-8D80-40E3-8FD9-62DCABA8938C}" srcOrd="2" destOrd="0" parTransId="{33168C97-29BC-4C21-AE0D-8C2A5CB43F19}" sibTransId="{C9FD2CDC-D9AA-492D-80DB-8B438C630BBD}"/>
    <dgm:cxn modelId="{CCF6592F-E78D-41C3-958A-FD68A4C80CF2}" srcId="{69E7E2CA-FEFD-4990-A19B-709047B396EF}" destId="{139F1DC6-B320-4A1C-922A-E08F2FB66A6D}" srcOrd="0" destOrd="0" parTransId="{A8844749-BBDF-4DCA-B2F8-998A3B297CA5}" sibTransId="{151E8D67-1DBE-4DE6-8703-3C35B6B4F6A7}"/>
    <dgm:cxn modelId="{59E7574C-A8AB-4C6F-AE7A-13254E63101F}" type="presOf" srcId="{B4A4C5B8-8E2A-4092-A92D-64BFCA2EF3A9}" destId="{562563D1-618D-4ACB-923C-7B0FADED3CAE}" srcOrd="0" destOrd="0" presId="urn:microsoft.com/office/officeart/2005/8/layout/radial3"/>
    <dgm:cxn modelId="{0B7A494E-6F3E-4C95-B8CB-2FA5B8795569}" srcId="{139F1DC6-B320-4A1C-922A-E08F2FB66A6D}" destId="{BC39D72E-2A2A-486A-A65A-D8058FACEBE7}" srcOrd="0" destOrd="0" parTransId="{5320784B-10A2-47DB-944A-17BE4516ACA9}" sibTransId="{80033737-35E4-48BA-B82E-C1EB997FA91A}"/>
    <dgm:cxn modelId="{7F90124F-1217-4A85-8D3F-063789A2BA28}" type="presOf" srcId="{90B22B25-933E-4596-A797-BF3EC0441022}" destId="{58E4CE03-D54B-4BCF-AE26-E24C73B82F93}" srcOrd="0" destOrd="0" presId="urn:microsoft.com/office/officeart/2005/8/layout/radial3"/>
    <dgm:cxn modelId="{DAA68072-26AE-479D-88AE-4A16F0AAC64B}" type="presOf" srcId="{69E7E2CA-FEFD-4990-A19B-709047B396EF}" destId="{2009BC36-218E-4788-A1A6-A2624855F9B6}" srcOrd="0" destOrd="0" presId="urn:microsoft.com/office/officeart/2005/8/layout/radial3"/>
    <dgm:cxn modelId="{F7B39155-B29D-46F2-BB1B-40EEC04BA198}" type="presOf" srcId="{3F7BF379-D385-4DD5-9581-F10CD1EAB781}" destId="{98D47C8A-4D64-44E1-A493-0839171021D9}" srcOrd="0" destOrd="0" presId="urn:microsoft.com/office/officeart/2005/8/layout/radial3"/>
    <dgm:cxn modelId="{C3E3AC76-906D-41EE-BFA6-BE3506530CD2}" srcId="{139F1DC6-B320-4A1C-922A-E08F2FB66A6D}" destId="{3F7BF379-D385-4DD5-9581-F10CD1EAB781}" srcOrd="4" destOrd="0" parTransId="{D1C0DE10-0F7A-4A66-B517-AB9B3E7F80A5}" sibTransId="{3B81C21C-B10D-47DE-8355-8B6D677326B4}"/>
    <dgm:cxn modelId="{5971FEA5-39F8-4F16-9E6E-3914D86A3BF4}" srcId="{139F1DC6-B320-4A1C-922A-E08F2FB66A6D}" destId="{1999E837-B8C3-41F1-8BED-D886FEE883D5}" srcOrd="3" destOrd="0" parTransId="{D5C989BB-23D8-40D6-8EA1-576E165FB27F}" sibTransId="{BBD6F9B0-F04B-403B-B84A-5822DAD322E0}"/>
    <dgm:cxn modelId="{52CDCBB9-41AC-4BD7-BD7F-90C2B7785C1F}" type="presOf" srcId="{139F1DC6-B320-4A1C-922A-E08F2FB66A6D}" destId="{B3A8821D-59CB-4DAF-9FD3-6ACC954F034B}" srcOrd="0" destOrd="0" presId="urn:microsoft.com/office/officeart/2005/8/layout/radial3"/>
    <dgm:cxn modelId="{5A1C53C5-7701-4443-8FC4-96495838D8A0}" srcId="{139F1DC6-B320-4A1C-922A-E08F2FB66A6D}" destId="{B4A4C5B8-8E2A-4092-A92D-64BFCA2EF3A9}" srcOrd="5" destOrd="0" parTransId="{33255C1D-4FCE-4913-83B1-FFC87ABC9471}" sibTransId="{B2246E87-6335-4976-95C8-AF646375385F}"/>
    <dgm:cxn modelId="{996E15CA-C6D0-4627-9724-6B6A2ED00856}" type="presOf" srcId="{BC39D72E-2A2A-486A-A65A-D8058FACEBE7}" destId="{A9322280-2575-4A5F-BD12-97E5977E6667}" srcOrd="0" destOrd="0" presId="urn:microsoft.com/office/officeart/2005/8/layout/radial3"/>
    <dgm:cxn modelId="{0EAE2BD5-A0EC-4DF7-91C3-98E628388813}" type="presOf" srcId="{91352458-8D80-40E3-8FD9-62DCABA8938C}" destId="{76AD7CAF-6F98-448A-BB43-EE5228FFE838}" srcOrd="0" destOrd="0" presId="urn:microsoft.com/office/officeart/2005/8/layout/radial3"/>
    <dgm:cxn modelId="{E2A9FAD9-A48C-4E59-8CB2-E845BAE720B9}" type="presOf" srcId="{1999E837-B8C3-41F1-8BED-D886FEE883D5}" destId="{284F6557-9801-4D62-8EBF-900811765140}" srcOrd="0" destOrd="0" presId="urn:microsoft.com/office/officeart/2005/8/layout/radial3"/>
    <dgm:cxn modelId="{C8D6E9DB-E4BF-4687-A231-BDD5A7619CA7}" srcId="{139F1DC6-B320-4A1C-922A-E08F2FB66A6D}" destId="{4BE37C5A-94E4-4E3C-A490-2B6B4545CE8B}" srcOrd="1" destOrd="0" parTransId="{CDC40D16-E5DE-4312-813A-6AD0A58367D1}" sibTransId="{0DE14A90-C53C-4644-916D-84D8D01FA321}"/>
    <dgm:cxn modelId="{D962B4E5-0692-4EBA-880F-7EEF495EFB0C}" type="presOf" srcId="{F8D30C6D-877F-4E41-B6A7-EF4C02B6EAE6}" destId="{17822F61-D46E-49EB-B1FB-2145FB12C238}" srcOrd="0" destOrd="0" presId="urn:microsoft.com/office/officeart/2005/8/layout/radial3"/>
    <dgm:cxn modelId="{2FF061FB-AA4A-4CCC-9FA8-7FB19770A51A}" srcId="{139F1DC6-B320-4A1C-922A-E08F2FB66A6D}" destId="{90B22B25-933E-4596-A797-BF3EC0441022}" srcOrd="6" destOrd="0" parTransId="{A3D9B341-7E99-41E0-A812-3C6CE0341B16}" sibTransId="{0C22DEC0-00C0-47C6-B348-6778925D2785}"/>
    <dgm:cxn modelId="{FB0282D2-4438-4D95-A400-FE83C05EBEFC}" type="presParOf" srcId="{2009BC36-218E-4788-A1A6-A2624855F9B6}" destId="{6E387163-F20D-48D1-A6A7-B11A3B3C6C8E}" srcOrd="0" destOrd="0" presId="urn:microsoft.com/office/officeart/2005/8/layout/radial3"/>
    <dgm:cxn modelId="{A8433977-8091-470A-81DB-8D5D67E320D0}" type="presParOf" srcId="{6E387163-F20D-48D1-A6A7-B11A3B3C6C8E}" destId="{B3A8821D-59CB-4DAF-9FD3-6ACC954F034B}" srcOrd="0" destOrd="0" presId="urn:microsoft.com/office/officeart/2005/8/layout/radial3"/>
    <dgm:cxn modelId="{0F1EDA80-B234-4D06-A480-A2A487DCA065}" type="presParOf" srcId="{6E387163-F20D-48D1-A6A7-B11A3B3C6C8E}" destId="{A9322280-2575-4A5F-BD12-97E5977E6667}" srcOrd="1" destOrd="0" presId="urn:microsoft.com/office/officeart/2005/8/layout/radial3"/>
    <dgm:cxn modelId="{F73BE2D5-CEE7-4759-A661-E55B1A67093B}" type="presParOf" srcId="{6E387163-F20D-48D1-A6A7-B11A3B3C6C8E}" destId="{E27109C5-69E2-456B-A787-AA2C948A9500}" srcOrd="2" destOrd="0" presId="urn:microsoft.com/office/officeart/2005/8/layout/radial3"/>
    <dgm:cxn modelId="{3F78B38A-5FC3-4770-8261-41FEAF0A881F}" type="presParOf" srcId="{6E387163-F20D-48D1-A6A7-B11A3B3C6C8E}" destId="{76AD7CAF-6F98-448A-BB43-EE5228FFE838}" srcOrd="3" destOrd="0" presId="urn:microsoft.com/office/officeart/2005/8/layout/radial3"/>
    <dgm:cxn modelId="{7A5F0135-936F-41A6-AE50-E469BA113046}" type="presParOf" srcId="{6E387163-F20D-48D1-A6A7-B11A3B3C6C8E}" destId="{284F6557-9801-4D62-8EBF-900811765140}" srcOrd="4" destOrd="0" presId="urn:microsoft.com/office/officeart/2005/8/layout/radial3"/>
    <dgm:cxn modelId="{98243F9A-D623-4AEE-8DDD-FFBE99AD383F}" type="presParOf" srcId="{6E387163-F20D-48D1-A6A7-B11A3B3C6C8E}" destId="{98D47C8A-4D64-44E1-A493-0839171021D9}" srcOrd="5" destOrd="0" presId="urn:microsoft.com/office/officeart/2005/8/layout/radial3"/>
    <dgm:cxn modelId="{0021601E-B167-4200-9F9E-1BD361621048}" type="presParOf" srcId="{6E387163-F20D-48D1-A6A7-B11A3B3C6C8E}" destId="{562563D1-618D-4ACB-923C-7B0FADED3CAE}" srcOrd="6" destOrd="0" presId="urn:microsoft.com/office/officeart/2005/8/layout/radial3"/>
    <dgm:cxn modelId="{8EED9CE6-8510-4F8B-96C4-E66B9CA34987}" type="presParOf" srcId="{6E387163-F20D-48D1-A6A7-B11A3B3C6C8E}" destId="{58E4CE03-D54B-4BCF-AE26-E24C73B82F93}" srcOrd="7" destOrd="0" presId="urn:microsoft.com/office/officeart/2005/8/layout/radial3"/>
    <dgm:cxn modelId="{5732255F-5783-429D-9EFC-288F06A97EA1}" type="presParOf" srcId="{6E387163-F20D-48D1-A6A7-B11A3B3C6C8E}" destId="{17822F61-D46E-49EB-B1FB-2145FB12C23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8821D-59CB-4DAF-9FD3-6ACC954F034B}">
      <dsp:nvSpPr>
        <dsp:cNvPr id="0" name=""/>
        <dsp:cNvSpPr/>
      </dsp:nvSpPr>
      <dsp:spPr>
        <a:xfrm>
          <a:off x="3007646" y="1325803"/>
          <a:ext cx="3302878" cy="3302878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Sustainability within Your Organization</a:t>
          </a:r>
        </a:p>
      </dsp:txBody>
      <dsp:txXfrm>
        <a:off x="3491341" y="1809498"/>
        <a:ext cx="2335488" cy="2335488"/>
      </dsp:txXfrm>
    </dsp:sp>
    <dsp:sp modelId="{A9322280-2575-4A5F-BD12-97E5977E6667}">
      <dsp:nvSpPr>
        <dsp:cNvPr id="0" name=""/>
        <dsp:cNvSpPr/>
      </dsp:nvSpPr>
      <dsp:spPr>
        <a:xfrm>
          <a:off x="3833366" y="0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Employees</a:t>
          </a:r>
        </a:p>
      </dsp:txBody>
      <dsp:txXfrm>
        <a:off x="4075214" y="241848"/>
        <a:ext cx="1167743" cy="1167743"/>
      </dsp:txXfrm>
    </dsp:sp>
    <dsp:sp modelId="{E27109C5-69E2-456B-A787-AA2C948A9500}">
      <dsp:nvSpPr>
        <dsp:cNvPr id="0" name=""/>
        <dsp:cNvSpPr/>
      </dsp:nvSpPr>
      <dsp:spPr>
        <a:xfrm>
          <a:off x="5354306" y="630583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Customers</a:t>
          </a:r>
        </a:p>
      </dsp:txBody>
      <dsp:txXfrm>
        <a:off x="5596154" y="872431"/>
        <a:ext cx="1167743" cy="1167743"/>
      </dsp:txXfrm>
    </dsp:sp>
    <dsp:sp modelId="{76AD7CAF-6F98-448A-BB43-EE5228FFE838}">
      <dsp:nvSpPr>
        <dsp:cNvPr id="0" name=""/>
        <dsp:cNvSpPr/>
      </dsp:nvSpPr>
      <dsp:spPr>
        <a:xfrm>
          <a:off x="5984299" y="2151523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Investors</a:t>
          </a:r>
        </a:p>
      </dsp:txBody>
      <dsp:txXfrm>
        <a:off x="6226147" y="2393371"/>
        <a:ext cx="1167743" cy="1167743"/>
      </dsp:txXfrm>
    </dsp:sp>
    <dsp:sp modelId="{284F6557-9801-4D62-8EBF-900811765140}">
      <dsp:nvSpPr>
        <dsp:cNvPr id="0" name=""/>
        <dsp:cNvSpPr/>
      </dsp:nvSpPr>
      <dsp:spPr>
        <a:xfrm>
          <a:off x="5412378" y="3757737"/>
          <a:ext cx="1755678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Communities</a:t>
          </a:r>
        </a:p>
      </dsp:txBody>
      <dsp:txXfrm>
        <a:off x="5669491" y="3999585"/>
        <a:ext cx="1241452" cy="1167743"/>
      </dsp:txXfrm>
    </dsp:sp>
    <dsp:sp modelId="{98D47C8A-4D64-44E1-A493-0839171021D9}">
      <dsp:nvSpPr>
        <dsp:cNvPr id="0" name=""/>
        <dsp:cNvSpPr/>
      </dsp:nvSpPr>
      <dsp:spPr>
        <a:xfrm>
          <a:off x="3833366" y="4302456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Supply Chain Members</a:t>
          </a:r>
        </a:p>
      </dsp:txBody>
      <dsp:txXfrm>
        <a:off x="4075214" y="4544304"/>
        <a:ext cx="1167743" cy="1167743"/>
      </dsp:txXfrm>
    </dsp:sp>
    <dsp:sp modelId="{562563D1-618D-4ACB-923C-7B0FADED3CAE}">
      <dsp:nvSpPr>
        <dsp:cNvPr id="0" name=""/>
        <dsp:cNvSpPr/>
      </dsp:nvSpPr>
      <dsp:spPr>
        <a:xfrm>
          <a:off x="2169752" y="3739530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Regulatory Agencies</a:t>
          </a:r>
        </a:p>
      </dsp:txBody>
      <dsp:txXfrm>
        <a:off x="2411600" y="3981378"/>
        <a:ext cx="1167743" cy="1167743"/>
      </dsp:txXfrm>
    </dsp:sp>
    <dsp:sp modelId="{58E4CE03-D54B-4BCF-AE26-E24C73B82F93}">
      <dsp:nvSpPr>
        <dsp:cNvPr id="0" name=""/>
        <dsp:cNvSpPr/>
      </dsp:nvSpPr>
      <dsp:spPr>
        <a:xfrm>
          <a:off x="1644777" y="2157419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Social Sentiment</a:t>
          </a:r>
        </a:p>
      </dsp:txBody>
      <dsp:txXfrm>
        <a:off x="1886625" y="2399267"/>
        <a:ext cx="1167743" cy="1167743"/>
      </dsp:txXfrm>
    </dsp:sp>
    <dsp:sp modelId="{17822F61-D46E-49EB-B1FB-2145FB12C238}">
      <dsp:nvSpPr>
        <dsp:cNvPr id="0" name=""/>
        <dsp:cNvSpPr/>
      </dsp:nvSpPr>
      <dsp:spPr>
        <a:xfrm>
          <a:off x="2330982" y="635722"/>
          <a:ext cx="1651439" cy="1651439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NGO’s</a:t>
          </a:r>
        </a:p>
      </dsp:txBody>
      <dsp:txXfrm>
        <a:off x="2572830" y="877570"/>
        <a:ext cx="1167743" cy="116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B2E7-6B40-0F4A-9673-DC8C53D8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B6960-3B5A-FED7-96C0-B7A6FDB01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F6C9-8545-011A-D9FC-0E7E0A5C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8373-4FCD-FF75-189E-E7000DD7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733-C7ED-83A3-F671-0B08A77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D241-D62B-46F5-378C-37732465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D2163-480D-0514-6231-CEC254F1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44DB-611F-E9AA-2EB5-949D48F7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AEDB-E46C-814E-91B4-6AEC7E72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F7AC-3E6E-BE34-2ACC-6ACE7CAA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7B4B4-56D9-C539-9D33-4F3BF9E29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2B57C-8A7D-6FBA-ED04-4F624530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63BB1-4E09-F2F8-F080-F5DC9BED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E30B-FD8A-344B-D545-E1DF726D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F45F3-C81D-BEBD-6038-B185202D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645A-2E5E-4D87-8FE4-02E60769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9242-A898-B49C-AC82-88FD3ACCA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0D69-57F6-6241-DCDD-8E0DBEF9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4D78-9D48-B128-415C-ACAE71BE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6E62-8ED5-EAB8-C29A-622C2F7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FAE7-5F65-03D4-CFD3-4241D791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7D761-F1AE-1A48-3C96-B79928DF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418EB-9EF6-528D-8BA6-66434013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C4C36-BD78-3937-C982-F209BB1B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3B3C-2D15-FF62-3AC9-2C14F7E8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117E-9ED8-BF5C-7170-DE2A5798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6619-3204-B4FA-6A15-4CFEA73EF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75A0C-6129-809F-EAD5-C86EFD39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2DC1-7E05-948F-E141-DC2DC88A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CEA8F-044C-AB2F-5E29-A80D9214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79829-839E-3C7B-50C8-44219C60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DBF4-15EA-24EC-CA4C-2AA0BB79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D0E0E-2A00-E5C8-3D75-455A9689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A8581-E171-C2B9-7C4A-DEF36675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091D9-CD7F-D307-984B-30E11F24E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09F92-6157-FE9C-D8F4-A8544DAC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4DF33-D964-9BEF-384F-A5ABBC76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65305-997B-1AB3-0E75-23406BDF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F6C89-BD92-538F-D455-180C329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9724-42B0-E2F6-7E72-A615CE49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B22B4-AB92-A0A8-8A24-D5B4F7F9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45D41-A946-5F01-5413-0078C1B4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DA2B-F9EE-15AD-2BFB-1C8CA08D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5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D6EE7-203E-A1CE-371F-274644C1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4B6B0-73C3-2998-D15A-C2E5ED15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8117-24CA-C5E5-8017-A841E09F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AC7A-C4DE-1303-7EF1-C934AA82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F924-98FC-85AD-3674-395FDD89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8C987-BE05-FA94-568A-A716FFE54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6551-50F2-C8AC-407C-A0A832E4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E808E-D992-36B1-C923-EED27B42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BF588-3393-BD17-91E2-58119C0C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6527-9BFB-B8F2-6F54-F80F7944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5E4CE-8C0A-8FB1-00D8-DB405497D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4916-435C-6B4B-D17D-CA28517A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652BE-B40F-6C1A-F032-A171B99A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BCCC3-F7E4-76B0-7CAC-33BC0EF2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95B91-5AFA-0C30-883F-36044940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497D9-C8FB-9759-AA00-268BA599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D9D3-9C27-2694-66CC-88AD73EEA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72000-2AC8-127B-A352-6EBED070C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AEDAE-91E0-437D-A712-876B52C3FC15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FA2D-8FEC-BBE6-0D76-09E44BA51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CD4B1-1A46-C6DF-72C2-A157848F7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0FA90-8772-458B-B3BC-54274F43A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JJGQzvo3C2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trentromer.com/" TargetMode="Externa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1E57-D6B8-7F5B-5DF8-4923E449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59" y="2908370"/>
            <a:ext cx="4920393" cy="190195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Peter Fusaro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2025 Wall Street Green Summit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March 18, 2025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can we do about plastics?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513E2-F645-D9A0-7469-DAE82795A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68" y="4810322"/>
            <a:ext cx="4627784" cy="16557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Trent Romer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Sustainability Operating Partner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LongueVue Capital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F335A-5099-5403-9D47-4418A134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24" y="338328"/>
            <a:ext cx="5806440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2298F437-30AE-4D26-B4E1-725B4D10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79" y="1523816"/>
            <a:ext cx="5821310" cy="40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4810" y="6354602"/>
            <a:ext cx="2743200" cy="365125"/>
          </a:xfrm>
        </p:spPr>
        <p:txBody>
          <a:bodyPr/>
          <a:lstStyle/>
          <a:p>
            <a:fld id="{3CAE5AB9-F29A-4511-9716-0279DACCD87B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3736" y="320835"/>
            <a:ext cx="8152674" cy="4280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Priority  Issues are ESG +F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8B9F1-0C0A-43E2-87CC-CA5DD175F0F3}"/>
              </a:ext>
            </a:extLst>
          </p:cNvPr>
          <p:cNvSpPr txBox="1"/>
          <p:nvPr/>
        </p:nvSpPr>
        <p:spPr>
          <a:xfrm>
            <a:off x="3072579" y="4040892"/>
            <a:ext cx="54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3F751-4633-4A4A-80A0-E78F3C0D96E5}"/>
              </a:ext>
            </a:extLst>
          </p:cNvPr>
          <p:cNvSpPr txBox="1"/>
          <p:nvPr/>
        </p:nvSpPr>
        <p:spPr>
          <a:xfrm>
            <a:off x="5489465" y="994817"/>
            <a:ext cx="54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E6FC4-1277-44B8-9BD8-0C053F974748}"/>
              </a:ext>
            </a:extLst>
          </p:cNvPr>
          <p:cNvSpPr txBox="1"/>
          <p:nvPr/>
        </p:nvSpPr>
        <p:spPr>
          <a:xfrm>
            <a:off x="8125431" y="3916323"/>
            <a:ext cx="54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4EFF4-CD04-FE37-3440-C2BAF5583BD2}"/>
              </a:ext>
            </a:extLst>
          </p:cNvPr>
          <p:cNvSpPr txBox="1"/>
          <p:nvPr/>
        </p:nvSpPr>
        <p:spPr>
          <a:xfrm>
            <a:off x="4534722" y="5758127"/>
            <a:ext cx="300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“ESG + F”</a:t>
            </a:r>
          </a:p>
        </p:txBody>
      </p:sp>
    </p:spTree>
    <p:extLst>
      <p:ext uri="{BB962C8B-B14F-4D97-AF65-F5344CB8AC3E}">
        <p14:creationId xmlns:p14="http://schemas.microsoft.com/office/powerpoint/2010/main" val="96020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B7881-9140-E3A1-A851-52E914DA9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5" t="6914" r="26069" b="10104"/>
          <a:stretch/>
        </p:blipFill>
        <p:spPr>
          <a:xfrm>
            <a:off x="7787338" y="1622684"/>
            <a:ext cx="3334789" cy="33988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E48B78-3CB5-E8DB-52C0-F335F3A2BC35}"/>
              </a:ext>
            </a:extLst>
          </p:cNvPr>
          <p:cNvSpPr/>
          <p:nvPr/>
        </p:nvSpPr>
        <p:spPr>
          <a:xfrm>
            <a:off x="8840052" y="2747313"/>
            <a:ext cx="1229360" cy="1153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sustainability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CEC90-00FD-C2EE-B14E-2CDD6435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5" y="1729551"/>
            <a:ext cx="5303520" cy="3398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83F71-5D8C-E1DC-98FC-A676130156FF}"/>
              </a:ext>
            </a:extLst>
          </p:cNvPr>
          <p:cNvSpPr txBox="1"/>
          <p:nvPr/>
        </p:nvSpPr>
        <p:spPr>
          <a:xfrm>
            <a:off x="5942215" y="3136612"/>
            <a:ext cx="151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397573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here with words in it&#10;&#10;Description automatically generated">
            <a:extLst>
              <a:ext uri="{FF2B5EF4-FFF2-40B4-BE49-F238E27FC236}">
                <a16:creationId xmlns:a16="http://schemas.microsoft.com/office/drawing/2014/main" id="{718D7871-60D2-C043-4EDA-7514A338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56" y="1428750"/>
            <a:ext cx="4520629" cy="4335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1181E-FEF3-EFB9-52A1-D28C09BDF9A5}"/>
              </a:ext>
            </a:extLst>
          </p:cNvPr>
          <p:cNvSpPr txBox="1"/>
          <p:nvPr/>
        </p:nvSpPr>
        <p:spPr>
          <a:xfrm>
            <a:off x="192820" y="0"/>
            <a:ext cx="705119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don’t know the opinions of the people I engage with.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try to strip out opinion by….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View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50, 100 appeal 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0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4CB17-5365-7088-F11E-2623BD48080C}"/>
              </a:ext>
            </a:extLst>
          </p:cNvPr>
          <p:cNvSpPr txBox="1"/>
          <p:nvPr/>
        </p:nvSpPr>
        <p:spPr>
          <a:xfrm>
            <a:off x="317863" y="394692"/>
            <a:ext cx="11556274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latin typeface="Garamond"/>
                <a:ea typeface="Garamond"/>
                <a:cs typeface="Garamond"/>
                <a:sym typeface="Garamond"/>
              </a:rPr>
              <a:t>One for the road</a:t>
            </a:r>
            <a:endParaRPr lang="en-US" sz="1800" b="1" dirty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/>
            <a:endParaRPr lang="en-US" sz="3200" b="1" dirty="0">
              <a:latin typeface="Garamond"/>
              <a:sym typeface="Garamond"/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Moonshots &amp; Slingshots: Business Case for Sustainability</a:t>
            </a:r>
          </a:p>
          <a:p>
            <a:pPr algn="ctr"/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Trent Romer &amp; Lisa Foster </a:t>
            </a:r>
          </a:p>
          <a:p>
            <a:pPr algn="ctr"/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TEDxBoston </a:t>
            </a:r>
          </a:p>
          <a:p>
            <a:pPr algn="ctr"/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(youtube.com)</a:t>
            </a:r>
            <a:endParaRPr lang="en-US" sz="2800" b="1" dirty="0">
              <a:latin typeface="Garamond"/>
              <a:sym typeface="Garamond"/>
            </a:endParaRPr>
          </a:p>
          <a:p>
            <a:pPr algn="ctr"/>
            <a:endParaRPr lang="en-US" sz="3200" b="1" dirty="0">
              <a:latin typeface="Garamond"/>
              <a:sym typeface="Garamond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Garamond"/>
              <a:sym typeface="Garamond"/>
            </a:endParaRPr>
          </a:p>
          <a:p>
            <a:pPr algn="ctr"/>
            <a:endParaRPr lang="en-US" sz="1800" b="1" dirty="0">
              <a:solidFill>
                <a:srgbClr val="0070C0"/>
              </a:solidFill>
              <a:latin typeface="Garamond"/>
              <a:sym typeface="Garamond"/>
            </a:endParaRPr>
          </a:p>
          <a:p>
            <a:pPr algn="ctr"/>
            <a:endParaRPr lang="en-US" b="1" dirty="0">
              <a:solidFill>
                <a:srgbClr val="7E2222"/>
              </a:solidFill>
              <a:latin typeface="Garamond"/>
              <a:sym typeface="Garamond"/>
            </a:endParaRPr>
          </a:p>
          <a:p>
            <a:pPr algn="ctr"/>
            <a:endParaRPr lang="en-US" sz="1800" b="1" dirty="0">
              <a:solidFill>
                <a:srgbClr val="7E2222"/>
              </a:solidFill>
              <a:latin typeface="Garamond"/>
              <a:sym typeface="Garamond"/>
            </a:endParaRPr>
          </a:p>
          <a:p>
            <a:pPr algn="ctr"/>
            <a:endParaRPr lang="en-US" sz="1800" b="1" dirty="0">
              <a:solidFill>
                <a:srgbClr val="7E2222"/>
              </a:solidFill>
            </a:endParaRPr>
          </a:p>
        </p:txBody>
      </p:sp>
      <p:pic>
        <p:nvPicPr>
          <p:cNvPr id="1026" name="Picture 2" descr="TEDxBoston - Crunchbase Company Profile &amp; Funding">
            <a:extLst>
              <a:ext uri="{FF2B5EF4-FFF2-40B4-BE49-F238E27FC236}">
                <a16:creationId xmlns:a16="http://schemas.microsoft.com/office/drawing/2014/main" id="{F498C088-B81B-AF5F-6C15-FEBD6121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3" y="1356189"/>
            <a:ext cx="3421295" cy="30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5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with a couple of people in a canoe&#10;&#10;Description automatically generated">
            <a:extLst>
              <a:ext uri="{FF2B5EF4-FFF2-40B4-BE49-F238E27FC236}">
                <a16:creationId xmlns:a16="http://schemas.microsoft.com/office/drawing/2014/main" id="{7FA224F5-2488-FDD9-5121-47633C85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7" y="3230212"/>
            <a:ext cx="2395330" cy="3319672"/>
          </a:xfrm>
          <a:prstGeom prst="rect">
            <a:avLst/>
          </a:prstGeom>
        </p:spPr>
      </p:pic>
      <p:pic>
        <p:nvPicPr>
          <p:cNvPr id="4" name="Picture 3" descr="A green leaves arranged in a shape of a fish">
            <a:extLst>
              <a:ext uri="{FF2B5EF4-FFF2-40B4-BE49-F238E27FC236}">
                <a16:creationId xmlns:a16="http://schemas.microsoft.com/office/drawing/2014/main" id="{F8F3940E-FCFD-563A-6E12-66F81173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1" y="3210771"/>
            <a:ext cx="2756454" cy="3319671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96F9CE8-B57D-B483-76CF-23DEEE1BD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10434" r="17674" b="11304"/>
          <a:stretch/>
        </p:blipFill>
        <p:spPr>
          <a:xfrm>
            <a:off x="685751" y="3097888"/>
            <a:ext cx="4671393" cy="3319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CB4D4-3A71-15CF-D8A0-9A586CA46DDC}"/>
              </a:ext>
            </a:extLst>
          </p:cNvPr>
          <p:cNvSpPr txBox="1"/>
          <p:nvPr/>
        </p:nvSpPr>
        <p:spPr>
          <a:xfrm>
            <a:off x="327979" y="440441"/>
            <a:ext cx="5579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information on my work and events can be found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www.trentromer.com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Thank you for your time and interest!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F6BD5-BB77-EEEC-5473-AA45121E83A0}"/>
              </a:ext>
            </a:extLst>
          </p:cNvPr>
          <p:cNvSpPr txBox="1"/>
          <p:nvPr/>
        </p:nvSpPr>
        <p:spPr>
          <a:xfrm>
            <a:off x="1655196" y="2638214"/>
            <a:ext cx="271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Online course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55D4E-05B0-7094-31F1-5E03FADB34F1}"/>
              </a:ext>
            </a:extLst>
          </p:cNvPr>
          <p:cNvSpPr txBox="1"/>
          <p:nvPr/>
        </p:nvSpPr>
        <p:spPr>
          <a:xfrm>
            <a:off x="5991591" y="2792102"/>
            <a:ext cx="250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Book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F386D-88D9-413F-F856-9F6DD3C1D7CC}"/>
              </a:ext>
            </a:extLst>
          </p:cNvPr>
          <p:cNvSpPr txBox="1"/>
          <p:nvPr/>
        </p:nvSpPr>
        <p:spPr>
          <a:xfrm>
            <a:off x="8736497" y="2792102"/>
            <a:ext cx="239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</p:txBody>
      </p:sp>
      <p:pic>
        <p:nvPicPr>
          <p:cNvPr id="9" name="Picture 2" descr="LongueVue Capital company logo">
            <a:extLst>
              <a:ext uri="{FF2B5EF4-FFF2-40B4-BE49-F238E27FC236}">
                <a16:creationId xmlns:a16="http://schemas.microsoft.com/office/drawing/2014/main" id="{4F295BC8-42EE-CFB2-D7A9-52317653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57" y="633842"/>
            <a:ext cx="5170829" cy="1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8EC1B-87FE-B7D0-2550-33BD5F4E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67" y="634429"/>
            <a:ext cx="3813219" cy="5589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C16CC-EBC6-6E25-A651-3E9B2D58D1CD}"/>
              </a:ext>
            </a:extLst>
          </p:cNvPr>
          <p:cNvSpPr txBox="1"/>
          <p:nvPr/>
        </p:nvSpPr>
        <p:spPr>
          <a:xfrm>
            <a:off x="4526725" y="182136"/>
            <a:ext cx="335272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3600" b="1" dirty="0"/>
              <a:t>What if…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Family Business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Journey to Change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Writing Story</a:t>
            </a:r>
          </a:p>
          <a:p>
            <a:pPr algn="ctr"/>
            <a:endParaRPr lang="en-US" sz="4800" b="1" dirty="0"/>
          </a:p>
          <a:p>
            <a:r>
              <a:rPr lang="en-US" sz="48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47A6F-0C7D-9C45-9510-98B111D4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1" y="657546"/>
            <a:ext cx="4058292" cy="56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5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83D93-1A13-304E-7688-0D1206ACF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46B1-629F-01AC-FDD6-83DC8D71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79"/>
            <a:ext cx="10515600" cy="546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700B-A3D2-D0ED-E3BE-F57BC248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805970"/>
            <a:ext cx="11640620" cy="57900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new materials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brought to market (biobased, PCR, compostable)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reduction of 25%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Riverkeeper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company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(planet, people, company) 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Joined the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Packaging Coalition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Formation of sustainability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website sustainability page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linked off page homepage  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Created new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materials  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blasts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Re-energized employees, increased sales (by 8% related to new materials and program), increased profits (waste reduction added $300k to bottom line), stayed ahead of regulation to come and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attracted investment.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sold the business in 2021. (2X) </a:t>
            </a:r>
          </a:p>
        </p:txBody>
      </p:sp>
    </p:spTree>
    <p:extLst>
      <p:ext uri="{BB962C8B-B14F-4D97-AF65-F5344CB8AC3E}">
        <p14:creationId xmlns:p14="http://schemas.microsoft.com/office/powerpoint/2010/main" val="30421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BD8B8-1B9B-70A2-1067-710432F61690}"/>
              </a:ext>
            </a:extLst>
          </p:cNvPr>
          <p:cNvSpPr txBox="1"/>
          <p:nvPr/>
        </p:nvSpPr>
        <p:spPr>
          <a:xfrm>
            <a:off x="187125" y="0"/>
            <a:ext cx="623068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Hired as a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operating partner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BIG problem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sustainability issues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address. 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to develop a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figure out what those are.  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 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with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hen address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do it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do falls out.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WHAT?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fails to connect with employees &amp; customers to convey an </a:t>
            </a:r>
            <a:r>
              <a:rPr lang="en-US" sz="2400" b="1" u="sng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program that inspires, limits risk, unveils opportunity and drives value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LongueVue Capital company logo">
            <a:extLst>
              <a:ext uri="{FF2B5EF4-FFF2-40B4-BE49-F238E27FC236}">
                <a16:creationId xmlns:a16="http://schemas.microsoft.com/office/drawing/2014/main" id="{4B868825-902B-AB36-FBD3-9A8CECDD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80" y="1040221"/>
            <a:ext cx="5362426" cy="21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2F907-DD05-7AFD-1499-0D7541C10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64" y="4084809"/>
            <a:ext cx="4715838" cy="83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10EB7-B350-207E-964A-055EEBFBE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574" y="5020913"/>
            <a:ext cx="4715838" cy="5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11A4C-6A69-7B99-E13C-9B5E0B53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6224"/>
            <a:ext cx="4906123" cy="5419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B443-7C7D-3BD6-336C-C0CB437B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6297"/>
            <a:ext cx="6029325" cy="5419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FD394-59DC-FCEC-AD0B-B2DCC3C3664C}"/>
              </a:ext>
            </a:extLst>
          </p:cNvPr>
          <p:cNvSpPr txBox="1"/>
          <p:nvPr/>
        </p:nvSpPr>
        <p:spPr>
          <a:xfrm>
            <a:off x="1857375" y="5695950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Too Much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91BD8-C788-F3CB-3029-D52AEABB94B6}"/>
              </a:ext>
            </a:extLst>
          </p:cNvPr>
          <p:cNvSpPr txBox="1"/>
          <p:nvPr/>
        </p:nvSpPr>
        <p:spPr>
          <a:xfrm>
            <a:off x="8534400" y="5695950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Too Little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82B1A-A9C7-6E29-1625-F6D47F746D41}"/>
              </a:ext>
            </a:extLst>
          </p:cNvPr>
          <p:cNvSpPr txBox="1"/>
          <p:nvPr/>
        </p:nvSpPr>
        <p:spPr>
          <a:xfrm>
            <a:off x="5105400" y="268605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versus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1712B-ACE2-1362-5D44-095EA2700343}"/>
              </a:ext>
            </a:extLst>
          </p:cNvPr>
          <p:cNvSpPr txBox="1"/>
          <p:nvPr/>
        </p:nvSpPr>
        <p:spPr>
          <a:xfrm>
            <a:off x="482885" y="6065282"/>
            <a:ext cx="1134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Goal:  Find the middle ground through 4 step process </a:t>
            </a:r>
          </a:p>
        </p:txBody>
      </p:sp>
    </p:spTree>
    <p:extLst>
      <p:ext uri="{BB962C8B-B14F-4D97-AF65-F5344CB8AC3E}">
        <p14:creationId xmlns:p14="http://schemas.microsoft.com/office/powerpoint/2010/main" val="253728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465A4E-FC0F-6BA8-6C2D-94EDC4246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2090"/>
              </p:ext>
            </p:extLst>
          </p:nvPr>
        </p:nvGraphicFramePr>
        <p:xfrm>
          <a:off x="3958045" y="451757"/>
          <a:ext cx="9318172" cy="595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D59802-78D4-6D9C-1907-03B837C6DAFB}"/>
              </a:ext>
            </a:extLst>
          </p:cNvPr>
          <p:cNvCxnSpPr/>
          <p:nvPr/>
        </p:nvCxnSpPr>
        <p:spPr>
          <a:xfrm>
            <a:off x="7293428" y="2185850"/>
            <a:ext cx="496388" cy="661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832AF-D017-39E2-90DC-CC85A7698C4D}"/>
              </a:ext>
            </a:extLst>
          </p:cNvPr>
          <p:cNvCxnSpPr/>
          <p:nvPr/>
        </p:nvCxnSpPr>
        <p:spPr>
          <a:xfrm>
            <a:off x="8617131" y="1636889"/>
            <a:ext cx="0" cy="809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482F98-856C-CDE2-1D55-799BF6D58011}"/>
              </a:ext>
            </a:extLst>
          </p:cNvPr>
          <p:cNvCxnSpPr/>
          <p:nvPr/>
        </p:nvCxnSpPr>
        <p:spPr>
          <a:xfrm flipH="1">
            <a:off x="9358811" y="2185850"/>
            <a:ext cx="583474" cy="50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C8861-D481-4D2B-6577-637AF9E0521A}"/>
              </a:ext>
            </a:extLst>
          </p:cNvPr>
          <p:cNvCxnSpPr/>
          <p:nvPr/>
        </p:nvCxnSpPr>
        <p:spPr>
          <a:xfrm flipH="1">
            <a:off x="9685383" y="3429000"/>
            <a:ext cx="5138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E240FE-06F4-2FEF-75E3-BE29CBF94EFA}"/>
              </a:ext>
            </a:extLst>
          </p:cNvPr>
          <p:cNvCxnSpPr/>
          <p:nvPr/>
        </p:nvCxnSpPr>
        <p:spPr>
          <a:xfrm flipH="1" flipV="1">
            <a:off x="9376228" y="4167054"/>
            <a:ext cx="618309" cy="539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4497C6-679B-90D3-B1EA-589BF8C13670}"/>
              </a:ext>
            </a:extLst>
          </p:cNvPr>
          <p:cNvCxnSpPr/>
          <p:nvPr/>
        </p:nvCxnSpPr>
        <p:spPr>
          <a:xfrm flipV="1">
            <a:off x="8575040" y="4167054"/>
            <a:ext cx="0" cy="957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81204E-1145-BD28-E57B-FC36306CE5A2}"/>
              </a:ext>
            </a:extLst>
          </p:cNvPr>
          <p:cNvCxnSpPr/>
          <p:nvPr/>
        </p:nvCxnSpPr>
        <p:spPr>
          <a:xfrm flipV="1">
            <a:off x="7197633" y="4138027"/>
            <a:ext cx="687977" cy="539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041885-75D3-1AC2-6220-716ACBB905C4}"/>
              </a:ext>
            </a:extLst>
          </p:cNvPr>
          <p:cNvCxnSpPr/>
          <p:nvPr/>
        </p:nvCxnSpPr>
        <p:spPr>
          <a:xfrm>
            <a:off x="7075714" y="3354614"/>
            <a:ext cx="391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E9B322-2E2A-F6FA-C743-E8088DF928EF}"/>
              </a:ext>
            </a:extLst>
          </p:cNvPr>
          <p:cNvSpPr txBox="1"/>
          <p:nvPr/>
        </p:nvSpPr>
        <p:spPr>
          <a:xfrm>
            <a:off x="295370" y="-33487"/>
            <a:ext cx="539495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Stakeholders (the Why)</a:t>
            </a:r>
          </a:p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 your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employees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want better benefits, training, safety measures, culture and fair pay?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your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customers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asking for more sustainable product and service options?  Do they want to do business with companies that share their values?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your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investors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looking to reduce risk in their business investments?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Does your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community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want an organization to give back to it?</a:t>
            </a:r>
          </a:p>
          <a:p>
            <a:pPr algn="ctr"/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your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customers downstream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beginning to reach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upstream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for documentation of authentic sustainability action in their supply chains?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regulation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 threat to future business?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Does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public sentiment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about your product, service or role in the community positive or negative?</a:t>
            </a:r>
          </a:p>
          <a:p>
            <a:pPr algn="ctr"/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Non-Governmental Organizations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speaking out about your industry?</a:t>
            </a:r>
            <a:br>
              <a:rPr lang="en-US" sz="1600" b="0" i="0" dirty="0">
                <a:solidFill>
                  <a:srgbClr val="36394D"/>
                </a:solidFill>
                <a:effectLst/>
                <a:latin typeface="Times New Roman" panose="02020603050405020304" pitchFamily="18" charset="0"/>
              </a:rPr>
            </a:br>
            <a:endParaRPr lang="en-US" sz="1600" b="0" i="0" dirty="0">
              <a:solidFill>
                <a:srgbClr val="36394D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general, </a:t>
            </a:r>
            <a:r>
              <a:rPr lang="en-US" sz="1600" b="1" i="0" dirty="0">
                <a:solidFill>
                  <a:srgbClr val="2969B0"/>
                </a:solidFill>
                <a:effectLst/>
                <a:latin typeface="Times New Roman" panose="02020603050405020304" pitchFamily="18" charset="0"/>
              </a:rPr>
              <a:t>sustainability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offers a framework to address these questions and create </a:t>
            </a:r>
            <a:r>
              <a:rPr lang="en-US" sz="16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the business case for sustainability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8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2E944-917F-B2B8-1C55-7DA11F7C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AB9-F29A-4511-9716-0279DACCD87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13D360-F835-33DA-2393-185021DF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17" y="247843"/>
            <a:ext cx="10134600" cy="128848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Materiality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C3957-4C93-0EE0-6744-107493CC3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9262" r="55000" b="19999"/>
          <a:stretch/>
        </p:blipFill>
        <p:spPr>
          <a:xfrm>
            <a:off x="2459856" y="1701976"/>
            <a:ext cx="6386286" cy="43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C09E-F915-9EB6-72A2-99855D9D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813C27-4D58-029D-0704-636C045FE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20475" r="12307" b="3651"/>
          <a:stretch/>
        </p:blipFill>
        <p:spPr>
          <a:xfrm>
            <a:off x="295657" y="125730"/>
            <a:ext cx="11475490" cy="6629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F5996-E76C-9B9C-7ECA-26B5CC585594}"/>
              </a:ext>
            </a:extLst>
          </p:cNvPr>
          <p:cNvSpPr txBox="1"/>
          <p:nvPr/>
        </p:nvSpPr>
        <p:spPr>
          <a:xfrm>
            <a:off x="420853" y="213958"/>
            <a:ext cx="8390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Step 3 Authentic Actions (innovate) &amp; Step 4 Communicate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D90D062-FCE0-7DC0-CD12-653B86B7FAF6}"/>
              </a:ext>
            </a:extLst>
          </p:cNvPr>
          <p:cNvSpPr/>
          <p:nvPr/>
        </p:nvSpPr>
        <p:spPr>
          <a:xfrm>
            <a:off x="6949440" y="1410116"/>
            <a:ext cx="1046480" cy="162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9C7ED8-1E6D-AC50-F124-E05E6373143C}"/>
              </a:ext>
            </a:extLst>
          </p:cNvPr>
          <p:cNvSpPr/>
          <p:nvPr/>
        </p:nvSpPr>
        <p:spPr>
          <a:xfrm>
            <a:off x="5679440" y="2272824"/>
            <a:ext cx="1046480" cy="162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86B38E1-6A00-A37D-5DEB-51AAE1FF70EB}"/>
              </a:ext>
            </a:extLst>
          </p:cNvPr>
          <p:cNvSpPr/>
          <p:nvPr/>
        </p:nvSpPr>
        <p:spPr>
          <a:xfrm>
            <a:off x="4439920" y="2975074"/>
            <a:ext cx="1046480" cy="162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2B0E3-67BA-5A81-72DA-44E8C4B715B3}"/>
              </a:ext>
            </a:extLst>
          </p:cNvPr>
          <p:cNvSpPr txBox="1"/>
          <p:nvPr/>
        </p:nvSpPr>
        <p:spPr>
          <a:xfrm>
            <a:off x="5338909" y="5447884"/>
            <a:ext cx="244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 Steps in more detail:</a:t>
            </a:r>
          </a:p>
        </p:txBody>
      </p:sp>
    </p:spTree>
    <p:extLst>
      <p:ext uri="{BB962C8B-B14F-4D97-AF65-F5344CB8AC3E}">
        <p14:creationId xmlns:p14="http://schemas.microsoft.com/office/powerpoint/2010/main" val="15141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8A64-3313-B974-5542-40242ED2F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4240"/>
            <a:ext cx="7191117" cy="1949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do we do about plastics today?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same thing we do with any sustainability issue.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Basic Steps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issues important to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Prioritize stakeholder issues using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address priority issues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action back to stakeholders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9277E-D151-29F9-FAA9-B1766597F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581" y="4659814"/>
            <a:ext cx="6773536" cy="73254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of each step is uniquely determined by each situation &amp; each company.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03CC2-2165-2D8F-EA5D-9A9C7907D79F}"/>
              </a:ext>
            </a:extLst>
          </p:cNvPr>
          <p:cNvSpPr txBox="1"/>
          <p:nvPr/>
        </p:nvSpPr>
        <p:spPr>
          <a:xfrm>
            <a:off x="1268694" y="5854450"/>
            <a:ext cx="100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 few things well (not multiple poorly).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27917-57F7-2A3C-F138-0F05CD485B6C}"/>
              </a:ext>
            </a:extLst>
          </p:cNvPr>
          <p:cNvSpPr txBox="1"/>
          <p:nvPr/>
        </p:nvSpPr>
        <p:spPr>
          <a:xfrm>
            <a:off x="8034391" y="674828"/>
            <a:ext cx="265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Circular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A15EE-2B7E-C99B-39A1-C69B0A30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53" y="1160981"/>
            <a:ext cx="4931830" cy="4437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C9450-42EC-F724-90BE-636C1E0A3F2D}"/>
              </a:ext>
            </a:extLst>
          </p:cNvPr>
          <p:cNvSpPr txBox="1"/>
          <p:nvPr/>
        </p:nvSpPr>
        <p:spPr>
          <a:xfrm>
            <a:off x="7715893" y="4484882"/>
            <a:ext cx="806521" cy="358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9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624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Garamond</vt:lpstr>
      <vt:lpstr>Times New Roman</vt:lpstr>
      <vt:lpstr>Office Theme</vt:lpstr>
      <vt:lpstr>Peter Fusaro  2025 Wall Street Green Summit   March 18, 2025  What can we do about plastics? </vt:lpstr>
      <vt:lpstr>PowerPoint Presentation</vt:lpstr>
      <vt:lpstr>What did we do?</vt:lpstr>
      <vt:lpstr>PowerPoint Presentation</vt:lpstr>
      <vt:lpstr>PowerPoint Presentation</vt:lpstr>
      <vt:lpstr>PowerPoint Presentation</vt:lpstr>
      <vt:lpstr>Step 2: Materiality </vt:lpstr>
      <vt:lpstr>PowerPoint Presentation</vt:lpstr>
      <vt:lpstr>So what do we do about plastics today?   The same thing we do with any sustainability issue.  4 Basic Steps Determine issues important to stakeholders Prioritize stakeholder issues using materiality Take authentic action to address priority issues Communicate the action back to stakeholders</vt:lpstr>
      <vt:lpstr>Priority  Issues are ESG +F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trent romer</dc:creator>
  <cp:lastModifiedBy>Peter Fusaro</cp:lastModifiedBy>
  <cp:revision>2</cp:revision>
  <dcterms:created xsi:type="dcterms:W3CDTF">2025-01-26T17:34:44Z</dcterms:created>
  <dcterms:modified xsi:type="dcterms:W3CDTF">2025-03-10T20:26:24Z</dcterms:modified>
</cp:coreProperties>
</file>