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73" r:id="rId2"/>
    <p:sldId id="272" r:id="rId3"/>
    <p:sldId id="276" r:id="rId4"/>
    <p:sldId id="271" r:id="rId5"/>
    <p:sldId id="270" r:id="rId6"/>
    <p:sldId id="263" r:id="rId7"/>
    <p:sldId id="274" r:id="rId8"/>
    <p:sldId id="275" r:id="rId9"/>
    <p:sldId id="268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pos="5448" userDrawn="1">
          <p15:clr>
            <a:srgbClr val="A4A3A4"/>
          </p15:clr>
        </p15:guide>
        <p15:guide id="4" orient="horz" pos="336" userDrawn="1">
          <p15:clr>
            <a:srgbClr val="A4A3A4"/>
          </p15:clr>
        </p15:guide>
        <p15:guide id="5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Claypool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96"/>
    <p:restoredTop sz="94624"/>
  </p:normalViewPr>
  <p:slideViewPr>
    <p:cSldViewPr snapToGrid="0" snapToObjects="1">
      <p:cViewPr varScale="1">
        <p:scale>
          <a:sx n="95" d="100"/>
          <a:sy n="95" d="100"/>
        </p:scale>
        <p:origin x="1650" y="366"/>
      </p:cViewPr>
      <p:guideLst>
        <p:guide orient="horz" pos="4128"/>
        <p:guide pos="312"/>
        <p:guide pos="5448"/>
        <p:guide orient="horz" pos="336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6DFAD-41B0-AB4F-AC61-B56EDBB3DA2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0D406-9B2C-CE40-8916-E6AC5FC2C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9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9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5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8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8642C-9D27-3740-9715-03B2B564500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9FEF7-EBDD-8849-8F70-FB974B006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7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A19215-5009-7646-98E2-8594E667C918}"/>
              </a:ext>
            </a:extLst>
          </p:cNvPr>
          <p:cNvSpPr/>
          <p:nvPr/>
        </p:nvSpPr>
        <p:spPr>
          <a:xfrm>
            <a:off x="0" y="3984361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2356" y="249508"/>
            <a:ext cx="8431688" cy="95611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50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Decarbonizing the Built Environment:  </a:t>
            </a:r>
            <a:br>
              <a:rPr lang="en-US" sz="50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</a:br>
            <a:r>
              <a:rPr lang="en-US" sz="50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Investment Opportunity and Marketing Potential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1DE32E-7CB9-4349-843C-8AC0BC68F0F6}"/>
              </a:ext>
            </a:extLst>
          </p:cNvPr>
          <p:cNvSpPr txBox="1">
            <a:spLocks/>
          </p:cNvSpPr>
          <p:nvPr/>
        </p:nvSpPr>
        <p:spPr>
          <a:xfrm>
            <a:off x="3258132" y="6173942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754AA-6D38-DE40-B764-E8299873A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601" y="6067471"/>
            <a:ext cx="1928812" cy="611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E251C-C17C-9B4F-81BB-3B481BE9C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82"/>
          <a:stretch/>
        </p:blipFill>
        <p:spPr>
          <a:xfrm>
            <a:off x="5113806" y="3239067"/>
            <a:ext cx="4030194" cy="2370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4234E1-DFA3-A046-8266-20D34720D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2426" y="5654465"/>
            <a:ext cx="1940031" cy="14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0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591" y="3871812"/>
            <a:ext cx="8999763" cy="875727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500" spc="1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john.oppermann@archpointadvisory.com</a:t>
            </a:r>
            <a:br>
              <a:rPr lang="en-US" sz="2500" spc="1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500" spc="1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913.660.6485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B28A5F-A431-CF45-B610-EC07CA5EDEAC}"/>
              </a:ext>
            </a:extLst>
          </p:cNvPr>
          <p:cNvSpPr txBox="1">
            <a:spLocks/>
          </p:cNvSpPr>
          <p:nvPr/>
        </p:nvSpPr>
        <p:spPr>
          <a:xfrm>
            <a:off x="425591" y="85725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34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34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494F3-FA64-0244-ACBE-5F34B8B39EE6}"/>
              </a:ext>
            </a:extLst>
          </p:cNvPr>
          <p:cNvSpPr/>
          <p:nvPr/>
        </p:nvSpPr>
        <p:spPr>
          <a:xfrm>
            <a:off x="0" y="5353127"/>
            <a:ext cx="9144000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BACCB-7E5E-D242-BEB9-3451C02E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99" y="1581665"/>
            <a:ext cx="1928812" cy="61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691A8-B3F0-6045-A499-6F4DE3A7B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261" y="1183160"/>
            <a:ext cx="1940031" cy="14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4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12C2FD-8B50-464E-ADC2-EF6BEA565D62}"/>
              </a:ext>
            </a:extLst>
          </p:cNvPr>
          <p:cNvSpPr/>
          <p:nvPr/>
        </p:nvSpPr>
        <p:spPr>
          <a:xfrm>
            <a:off x="0" y="2698174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30616"/>
          <a:stretch/>
        </p:blipFill>
        <p:spPr>
          <a:xfrm>
            <a:off x="4222534" y="0"/>
            <a:ext cx="4921466" cy="6863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39" y="214295"/>
            <a:ext cx="3401358" cy="279895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Existing Inventory and Growing Demand for Green Homes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C712FC-DC7C-8B4E-9AD5-F00755FBB92D}"/>
              </a:ext>
            </a:extLst>
          </p:cNvPr>
          <p:cNvSpPr txBox="1">
            <a:spLocks/>
          </p:cNvSpPr>
          <p:nvPr/>
        </p:nvSpPr>
        <p:spPr>
          <a:xfrm>
            <a:off x="174371" y="5768275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5D1A3C-C199-0F4E-B390-23910285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36" y="6232561"/>
            <a:ext cx="1191711" cy="377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96E8AC-6761-7C48-AE10-30783FB6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50" y="5931233"/>
            <a:ext cx="1328246" cy="10263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10B72E-BFB5-614D-842D-A36E8DF294F8}"/>
              </a:ext>
            </a:extLst>
          </p:cNvPr>
          <p:cNvSpPr txBox="1">
            <a:spLocks/>
          </p:cNvSpPr>
          <p:nvPr/>
        </p:nvSpPr>
        <p:spPr>
          <a:xfrm>
            <a:off x="243799" y="3589902"/>
            <a:ext cx="3673445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Building and construction is nearly 40 percent of global carbon emissions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Regulatory carrots and sticks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Climate pressures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Includes:  energy efficiency, electrification, low-carbon building materials, and renewable energy</a:t>
            </a: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0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12C2FD-8B50-464E-ADC2-EF6BEA565D62}"/>
              </a:ext>
            </a:extLst>
          </p:cNvPr>
          <p:cNvSpPr/>
          <p:nvPr/>
        </p:nvSpPr>
        <p:spPr>
          <a:xfrm>
            <a:off x="0" y="2698174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30616"/>
          <a:stretch/>
        </p:blipFill>
        <p:spPr>
          <a:xfrm>
            <a:off x="4222534" y="0"/>
            <a:ext cx="4921466" cy="6863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39" y="214295"/>
            <a:ext cx="3401358" cy="279895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Limits of Current Marketing and Communication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C712FC-DC7C-8B4E-9AD5-F00755FBB92D}"/>
              </a:ext>
            </a:extLst>
          </p:cNvPr>
          <p:cNvSpPr txBox="1">
            <a:spLocks/>
          </p:cNvSpPr>
          <p:nvPr/>
        </p:nvSpPr>
        <p:spPr>
          <a:xfrm>
            <a:off x="174371" y="5768275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5D1A3C-C199-0F4E-B390-23910285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36" y="6232561"/>
            <a:ext cx="1191711" cy="377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96E8AC-6761-7C48-AE10-30783FB6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50" y="5931233"/>
            <a:ext cx="1328246" cy="10263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10B72E-BFB5-614D-842D-A36E8DF294F8}"/>
              </a:ext>
            </a:extLst>
          </p:cNvPr>
          <p:cNvSpPr txBox="1">
            <a:spLocks/>
          </p:cNvSpPr>
          <p:nvPr/>
        </p:nvSpPr>
        <p:spPr>
          <a:xfrm>
            <a:off x="243799" y="3589902"/>
            <a:ext cx="3673445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Limited knowledge of what a green building is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Overemphasis on technical details and jargon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Lack of specificity on benefits to end users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Reluctance to emphasize </a:t>
            </a:r>
            <a:r>
              <a:rPr lang="en-US" sz="150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sustainability features</a:t>
            </a: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1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C7F16A-55B6-DE40-B17B-A32ED5522A70}"/>
              </a:ext>
            </a:extLst>
          </p:cNvPr>
          <p:cNvSpPr/>
          <p:nvPr/>
        </p:nvSpPr>
        <p:spPr>
          <a:xfrm>
            <a:off x="0" y="5109775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984" y="385246"/>
            <a:ext cx="4782879" cy="1346508"/>
          </a:xfrm>
        </p:spPr>
        <p:txBody>
          <a:bodyPr anchor="t">
            <a:noAutofit/>
          </a:bodyPr>
          <a:lstStyle/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Sustainable Food Industry as a Guide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4" r="16916"/>
          <a:stretch/>
        </p:blipFill>
        <p:spPr>
          <a:xfrm>
            <a:off x="4048081" y="2383508"/>
            <a:ext cx="5095919" cy="37237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151732-F60F-E04F-8E6E-A416230DEE76}"/>
              </a:ext>
            </a:extLst>
          </p:cNvPr>
          <p:cNvSpPr txBox="1">
            <a:spLocks/>
          </p:cNvSpPr>
          <p:nvPr/>
        </p:nvSpPr>
        <p:spPr>
          <a:xfrm>
            <a:off x="6861244" y="38524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2750F-B839-7446-93AB-05F5CE293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22" y="787644"/>
            <a:ext cx="1191711" cy="3779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0B09923-0DE7-E14F-AB31-46A1D6F12A00}"/>
              </a:ext>
            </a:extLst>
          </p:cNvPr>
          <p:cNvSpPr txBox="1">
            <a:spLocks/>
          </p:cNvSpPr>
          <p:nvPr/>
        </p:nvSpPr>
        <p:spPr>
          <a:xfrm>
            <a:off x="243799" y="2604250"/>
            <a:ext cx="3673445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Sustainability goes mainstream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Shift from inferior to premium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Tied to wellness and elevated lifestyle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Popularized by high-profile people</a:t>
            </a: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B98E1-2935-B24E-8242-285521989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1036" y="486316"/>
            <a:ext cx="1328246" cy="10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C19EDB-EAF0-7A4C-9026-2459829F5B0B}"/>
              </a:ext>
            </a:extLst>
          </p:cNvPr>
          <p:cNvSpPr/>
          <p:nvPr/>
        </p:nvSpPr>
        <p:spPr>
          <a:xfrm>
            <a:off x="0" y="2694824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984" y="385246"/>
            <a:ext cx="5217777" cy="1346508"/>
          </a:xfrm>
        </p:spPr>
        <p:txBody>
          <a:bodyPr anchor="t">
            <a:noAutofit/>
          </a:bodyPr>
          <a:lstStyle/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Sustainable Fashion Industry as a Guide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7" b="-45"/>
          <a:stretch/>
        </p:blipFill>
        <p:spPr>
          <a:xfrm>
            <a:off x="4050833" y="2338027"/>
            <a:ext cx="5093167" cy="33116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8F90F84-4E81-E842-8FF0-9A718168A102}"/>
              </a:ext>
            </a:extLst>
          </p:cNvPr>
          <p:cNvSpPr txBox="1">
            <a:spLocks/>
          </p:cNvSpPr>
          <p:nvPr/>
        </p:nvSpPr>
        <p:spPr>
          <a:xfrm>
            <a:off x="6861244" y="38524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EEA74F-2137-3E4C-B998-147E0637B0D8}"/>
              </a:ext>
            </a:extLst>
          </p:cNvPr>
          <p:cNvSpPr txBox="1">
            <a:spLocks/>
          </p:cNvSpPr>
          <p:nvPr/>
        </p:nvSpPr>
        <p:spPr>
          <a:xfrm>
            <a:off x="248817" y="3705928"/>
            <a:ext cx="3462787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Indicative of concentric circles of sustainability trends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Sustainability as a side feature but main characteristic is quality/cool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Celebrity element</a:t>
            </a: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  <a:p>
            <a:pPr marL="285750" indent="-285750" algn="l">
              <a:buFontTx/>
              <a:buChar char="-"/>
            </a:pPr>
            <a:endParaRPr lang="en-US" sz="1500" dirty="0">
              <a:latin typeface="Georgia" panose="02040502050405020303" pitchFamily="18" charset="0"/>
              <a:ea typeface="Compass Sans Medium" charset="0"/>
              <a:cs typeface="Compass Sans Medium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688EF9-6000-2F42-8643-20FA55C70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22" y="787644"/>
            <a:ext cx="1191711" cy="377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67D8DE-11D6-384F-84DB-9A838E20E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1036" y="486316"/>
            <a:ext cx="1328246" cy="10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69D2B-59D7-C54A-8EA6-052CFBF65FD2}"/>
              </a:ext>
            </a:extLst>
          </p:cNvPr>
          <p:cNvSpPr/>
          <p:nvPr/>
        </p:nvSpPr>
        <p:spPr>
          <a:xfrm>
            <a:off x="0" y="4501436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r="1043" b="3993"/>
          <a:stretch/>
        </p:blipFill>
        <p:spPr>
          <a:xfrm>
            <a:off x="3520366" y="2823982"/>
            <a:ext cx="5623634" cy="260516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32626" y="358823"/>
            <a:ext cx="4440973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Focus on Environmental Sustainability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7D8CBB-02D6-F947-A45F-972880EAA11F}"/>
              </a:ext>
            </a:extLst>
          </p:cNvPr>
          <p:cNvSpPr txBox="1">
            <a:spLocks/>
          </p:cNvSpPr>
          <p:nvPr/>
        </p:nvSpPr>
        <p:spPr>
          <a:xfrm>
            <a:off x="6861244" y="38524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79045-CF83-6B40-9A17-E3C0D13A61A5}"/>
              </a:ext>
            </a:extLst>
          </p:cNvPr>
          <p:cNvSpPr txBox="1">
            <a:spLocks/>
          </p:cNvSpPr>
          <p:nvPr/>
        </p:nvSpPr>
        <p:spPr>
          <a:xfrm>
            <a:off x="232626" y="2902042"/>
            <a:ext cx="3131060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Environmental sustainability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Resilience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77C32-CB36-2747-B12D-816A116B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22" y="787644"/>
            <a:ext cx="1191711" cy="377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B41747-70B7-0A43-A685-78CA4527F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1036" y="486316"/>
            <a:ext cx="1328246" cy="10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2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6D5143-31E2-F341-9FA3-8611B2A7660F}"/>
              </a:ext>
            </a:extLst>
          </p:cNvPr>
          <p:cNvSpPr/>
          <p:nvPr/>
        </p:nvSpPr>
        <p:spPr>
          <a:xfrm>
            <a:off x="0" y="2355267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32626" y="358823"/>
            <a:ext cx="4440973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Focus on Wellness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5C0225-8B90-2B4F-8E5D-4549171429CB}"/>
              </a:ext>
            </a:extLst>
          </p:cNvPr>
          <p:cNvSpPr txBox="1">
            <a:spLocks/>
          </p:cNvSpPr>
          <p:nvPr/>
        </p:nvSpPr>
        <p:spPr>
          <a:xfrm>
            <a:off x="6861244" y="38524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947C59-9788-3B41-9C62-E8B9C7F50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8"/>
          <a:stretch/>
        </p:blipFill>
        <p:spPr>
          <a:xfrm>
            <a:off x="5094514" y="1695387"/>
            <a:ext cx="4049485" cy="51626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40F96F5-CB1F-AF43-A1C5-6E8930E9042A}"/>
              </a:ext>
            </a:extLst>
          </p:cNvPr>
          <p:cNvSpPr txBox="1">
            <a:spLocks/>
          </p:cNvSpPr>
          <p:nvPr/>
        </p:nvSpPr>
        <p:spPr>
          <a:xfrm>
            <a:off x="232625" y="3326586"/>
            <a:ext cx="4711907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Comfort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Air quality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Temperature and humidity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Sound insulation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Tap into trends and events (e.g., wellness, COVID)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78591E-DB24-7144-BA5B-E6D0058D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22" y="787644"/>
            <a:ext cx="1191711" cy="377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2A7FFC-8CE1-0C47-8497-01B93529F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1036" y="486316"/>
            <a:ext cx="1328246" cy="10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386534-8AA9-CB49-AEDD-1E99E5FAB222}"/>
              </a:ext>
            </a:extLst>
          </p:cNvPr>
          <p:cNvSpPr/>
          <p:nvPr/>
        </p:nvSpPr>
        <p:spPr>
          <a:xfrm>
            <a:off x="0" y="4641279"/>
            <a:ext cx="6517532" cy="700392"/>
          </a:xfrm>
          <a:prstGeom prst="rect">
            <a:avLst/>
          </a:prstGeom>
          <a:solidFill>
            <a:srgbClr val="0D2C48"/>
          </a:solidFill>
          <a:ln>
            <a:solidFill>
              <a:srgbClr val="0D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32626" y="358823"/>
            <a:ext cx="4440973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Focus on Economics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3BBB6-B5FD-1A47-90A1-FF0F2758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02" y="2204363"/>
            <a:ext cx="5921898" cy="39499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6391EF-4E45-4848-925D-98CA6E4E6DFF}"/>
              </a:ext>
            </a:extLst>
          </p:cNvPr>
          <p:cNvSpPr txBox="1">
            <a:spLocks/>
          </p:cNvSpPr>
          <p:nvPr/>
        </p:nvSpPr>
        <p:spPr>
          <a:xfrm>
            <a:off x="6861244" y="38524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670184-B5E3-E84B-8F78-51BF2EA5389A}"/>
              </a:ext>
            </a:extLst>
          </p:cNvPr>
          <p:cNvSpPr txBox="1">
            <a:spLocks/>
          </p:cNvSpPr>
          <p:nvPr/>
        </p:nvSpPr>
        <p:spPr>
          <a:xfrm>
            <a:off x="232626" y="2542815"/>
            <a:ext cx="2788160" cy="1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Money savings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Retention of value</a:t>
            </a:r>
          </a:p>
          <a:p>
            <a:pPr marL="285750" indent="-285750" algn="l">
              <a:buFontTx/>
              <a:buChar char="-"/>
            </a:pPr>
            <a:r>
              <a:rPr lang="en-US" sz="1500" dirty="0">
                <a:latin typeface="Georgia" panose="02040502050405020303" pitchFamily="18" charset="0"/>
                <a:ea typeface="Compass Sans Medium" charset="0"/>
                <a:cs typeface="Compass Sans Medium" charset="0"/>
              </a:rPr>
              <a:t>Regulatory factors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267050-1729-8348-B7C1-A355B0C5B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22" y="787644"/>
            <a:ext cx="1191711" cy="377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7835F-CAB3-F64D-8B94-F72CD9271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1036" y="486316"/>
            <a:ext cx="1328246" cy="10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1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5" y="16377"/>
            <a:ext cx="6841623" cy="68416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5884C18-E937-8846-977C-2AFDA0528CD0}"/>
              </a:ext>
            </a:extLst>
          </p:cNvPr>
          <p:cNvSpPr txBox="1">
            <a:spLocks/>
          </p:cNvSpPr>
          <p:nvPr/>
        </p:nvSpPr>
        <p:spPr>
          <a:xfrm>
            <a:off x="6861244" y="385246"/>
            <a:ext cx="3808594" cy="653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John </a:t>
            </a:r>
            <a:r>
              <a:rPr lang="en-US" sz="2000" dirty="0" err="1">
                <a:latin typeface="Georgia" panose="02040502050405020303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Oppermann</a:t>
            </a:r>
            <a:endParaRPr lang="en-US" sz="2000" dirty="0">
              <a:latin typeface="Georgia" panose="02040502050405020303" pitchFamily="18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FE26C-F64D-254D-B4D5-897E2E09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22" y="787644"/>
            <a:ext cx="1191711" cy="377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90DB3-6EEC-1C4C-BB9A-A392FB01B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1036" y="486316"/>
            <a:ext cx="1328246" cy="10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6568</TotalTime>
  <Words>205</Words>
  <Application>Microsoft Office PowerPoint</Application>
  <PresentationFormat>On-screen Show (4:3)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Office Theme</vt:lpstr>
      <vt:lpstr>Decarbonizing the Built Environment:   Investment Opportunity and Marketing Potential</vt:lpstr>
      <vt:lpstr>Existing Inventory and Growing Demand for Green Homes</vt:lpstr>
      <vt:lpstr>Limits of Current Marketing and Communication</vt:lpstr>
      <vt:lpstr>Sustainable Food Industry as a Guide</vt:lpstr>
      <vt:lpstr>Sustainable Fashion Industry as a Guide</vt:lpstr>
      <vt:lpstr>PowerPoint Presentation</vt:lpstr>
      <vt:lpstr>PowerPoint Presentation</vt:lpstr>
      <vt:lpstr>PowerPoint Presentation</vt:lpstr>
      <vt:lpstr>PowerPoint Presentation</vt:lpstr>
      <vt:lpstr>john.oppermann@archpointadvisory.com 913.660.6485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Peter Fusaro</cp:lastModifiedBy>
  <cp:revision>57</cp:revision>
  <dcterms:created xsi:type="dcterms:W3CDTF">2019-02-23T20:04:45Z</dcterms:created>
  <dcterms:modified xsi:type="dcterms:W3CDTF">2025-02-25T14:34:30Z</dcterms:modified>
</cp:coreProperties>
</file>